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6"/>
  </p:notesMasterIdLst>
  <p:sldIdLst>
    <p:sldId id="432" r:id="rId2"/>
    <p:sldId id="431" r:id="rId3"/>
    <p:sldId id="433" r:id="rId4"/>
    <p:sldId id="444" r:id="rId5"/>
    <p:sldId id="445" r:id="rId6"/>
    <p:sldId id="446" r:id="rId7"/>
    <p:sldId id="447" r:id="rId8"/>
    <p:sldId id="448" r:id="rId9"/>
    <p:sldId id="434" r:id="rId10"/>
    <p:sldId id="435" r:id="rId11"/>
    <p:sldId id="449" r:id="rId12"/>
    <p:sldId id="436" r:id="rId13"/>
    <p:sldId id="437" r:id="rId14"/>
    <p:sldId id="438" r:id="rId15"/>
    <p:sldId id="439" r:id="rId16"/>
    <p:sldId id="440" r:id="rId17"/>
    <p:sldId id="441" r:id="rId18"/>
    <p:sldId id="443" r:id="rId19"/>
    <p:sldId id="450" r:id="rId20"/>
    <p:sldId id="451" r:id="rId21"/>
    <p:sldId id="456" r:id="rId22"/>
    <p:sldId id="453" r:id="rId23"/>
    <p:sldId id="454" r:id="rId24"/>
    <p:sldId id="455" r:id="rId25"/>
    <p:sldId id="457" r:id="rId26"/>
    <p:sldId id="458" r:id="rId27"/>
    <p:sldId id="459" r:id="rId28"/>
    <p:sldId id="460" r:id="rId29"/>
    <p:sldId id="462" r:id="rId30"/>
    <p:sldId id="471" r:id="rId31"/>
    <p:sldId id="470" r:id="rId32"/>
    <p:sldId id="465" r:id="rId33"/>
    <p:sldId id="466" r:id="rId34"/>
    <p:sldId id="469" r:id="rId35"/>
  </p:sldIdLst>
  <p:sldSz cx="9144000" cy="6858000" type="screen4x3"/>
  <p:notesSz cx="6858000" cy="9144000"/>
  <p:defaultTex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66" autoAdjust="0"/>
  </p:normalViewPr>
  <p:slideViewPr>
    <p:cSldViewPr>
      <p:cViewPr varScale="1">
        <p:scale>
          <a:sx n="67" d="100"/>
          <a:sy n="67" d="100"/>
        </p:scale>
        <p:origin x="1476" y="78"/>
      </p:cViewPr>
      <p:guideLst>
        <p:guide orient="horz" pos="2160"/>
        <p:guide pos="2880"/>
      </p:guideLst>
    </p:cSldViewPr>
  </p:slideViewPr>
  <p:outlineViewPr>
    <p:cViewPr>
      <p:scale>
        <a:sx n="33" d="100"/>
        <a:sy n="33" d="100"/>
      </p:scale>
      <p:origin x="0" y="5896"/>
    </p:cViewPr>
  </p:outlineViewPr>
  <p:notesTextViewPr>
    <p:cViewPr>
      <p:scale>
        <a:sx n="100" d="100"/>
        <a:sy n="100" d="100"/>
      </p:scale>
      <p:origin x="0" y="0"/>
    </p:cViewPr>
  </p:notesTextViewPr>
  <p:sorterViewPr>
    <p:cViewPr>
      <p:scale>
        <a:sx n="66" d="100"/>
        <a:sy n="66" d="100"/>
      </p:scale>
      <p:origin x="0" y="1504"/>
    </p:cViewPr>
  </p:sorterViewPr>
  <p:notesViewPr>
    <p:cSldViewPr>
      <p:cViewPr varScale="1">
        <p:scale>
          <a:sx n="90" d="100"/>
          <a:sy n="90"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8404B-8848-6244-B34D-60EBEA14067F}" type="doc">
      <dgm:prSet loTypeId="urn:microsoft.com/office/officeart/2008/layout/CaptionedPictures" loCatId="list" qsTypeId="urn:microsoft.com/office/officeart/2005/8/quickstyle/simple4" qsCatId="simple" csTypeId="urn:microsoft.com/office/officeart/2005/8/colors/colorful1" csCatId="colorful" phldr="1"/>
      <dgm:spPr/>
      <dgm:t>
        <a:bodyPr/>
        <a:lstStyle/>
        <a:p>
          <a:endParaRPr lang="zh-CN" altLang="en-US"/>
        </a:p>
      </dgm:t>
    </dgm:pt>
    <dgm:pt modelId="{D8D83F2C-D2C6-3746-A74C-570C37A02045}">
      <dgm:prSet phldrT="[文本]" phldr="1" custT="1"/>
      <dgm:spPr/>
      <dgm:t>
        <a:bodyPr/>
        <a:lstStyle/>
        <a:p>
          <a:endParaRPr lang="zh-CN" altLang="en-US" sz="1800" b="1" dirty="0">
            <a:latin typeface="微软雅黑"/>
            <a:ea typeface="微软雅黑"/>
            <a:cs typeface="微软雅黑"/>
          </a:endParaRPr>
        </a:p>
      </dgm:t>
    </dgm:pt>
    <dgm:pt modelId="{30A88170-B97C-6045-8365-BA4E11B6474F}" type="parTrans" cxnId="{7EBAC3CC-E143-634D-9B0F-C6E748359CE4}">
      <dgm:prSet/>
      <dgm:spPr/>
      <dgm:t>
        <a:bodyPr/>
        <a:lstStyle/>
        <a:p>
          <a:endParaRPr lang="zh-CN" altLang="en-US"/>
        </a:p>
      </dgm:t>
    </dgm:pt>
    <dgm:pt modelId="{B87DCBC3-187B-B548-9133-07E4FDD10206}" type="sibTrans" cxnId="{7EBAC3CC-E143-634D-9B0F-C6E748359CE4}">
      <dgm:prSet/>
      <dgm:spPr/>
      <dgm:t>
        <a:bodyPr/>
        <a:lstStyle/>
        <a:p>
          <a:endParaRPr lang="zh-CN" altLang="en-US"/>
        </a:p>
      </dgm:t>
    </dgm:pt>
    <dgm:pt modelId="{3B8A8032-7376-4046-B258-F1D5C38D901A}">
      <dgm:prSet phldrT="[文本]" custT="1"/>
      <dgm:spPr/>
      <dgm:t>
        <a:bodyPr/>
        <a:lstStyle/>
        <a:p>
          <a:r>
            <a:rPr lang="zh-CN" altLang="en-US" sz="1800" b="1" dirty="0">
              <a:latin typeface="微软雅黑"/>
              <a:ea typeface="微软雅黑"/>
              <a:cs typeface="微软雅黑"/>
            </a:rPr>
            <a:t>演练方案</a:t>
          </a:r>
        </a:p>
      </dgm:t>
    </dgm:pt>
    <dgm:pt modelId="{4E3CAF02-4790-974E-8E37-D3B14161A814}" type="parTrans" cxnId="{5646BD30-74A4-2944-9211-5E1C5802077F}">
      <dgm:prSet/>
      <dgm:spPr/>
      <dgm:t>
        <a:bodyPr/>
        <a:lstStyle/>
        <a:p>
          <a:endParaRPr lang="zh-CN" altLang="en-US"/>
        </a:p>
      </dgm:t>
    </dgm:pt>
    <dgm:pt modelId="{BDAD022A-6140-904D-AC5B-F1BB52F3518D}" type="sibTrans" cxnId="{5646BD30-74A4-2944-9211-5E1C5802077F}">
      <dgm:prSet/>
      <dgm:spPr/>
      <dgm:t>
        <a:bodyPr/>
        <a:lstStyle/>
        <a:p>
          <a:endParaRPr lang="zh-CN" altLang="en-US"/>
        </a:p>
      </dgm:t>
    </dgm:pt>
    <dgm:pt modelId="{94ACD4B0-78CC-FC43-BC06-91DC43ADDEC0}">
      <dgm:prSet phldrT="[文本]" custT="1"/>
      <dgm:spPr/>
      <dgm:t>
        <a:bodyPr/>
        <a:lstStyle/>
        <a:p>
          <a:r>
            <a:rPr lang="zh-CN" altLang="en-US" sz="1800" b="1" dirty="0">
              <a:latin typeface="微软雅黑"/>
              <a:ea typeface="微软雅黑"/>
              <a:cs typeface="微软雅黑"/>
            </a:rPr>
            <a:t>现场照片</a:t>
          </a:r>
        </a:p>
      </dgm:t>
    </dgm:pt>
    <dgm:pt modelId="{2EFA1E24-09FA-5948-9201-1B6F7B5E1361}" type="parTrans" cxnId="{C964F948-AADA-C748-809D-9DD2E31A65B4}">
      <dgm:prSet/>
      <dgm:spPr/>
      <dgm:t>
        <a:bodyPr/>
        <a:lstStyle/>
        <a:p>
          <a:endParaRPr lang="zh-CN" altLang="en-US"/>
        </a:p>
      </dgm:t>
    </dgm:pt>
    <dgm:pt modelId="{2D3B0284-4809-A740-B404-C88E9921CC1D}" type="sibTrans" cxnId="{C964F948-AADA-C748-809D-9DD2E31A65B4}">
      <dgm:prSet/>
      <dgm:spPr/>
      <dgm:t>
        <a:bodyPr/>
        <a:lstStyle/>
        <a:p>
          <a:endParaRPr lang="zh-CN" altLang="en-US"/>
        </a:p>
      </dgm:t>
    </dgm:pt>
    <dgm:pt modelId="{88302558-E5C5-A14D-BD61-15C4F4F0CC69}">
      <dgm:prSet phldrT="[文本]" phldr="1" custT="1"/>
      <dgm:spPr/>
      <dgm:t>
        <a:bodyPr/>
        <a:lstStyle/>
        <a:p>
          <a:endParaRPr lang="zh-CN" altLang="en-US" sz="1800" b="1" dirty="0">
            <a:latin typeface="微软雅黑"/>
            <a:ea typeface="微软雅黑"/>
            <a:cs typeface="微软雅黑"/>
          </a:endParaRPr>
        </a:p>
      </dgm:t>
    </dgm:pt>
    <dgm:pt modelId="{D2C8D533-3B31-1942-96F6-1A514A17F4CF}" type="parTrans" cxnId="{8C641FF8-EAE8-3343-AE8C-96A8FEA47F83}">
      <dgm:prSet/>
      <dgm:spPr/>
      <dgm:t>
        <a:bodyPr/>
        <a:lstStyle/>
        <a:p>
          <a:endParaRPr lang="zh-CN" altLang="en-US"/>
        </a:p>
      </dgm:t>
    </dgm:pt>
    <dgm:pt modelId="{EBA1AD7F-85A2-9E4C-9463-186D372B5456}" type="sibTrans" cxnId="{8C641FF8-EAE8-3343-AE8C-96A8FEA47F83}">
      <dgm:prSet/>
      <dgm:spPr/>
      <dgm:t>
        <a:bodyPr/>
        <a:lstStyle/>
        <a:p>
          <a:endParaRPr lang="zh-CN" altLang="en-US"/>
        </a:p>
      </dgm:t>
    </dgm:pt>
    <dgm:pt modelId="{B88F2C57-5032-F34B-8149-3A8A99FD971C}">
      <dgm:prSet phldrT="[文本]" custT="1"/>
      <dgm:spPr/>
      <dgm:t>
        <a:bodyPr/>
        <a:lstStyle/>
        <a:p>
          <a:r>
            <a:rPr lang="zh-CN" altLang="en-US" sz="1800" b="1" dirty="0">
              <a:latin typeface="微软雅黑"/>
              <a:ea typeface="微软雅黑"/>
              <a:cs typeface="微软雅黑"/>
            </a:rPr>
            <a:t>现场照片</a:t>
          </a:r>
        </a:p>
      </dgm:t>
    </dgm:pt>
    <dgm:pt modelId="{C2458F57-233F-EE49-931C-F3F1B133613E}" type="parTrans" cxnId="{94F9A0C8-3261-F34F-8E6E-7464A6DED160}">
      <dgm:prSet/>
      <dgm:spPr/>
      <dgm:t>
        <a:bodyPr/>
        <a:lstStyle/>
        <a:p>
          <a:endParaRPr lang="zh-CN" altLang="en-US"/>
        </a:p>
      </dgm:t>
    </dgm:pt>
    <dgm:pt modelId="{F7097F15-AEB3-0947-B857-C3C8B523FCCA}" type="sibTrans" cxnId="{94F9A0C8-3261-F34F-8E6E-7464A6DED160}">
      <dgm:prSet/>
      <dgm:spPr/>
      <dgm:t>
        <a:bodyPr/>
        <a:lstStyle/>
        <a:p>
          <a:endParaRPr lang="zh-CN" altLang="en-US"/>
        </a:p>
      </dgm:t>
    </dgm:pt>
    <dgm:pt modelId="{34EE36FE-FF8C-A14C-80FA-D698D2A33C5A}">
      <dgm:prSet phldrT="[文本]" phldr="1" custT="1"/>
      <dgm:spPr/>
      <dgm:t>
        <a:bodyPr/>
        <a:lstStyle/>
        <a:p>
          <a:endParaRPr lang="zh-CN" altLang="en-US" sz="1800" b="1" dirty="0">
            <a:latin typeface="微软雅黑"/>
            <a:ea typeface="微软雅黑"/>
            <a:cs typeface="微软雅黑"/>
          </a:endParaRPr>
        </a:p>
      </dgm:t>
    </dgm:pt>
    <dgm:pt modelId="{E391FC40-3F2B-584C-A35C-B9915D9AAD3B}" type="sibTrans" cxnId="{BA85F087-BB9D-5C46-8561-9211AE073B6E}">
      <dgm:prSet/>
      <dgm:spPr/>
      <dgm:t>
        <a:bodyPr/>
        <a:lstStyle/>
        <a:p>
          <a:endParaRPr lang="zh-CN" altLang="en-US"/>
        </a:p>
      </dgm:t>
    </dgm:pt>
    <dgm:pt modelId="{C9216A67-3988-7D4E-82FC-23A40836891E}" type="parTrans" cxnId="{BA85F087-BB9D-5C46-8561-9211AE073B6E}">
      <dgm:prSet/>
      <dgm:spPr/>
      <dgm:t>
        <a:bodyPr/>
        <a:lstStyle/>
        <a:p>
          <a:endParaRPr lang="zh-CN" altLang="en-US"/>
        </a:p>
      </dgm:t>
    </dgm:pt>
    <dgm:pt modelId="{81D5ECD0-8EAE-8849-9C23-36C7E162A306}" type="pres">
      <dgm:prSet presAssocID="{3548404B-8848-6244-B34D-60EBEA14067F}" presName="Name0" presStyleCnt="0">
        <dgm:presLayoutVars>
          <dgm:chMax/>
          <dgm:chPref/>
          <dgm:dir/>
        </dgm:presLayoutVars>
      </dgm:prSet>
      <dgm:spPr/>
    </dgm:pt>
    <dgm:pt modelId="{EAB715F8-3CC5-5E43-A7DB-65D819F4AF00}" type="pres">
      <dgm:prSet presAssocID="{D8D83F2C-D2C6-3746-A74C-570C37A02045}" presName="composite" presStyleCnt="0">
        <dgm:presLayoutVars>
          <dgm:chMax val="1"/>
          <dgm:chPref val="1"/>
        </dgm:presLayoutVars>
      </dgm:prSet>
      <dgm:spPr/>
    </dgm:pt>
    <dgm:pt modelId="{E62E0D76-65E7-8942-90EE-CAE94E78258F}" type="pres">
      <dgm:prSet presAssocID="{D8D83F2C-D2C6-3746-A74C-570C37A02045}" presName="Accent" presStyleLbl="trAlignAcc1" presStyleIdx="0" presStyleCnt="3">
        <dgm:presLayoutVars>
          <dgm:chMax val="0"/>
          <dgm:chPref val="0"/>
        </dgm:presLayoutVars>
      </dgm:prSet>
      <dgm:spPr/>
    </dgm:pt>
    <dgm:pt modelId="{D826E1F1-EA93-0647-B376-9CB3A71E6057}" type="pres">
      <dgm:prSet presAssocID="{D8D83F2C-D2C6-3746-A74C-570C37A02045}"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pt>
    <dgm:pt modelId="{606B850A-C7CB-5E4D-B93D-32AD14F7EBCE}" type="pres">
      <dgm:prSet presAssocID="{D8D83F2C-D2C6-3746-A74C-570C37A02045}" presName="ChildComposite" presStyleCnt="0"/>
      <dgm:spPr/>
    </dgm:pt>
    <dgm:pt modelId="{B1E4871E-6396-A245-8B4B-A8711D641DC8}" type="pres">
      <dgm:prSet presAssocID="{D8D83F2C-D2C6-3746-A74C-570C37A02045}" presName="Child" presStyleLbl="node1" presStyleIdx="0" presStyleCnt="3">
        <dgm:presLayoutVars>
          <dgm:chMax val="0"/>
          <dgm:chPref val="0"/>
          <dgm:bulletEnabled val="1"/>
        </dgm:presLayoutVars>
      </dgm:prSet>
      <dgm:spPr/>
    </dgm:pt>
    <dgm:pt modelId="{58100EBE-98D4-A845-B373-4821EB296901}" type="pres">
      <dgm:prSet presAssocID="{D8D83F2C-D2C6-3746-A74C-570C37A02045}" presName="Parent" presStyleLbl="revTx" presStyleIdx="0" presStyleCnt="3">
        <dgm:presLayoutVars>
          <dgm:chMax val="1"/>
          <dgm:chPref val="0"/>
          <dgm:bulletEnabled val="1"/>
        </dgm:presLayoutVars>
      </dgm:prSet>
      <dgm:spPr/>
    </dgm:pt>
    <dgm:pt modelId="{C9EB2A8C-E1AE-3B4C-BD69-C6288BEEF6B9}" type="pres">
      <dgm:prSet presAssocID="{B87DCBC3-187B-B548-9133-07E4FDD10206}" presName="sibTrans" presStyleCnt="0"/>
      <dgm:spPr/>
    </dgm:pt>
    <dgm:pt modelId="{6282C3CB-F23F-A94C-8288-B1FEECA9DAE0}" type="pres">
      <dgm:prSet presAssocID="{34EE36FE-FF8C-A14C-80FA-D698D2A33C5A}" presName="composite" presStyleCnt="0">
        <dgm:presLayoutVars>
          <dgm:chMax val="1"/>
          <dgm:chPref val="1"/>
        </dgm:presLayoutVars>
      </dgm:prSet>
      <dgm:spPr/>
    </dgm:pt>
    <dgm:pt modelId="{3FBE3F80-756F-5148-A311-F08FE71D2BB1}" type="pres">
      <dgm:prSet presAssocID="{34EE36FE-FF8C-A14C-80FA-D698D2A33C5A}" presName="Accent" presStyleLbl="trAlignAcc1" presStyleIdx="1" presStyleCnt="3">
        <dgm:presLayoutVars>
          <dgm:chMax val="0"/>
          <dgm:chPref val="0"/>
        </dgm:presLayoutVars>
      </dgm:prSet>
      <dgm:spPr/>
    </dgm:pt>
    <dgm:pt modelId="{371F8C66-2433-8741-BD60-C3F8933F1B57}" type="pres">
      <dgm:prSet presAssocID="{34EE36FE-FF8C-A14C-80FA-D698D2A33C5A}"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pt>
    <dgm:pt modelId="{3F926DD4-563A-0E44-9CC3-4C663064CF71}" type="pres">
      <dgm:prSet presAssocID="{34EE36FE-FF8C-A14C-80FA-D698D2A33C5A}" presName="ChildComposite" presStyleCnt="0"/>
      <dgm:spPr/>
    </dgm:pt>
    <dgm:pt modelId="{062C0615-44B8-3643-ABC2-60C847CED51F}" type="pres">
      <dgm:prSet presAssocID="{34EE36FE-FF8C-A14C-80FA-D698D2A33C5A}" presName="Child" presStyleLbl="node1" presStyleIdx="1" presStyleCnt="3">
        <dgm:presLayoutVars>
          <dgm:chMax val="0"/>
          <dgm:chPref val="0"/>
          <dgm:bulletEnabled val="1"/>
        </dgm:presLayoutVars>
      </dgm:prSet>
      <dgm:spPr/>
    </dgm:pt>
    <dgm:pt modelId="{DA969514-A1A3-0847-892F-8A0D147ADAD8}" type="pres">
      <dgm:prSet presAssocID="{34EE36FE-FF8C-A14C-80FA-D698D2A33C5A}" presName="Parent" presStyleLbl="revTx" presStyleIdx="1" presStyleCnt="3">
        <dgm:presLayoutVars>
          <dgm:chMax val="1"/>
          <dgm:chPref val="0"/>
          <dgm:bulletEnabled val="1"/>
        </dgm:presLayoutVars>
      </dgm:prSet>
      <dgm:spPr/>
    </dgm:pt>
    <dgm:pt modelId="{42D12D98-5224-4041-8E83-6F83E94606A0}" type="pres">
      <dgm:prSet presAssocID="{E391FC40-3F2B-584C-A35C-B9915D9AAD3B}" presName="sibTrans" presStyleCnt="0"/>
      <dgm:spPr/>
    </dgm:pt>
    <dgm:pt modelId="{8F3273F1-C42F-814E-AEE2-8A122FA86D0A}" type="pres">
      <dgm:prSet presAssocID="{88302558-E5C5-A14D-BD61-15C4F4F0CC69}" presName="composite" presStyleCnt="0">
        <dgm:presLayoutVars>
          <dgm:chMax val="1"/>
          <dgm:chPref val="1"/>
        </dgm:presLayoutVars>
      </dgm:prSet>
      <dgm:spPr/>
    </dgm:pt>
    <dgm:pt modelId="{9346D848-BC31-AB4F-87BB-6434C78FFD1A}" type="pres">
      <dgm:prSet presAssocID="{88302558-E5C5-A14D-BD61-15C4F4F0CC69}" presName="Accent" presStyleLbl="trAlignAcc1" presStyleIdx="2" presStyleCnt="3">
        <dgm:presLayoutVars>
          <dgm:chMax val="0"/>
          <dgm:chPref val="0"/>
        </dgm:presLayoutVars>
      </dgm:prSet>
      <dgm:spPr/>
    </dgm:pt>
    <dgm:pt modelId="{803DF0D8-C8C2-A44E-BE93-5F0E6E7487C6}" type="pres">
      <dgm:prSet presAssocID="{88302558-E5C5-A14D-BD61-15C4F4F0CC69}"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pt>
    <dgm:pt modelId="{60D6B7A7-3359-764B-B816-9A18AA6EE9BC}" type="pres">
      <dgm:prSet presAssocID="{88302558-E5C5-A14D-BD61-15C4F4F0CC69}" presName="ChildComposite" presStyleCnt="0"/>
      <dgm:spPr/>
    </dgm:pt>
    <dgm:pt modelId="{5E334B01-CEAE-F04A-AF5A-BE13806E01C1}" type="pres">
      <dgm:prSet presAssocID="{88302558-E5C5-A14D-BD61-15C4F4F0CC69}" presName="Child" presStyleLbl="node1" presStyleIdx="2" presStyleCnt="3">
        <dgm:presLayoutVars>
          <dgm:chMax val="0"/>
          <dgm:chPref val="0"/>
          <dgm:bulletEnabled val="1"/>
        </dgm:presLayoutVars>
      </dgm:prSet>
      <dgm:spPr/>
    </dgm:pt>
    <dgm:pt modelId="{1C1A6D99-256C-C84D-820A-B1EA9A5CF25D}" type="pres">
      <dgm:prSet presAssocID="{88302558-E5C5-A14D-BD61-15C4F4F0CC69}" presName="Parent" presStyleLbl="revTx" presStyleIdx="2" presStyleCnt="3">
        <dgm:presLayoutVars>
          <dgm:chMax val="1"/>
          <dgm:chPref val="0"/>
          <dgm:bulletEnabled val="1"/>
        </dgm:presLayoutVars>
      </dgm:prSet>
      <dgm:spPr/>
    </dgm:pt>
  </dgm:ptLst>
  <dgm:cxnLst>
    <dgm:cxn modelId="{5646BD30-74A4-2944-9211-5E1C5802077F}" srcId="{D8D83F2C-D2C6-3746-A74C-570C37A02045}" destId="{3B8A8032-7376-4046-B258-F1D5C38D901A}" srcOrd="0" destOrd="0" parTransId="{4E3CAF02-4790-974E-8E37-D3B14161A814}" sibTransId="{BDAD022A-6140-904D-AC5B-F1BB52F3518D}"/>
    <dgm:cxn modelId="{64E3E634-381C-FB45-BC21-0D639AF02BFE}" type="presOf" srcId="{34EE36FE-FF8C-A14C-80FA-D698D2A33C5A}" destId="{DA969514-A1A3-0847-892F-8A0D147ADAD8}" srcOrd="0" destOrd="0" presId="urn:microsoft.com/office/officeart/2008/layout/CaptionedPictures"/>
    <dgm:cxn modelId="{6D671565-795D-294E-8CD4-33D9F7B00A10}" type="presOf" srcId="{88302558-E5C5-A14D-BD61-15C4F4F0CC69}" destId="{1C1A6D99-256C-C84D-820A-B1EA9A5CF25D}" srcOrd="0" destOrd="0" presId="urn:microsoft.com/office/officeart/2008/layout/CaptionedPictures"/>
    <dgm:cxn modelId="{55FDF146-5D60-EB41-B25F-0ED3B0FBB110}" type="presOf" srcId="{3548404B-8848-6244-B34D-60EBEA14067F}" destId="{81D5ECD0-8EAE-8849-9C23-36C7E162A306}" srcOrd="0" destOrd="0" presId="urn:microsoft.com/office/officeart/2008/layout/CaptionedPictures"/>
    <dgm:cxn modelId="{C964F948-AADA-C748-809D-9DD2E31A65B4}" srcId="{34EE36FE-FF8C-A14C-80FA-D698D2A33C5A}" destId="{94ACD4B0-78CC-FC43-BC06-91DC43ADDEC0}" srcOrd="0" destOrd="0" parTransId="{2EFA1E24-09FA-5948-9201-1B6F7B5E1361}" sibTransId="{2D3B0284-4809-A740-B404-C88E9921CC1D}"/>
    <dgm:cxn modelId="{418B0978-4371-EF49-9472-4ADC76851A5A}" type="presOf" srcId="{3B8A8032-7376-4046-B258-F1D5C38D901A}" destId="{B1E4871E-6396-A245-8B4B-A8711D641DC8}" srcOrd="0" destOrd="0" presId="urn:microsoft.com/office/officeart/2008/layout/CaptionedPictures"/>
    <dgm:cxn modelId="{BA85F087-BB9D-5C46-8561-9211AE073B6E}" srcId="{3548404B-8848-6244-B34D-60EBEA14067F}" destId="{34EE36FE-FF8C-A14C-80FA-D698D2A33C5A}" srcOrd="1" destOrd="0" parTransId="{C9216A67-3988-7D4E-82FC-23A40836891E}" sibTransId="{E391FC40-3F2B-584C-A35C-B9915D9AAD3B}"/>
    <dgm:cxn modelId="{B47807A1-0B13-0943-9539-4A2854F635F9}" type="presOf" srcId="{94ACD4B0-78CC-FC43-BC06-91DC43ADDEC0}" destId="{062C0615-44B8-3643-ABC2-60C847CED51F}" srcOrd="0" destOrd="0" presId="urn:microsoft.com/office/officeart/2008/layout/CaptionedPictures"/>
    <dgm:cxn modelId="{94F9A0C8-3261-F34F-8E6E-7464A6DED160}" srcId="{88302558-E5C5-A14D-BD61-15C4F4F0CC69}" destId="{B88F2C57-5032-F34B-8149-3A8A99FD971C}" srcOrd="0" destOrd="0" parTransId="{C2458F57-233F-EE49-931C-F3F1B133613E}" sibTransId="{F7097F15-AEB3-0947-B857-C3C8B523FCCA}"/>
    <dgm:cxn modelId="{7EBAC3CC-E143-634D-9B0F-C6E748359CE4}" srcId="{3548404B-8848-6244-B34D-60EBEA14067F}" destId="{D8D83F2C-D2C6-3746-A74C-570C37A02045}" srcOrd="0" destOrd="0" parTransId="{30A88170-B97C-6045-8365-BA4E11B6474F}" sibTransId="{B87DCBC3-187B-B548-9133-07E4FDD10206}"/>
    <dgm:cxn modelId="{A9B3D6CC-9CE2-BF4F-84AF-15E195B8AF1F}" type="presOf" srcId="{D8D83F2C-D2C6-3746-A74C-570C37A02045}" destId="{58100EBE-98D4-A845-B373-4821EB296901}" srcOrd="0" destOrd="0" presId="urn:microsoft.com/office/officeart/2008/layout/CaptionedPictures"/>
    <dgm:cxn modelId="{206F08F3-8833-7C4E-8600-C3229A3A5FB2}" type="presOf" srcId="{B88F2C57-5032-F34B-8149-3A8A99FD971C}" destId="{5E334B01-CEAE-F04A-AF5A-BE13806E01C1}" srcOrd="0" destOrd="0" presId="urn:microsoft.com/office/officeart/2008/layout/CaptionedPictures"/>
    <dgm:cxn modelId="{8C641FF8-EAE8-3343-AE8C-96A8FEA47F83}" srcId="{3548404B-8848-6244-B34D-60EBEA14067F}" destId="{88302558-E5C5-A14D-BD61-15C4F4F0CC69}" srcOrd="2" destOrd="0" parTransId="{D2C8D533-3B31-1942-96F6-1A514A17F4CF}" sibTransId="{EBA1AD7F-85A2-9E4C-9463-186D372B5456}"/>
    <dgm:cxn modelId="{A31B2778-6947-D045-9826-5D919FC3D4F0}" type="presParOf" srcId="{81D5ECD0-8EAE-8849-9C23-36C7E162A306}" destId="{EAB715F8-3CC5-5E43-A7DB-65D819F4AF00}" srcOrd="0" destOrd="0" presId="urn:microsoft.com/office/officeart/2008/layout/CaptionedPictures"/>
    <dgm:cxn modelId="{5533DF6B-7A41-F04F-A37C-2B0DBE718405}" type="presParOf" srcId="{EAB715F8-3CC5-5E43-A7DB-65D819F4AF00}" destId="{E62E0D76-65E7-8942-90EE-CAE94E78258F}" srcOrd="0" destOrd="0" presId="urn:microsoft.com/office/officeart/2008/layout/CaptionedPictures"/>
    <dgm:cxn modelId="{F0FD206D-29FD-6944-9430-D7A572D03DC1}" type="presParOf" srcId="{EAB715F8-3CC5-5E43-A7DB-65D819F4AF00}" destId="{D826E1F1-EA93-0647-B376-9CB3A71E6057}" srcOrd="1" destOrd="0" presId="urn:microsoft.com/office/officeart/2008/layout/CaptionedPictures"/>
    <dgm:cxn modelId="{FA661C0D-5462-1842-AA8D-BB6F5736B02E}" type="presParOf" srcId="{EAB715F8-3CC5-5E43-A7DB-65D819F4AF00}" destId="{606B850A-C7CB-5E4D-B93D-32AD14F7EBCE}" srcOrd="2" destOrd="0" presId="urn:microsoft.com/office/officeart/2008/layout/CaptionedPictures"/>
    <dgm:cxn modelId="{5F12B45B-048C-0C4B-8DCB-58E062881046}" type="presParOf" srcId="{606B850A-C7CB-5E4D-B93D-32AD14F7EBCE}" destId="{B1E4871E-6396-A245-8B4B-A8711D641DC8}" srcOrd="0" destOrd="0" presId="urn:microsoft.com/office/officeart/2008/layout/CaptionedPictures"/>
    <dgm:cxn modelId="{4DE9A2D6-F45F-594D-9F75-5E238B110B2B}" type="presParOf" srcId="{606B850A-C7CB-5E4D-B93D-32AD14F7EBCE}" destId="{58100EBE-98D4-A845-B373-4821EB296901}" srcOrd="1" destOrd="0" presId="urn:microsoft.com/office/officeart/2008/layout/CaptionedPictures"/>
    <dgm:cxn modelId="{C99AC2BC-CC0A-D849-854C-B9C867F61C96}" type="presParOf" srcId="{81D5ECD0-8EAE-8849-9C23-36C7E162A306}" destId="{C9EB2A8C-E1AE-3B4C-BD69-C6288BEEF6B9}" srcOrd="1" destOrd="0" presId="urn:microsoft.com/office/officeart/2008/layout/CaptionedPictures"/>
    <dgm:cxn modelId="{20D0ADA3-C085-314C-B8C8-804F295E2AD3}" type="presParOf" srcId="{81D5ECD0-8EAE-8849-9C23-36C7E162A306}" destId="{6282C3CB-F23F-A94C-8288-B1FEECA9DAE0}" srcOrd="2" destOrd="0" presId="urn:microsoft.com/office/officeart/2008/layout/CaptionedPictures"/>
    <dgm:cxn modelId="{7DA86849-1CF0-834D-B79E-712718F819E2}" type="presParOf" srcId="{6282C3CB-F23F-A94C-8288-B1FEECA9DAE0}" destId="{3FBE3F80-756F-5148-A311-F08FE71D2BB1}" srcOrd="0" destOrd="0" presId="urn:microsoft.com/office/officeart/2008/layout/CaptionedPictures"/>
    <dgm:cxn modelId="{0F220E13-9CFE-204B-A892-A39E19EF9BF0}" type="presParOf" srcId="{6282C3CB-F23F-A94C-8288-B1FEECA9DAE0}" destId="{371F8C66-2433-8741-BD60-C3F8933F1B57}" srcOrd="1" destOrd="0" presId="urn:microsoft.com/office/officeart/2008/layout/CaptionedPictures"/>
    <dgm:cxn modelId="{799CD009-33F0-6443-ADF3-990012D7DC6F}" type="presParOf" srcId="{6282C3CB-F23F-A94C-8288-B1FEECA9DAE0}" destId="{3F926DD4-563A-0E44-9CC3-4C663064CF71}" srcOrd="2" destOrd="0" presId="urn:microsoft.com/office/officeart/2008/layout/CaptionedPictures"/>
    <dgm:cxn modelId="{04B934CB-FCCB-8244-8FEC-B9C2BBEBC21D}" type="presParOf" srcId="{3F926DD4-563A-0E44-9CC3-4C663064CF71}" destId="{062C0615-44B8-3643-ABC2-60C847CED51F}" srcOrd="0" destOrd="0" presId="urn:microsoft.com/office/officeart/2008/layout/CaptionedPictures"/>
    <dgm:cxn modelId="{5E698EDE-938F-DD4E-B177-CCAAA47B842B}" type="presParOf" srcId="{3F926DD4-563A-0E44-9CC3-4C663064CF71}" destId="{DA969514-A1A3-0847-892F-8A0D147ADAD8}" srcOrd="1" destOrd="0" presId="urn:microsoft.com/office/officeart/2008/layout/CaptionedPictures"/>
    <dgm:cxn modelId="{B361283C-6A55-B241-A1BC-C8C83AE51AF1}" type="presParOf" srcId="{81D5ECD0-8EAE-8849-9C23-36C7E162A306}" destId="{42D12D98-5224-4041-8E83-6F83E94606A0}" srcOrd="3" destOrd="0" presId="urn:microsoft.com/office/officeart/2008/layout/CaptionedPictures"/>
    <dgm:cxn modelId="{C6BF6931-E089-1B47-9C80-92CA2D39C146}" type="presParOf" srcId="{81D5ECD0-8EAE-8849-9C23-36C7E162A306}" destId="{8F3273F1-C42F-814E-AEE2-8A122FA86D0A}" srcOrd="4" destOrd="0" presId="urn:microsoft.com/office/officeart/2008/layout/CaptionedPictures"/>
    <dgm:cxn modelId="{583D0A20-2D00-0F4C-A2BC-DAAF624EE443}" type="presParOf" srcId="{8F3273F1-C42F-814E-AEE2-8A122FA86D0A}" destId="{9346D848-BC31-AB4F-87BB-6434C78FFD1A}" srcOrd="0" destOrd="0" presId="urn:microsoft.com/office/officeart/2008/layout/CaptionedPictures"/>
    <dgm:cxn modelId="{F9CA70D1-11D4-6F47-8E00-3E24656DEFB9}" type="presParOf" srcId="{8F3273F1-C42F-814E-AEE2-8A122FA86D0A}" destId="{803DF0D8-C8C2-A44E-BE93-5F0E6E7487C6}" srcOrd="1" destOrd="0" presId="urn:microsoft.com/office/officeart/2008/layout/CaptionedPictures"/>
    <dgm:cxn modelId="{39E1B7F3-B6FE-5447-9F23-4BC32C692C21}" type="presParOf" srcId="{8F3273F1-C42F-814E-AEE2-8A122FA86D0A}" destId="{60D6B7A7-3359-764B-B816-9A18AA6EE9BC}" srcOrd="2" destOrd="0" presId="urn:microsoft.com/office/officeart/2008/layout/CaptionedPictures"/>
    <dgm:cxn modelId="{40391127-9204-FA4D-952B-4DC8E5E2FAB1}" type="presParOf" srcId="{60D6B7A7-3359-764B-B816-9A18AA6EE9BC}" destId="{5E334B01-CEAE-F04A-AF5A-BE13806E01C1}" srcOrd="0" destOrd="0" presId="urn:microsoft.com/office/officeart/2008/layout/CaptionedPictures"/>
    <dgm:cxn modelId="{427C651D-336B-1E4C-8DFB-368A70E9A16E}" type="presParOf" srcId="{60D6B7A7-3359-764B-B816-9A18AA6EE9BC}" destId="{1C1A6D99-256C-C84D-820A-B1EA9A5CF25D}"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F023D6-394E-734C-8A66-3D89FCCEC288}" type="doc">
      <dgm:prSet loTypeId="urn:microsoft.com/office/officeart/2005/8/layout/pyramid4" loCatId="list" qsTypeId="urn:microsoft.com/office/officeart/2005/8/quickstyle/simple4" qsCatId="simple" csTypeId="urn:microsoft.com/office/officeart/2005/8/colors/colorful1" csCatId="colorful" phldr="1"/>
      <dgm:spPr/>
      <dgm:t>
        <a:bodyPr/>
        <a:lstStyle/>
        <a:p>
          <a:endParaRPr lang="zh-CN" altLang="en-US"/>
        </a:p>
      </dgm:t>
    </dgm:pt>
    <dgm:pt modelId="{C8925650-29C8-6549-86E8-C9F6007384FF}">
      <dgm:prSet custT="1"/>
      <dgm:spPr/>
      <dgm:t>
        <a:bodyPr/>
        <a:lstStyle/>
        <a:p>
          <a:pPr algn="ctr" rtl="0"/>
          <a:r>
            <a:rPr lang="zh-CN" altLang="en-US" sz="2000" b="1" dirty="0">
              <a:solidFill>
                <a:schemeClr val="bg1"/>
              </a:solidFill>
              <a:latin typeface="微软雅黑"/>
              <a:ea typeface="微软雅黑"/>
              <a:cs typeface="微软雅黑"/>
            </a:rPr>
            <a:t>整体的</a:t>
          </a:r>
        </a:p>
        <a:p>
          <a:pPr algn="ctr" rtl="0"/>
          <a:r>
            <a:rPr lang="zh-CN" altLang="en-US" sz="2000" b="1" dirty="0">
              <a:solidFill>
                <a:schemeClr val="bg1"/>
              </a:solidFill>
              <a:latin typeface="微软雅黑"/>
              <a:ea typeface="微软雅黑"/>
              <a:cs typeface="微软雅黑"/>
            </a:rPr>
            <a:t>救治原则</a:t>
          </a:r>
          <a:endParaRPr lang="zh-CN" altLang="en-US" sz="2000" dirty="0">
            <a:solidFill>
              <a:schemeClr val="bg1"/>
            </a:solidFill>
            <a:latin typeface="微软雅黑"/>
            <a:ea typeface="微软雅黑"/>
            <a:cs typeface="微软雅黑"/>
          </a:endParaRPr>
        </a:p>
      </dgm:t>
    </dgm:pt>
    <dgm:pt modelId="{831990CA-87E1-2546-AA66-CD5C2C042354}" type="parTrans" cxnId="{71F40636-7792-8340-967B-349B2F159AA3}">
      <dgm:prSet/>
      <dgm:spPr/>
      <dgm:t>
        <a:bodyPr/>
        <a:lstStyle/>
        <a:p>
          <a:endParaRPr lang="zh-CN" altLang="en-US">
            <a:solidFill>
              <a:schemeClr val="bg1"/>
            </a:solidFill>
          </a:endParaRPr>
        </a:p>
      </dgm:t>
    </dgm:pt>
    <dgm:pt modelId="{C83407AD-A01C-2F46-9BE6-DB2248CEEA70}" type="sibTrans" cxnId="{71F40636-7792-8340-967B-349B2F159AA3}">
      <dgm:prSet/>
      <dgm:spPr/>
      <dgm:t>
        <a:bodyPr/>
        <a:lstStyle/>
        <a:p>
          <a:endParaRPr lang="zh-CN" altLang="en-US">
            <a:solidFill>
              <a:schemeClr val="bg1"/>
            </a:solidFill>
          </a:endParaRPr>
        </a:p>
      </dgm:t>
    </dgm:pt>
    <dgm:pt modelId="{6D8A4131-DB6F-6A4E-96BC-A3FBB9C951F9}">
      <dgm:prSet custT="1"/>
      <dgm:spPr/>
      <dgm:t>
        <a:bodyPr/>
        <a:lstStyle/>
        <a:p>
          <a:pPr algn="ctr" rtl="0"/>
          <a:r>
            <a:rPr lang="zh-CN" altLang="en-US" sz="2000" b="1" dirty="0">
              <a:solidFill>
                <a:schemeClr val="bg1"/>
              </a:solidFill>
              <a:latin typeface="微软雅黑"/>
              <a:ea typeface="微软雅黑"/>
              <a:cs typeface="微软雅黑"/>
            </a:rPr>
            <a:t>快速的</a:t>
          </a:r>
        </a:p>
        <a:p>
          <a:pPr algn="ctr" rtl="0"/>
          <a:r>
            <a:rPr lang="zh-CN" altLang="en-US" sz="2000" b="1" dirty="0">
              <a:solidFill>
                <a:schemeClr val="bg1"/>
              </a:solidFill>
              <a:latin typeface="微软雅黑"/>
              <a:ea typeface="微软雅黑"/>
              <a:cs typeface="微软雅黑"/>
            </a:rPr>
            <a:t>反应体系</a:t>
          </a:r>
          <a:endParaRPr lang="zh-CN" altLang="en-US" sz="2000" dirty="0">
            <a:solidFill>
              <a:schemeClr val="bg1"/>
            </a:solidFill>
            <a:latin typeface="微软雅黑"/>
            <a:ea typeface="微软雅黑"/>
            <a:cs typeface="微软雅黑"/>
          </a:endParaRPr>
        </a:p>
      </dgm:t>
    </dgm:pt>
    <dgm:pt modelId="{1586DB4B-6D08-5244-9176-2818DCBA2B6D}" type="parTrans" cxnId="{AE52C441-05AF-3E45-9C9B-A6147EB064EA}">
      <dgm:prSet/>
      <dgm:spPr/>
      <dgm:t>
        <a:bodyPr/>
        <a:lstStyle/>
        <a:p>
          <a:endParaRPr lang="zh-CN" altLang="en-US">
            <a:solidFill>
              <a:schemeClr val="bg1"/>
            </a:solidFill>
          </a:endParaRPr>
        </a:p>
      </dgm:t>
    </dgm:pt>
    <dgm:pt modelId="{98BFDAE5-9CF5-784C-8EB3-8B1645950530}" type="sibTrans" cxnId="{AE52C441-05AF-3E45-9C9B-A6147EB064EA}">
      <dgm:prSet/>
      <dgm:spPr/>
      <dgm:t>
        <a:bodyPr/>
        <a:lstStyle/>
        <a:p>
          <a:endParaRPr lang="zh-CN" altLang="en-US">
            <a:solidFill>
              <a:schemeClr val="bg1"/>
            </a:solidFill>
          </a:endParaRPr>
        </a:p>
      </dgm:t>
    </dgm:pt>
    <dgm:pt modelId="{45BD8ECC-B68E-E94A-BC60-7C133BE1DD97}">
      <dgm:prSet custT="1"/>
      <dgm:spPr/>
      <dgm:t>
        <a:bodyPr/>
        <a:lstStyle/>
        <a:p>
          <a:pPr algn="ctr" rtl="0"/>
          <a:r>
            <a:rPr lang="zh-CN" altLang="en-US" sz="2000" b="1" dirty="0">
              <a:solidFill>
                <a:schemeClr val="bg1"/>
              </a:solidFill>
              <a:latin typeface="微软雅黑"/>
              <a:ea typeface="微软雅黑"/>
              <a:cs typeface="微软雅黑"/>
            </a:rPr>
            <a:t>协同的</a:t>
          </a:r>
        </a:p>
        <a:p>
          <a:pPr algn="ctr" rtl="0"/>
          <a:r>
            <a:rPr lang="zh-CN" altLang="en-US" sz="2000" b="1" dirty="0">
              <a:solidFill>
                <a:schemeClr val="bg1"/>
              </a:solidFill>
              <a:latin typeface="微软雅黑"/>
              <a:ea typeface="微软雅黑"/>
              <a:cs typeface="微软雅黑"/>
            </a:rPr>
            <a:t>管理机制</a:t>
          </a:r>
          <a:endParaRPr lang="zh-CN" altLang="en-US" sz="2000" dirty="0">
            <a:solidFill>
              <a:schemeClr val="bg1"/>
            </a:solidFill>
            <a:latin typeface="微软雅黑"/>
            <a:ea typeface="微软雅黑"/>
            <a:cs typeface="微软雅黑"/>
          </a:endParaRPr>
        </a:p>
      </dgm:t>
    </dgm:pt>
    <dgm:pt modelId="{BE0638B8-04FC-D54B-9DCD-3C590AABA0C4}" type="parTrans" cxnId="{D31EE040-A095-3C48-B1F6-CB31AFC4775C}">
      <dgm:prSet/>
      <dgm:spPr/>
      <dgm:t>
        <a:bodyPr/>
        <a:lstStyle/>
        <a:p>
          <a:endParaRPr lang="zh-CN" altLang="en-US">
            <a:solidFill>
              <a:schemeClr val="bg1"/>
            </a:solidFill>
          </a:endParaRPr>
        </a:p>
      </dgm:t>
    </dgm:pt>
    <dgm:pt modelId="{46766A45-B7BD-1F44-9C55-7D079EA8375E}" type="sibTrans" cxnId="{D31EE040-A095-3C48-B1F6-CB31AFC4775C}">
      <dgm:prSet/>
      <dgm:spPr/>
      <dgm:t>
        <a:bodyPr/>
        <a:lstStyle/>
        <a:p>
          <a:endParaRPr lang="zh-CN" altLang="en-US">
            <a:solidFill>
              <a:schemeClr val="bg1"/>
            </a:solidFill>
          </a:endParaRPr>
        </a:p>
      </dgm:t>
    </dgm:pt>
    <dgm:pt modelId="{DB72B3B1-F117-154F-AA3E-598A1CA74CD9}">
      <dgm:prSet custT="1"/>
      <dgm:spPr/>
      <dgm:t>
        <a:bodyPr/>
        <a:lstStyle/>
        <a:p>
          <a:pPr algn="ctr" rtl="0"/>
          <a:r>
            <a:rPr lang="zh-CN" altLang="en-US" sz="2000" b="1" dirty="0">
              <a:solidFill>
                <a:schemeClr val="bg1"/>
              </a:solidFill>
              <a:latin typeface="微软雅黑"/>
              <a:ea typeface="微软雅黑"/>
              <a:cs typeface="微软雅黑"/>
            </a:rPr>
            <a:t>相应的</a:t>
          </a:r>
        </a:p>
        <a:p>
          <a:pPr algn="ctr" rtl="0"/>
          <a:r>
            <a:rPr lang="zh-CN" altLang="en-US" sz="2000" b="1" dirty="0">
              <a:solidFill>
                <a:schemeClr val="bg1"/>
              </a:solidFill>
              <a:latin typeface="微软雅黑"/>
              <a:ea typeface="微软雅黑"/>
              <a:cs typeface="微软雅黑"/>
            </a:rPr>
            <a:t>实施细则</a:t>
          </a:r>
          <a:endParaRPr lang="zh-CN" altLang="en-US" sz="2000" dirty="0">
            <a:solidFill>
              <a:schemeClr val="bg1"/>
            </a:solidFill>
            <a:latin typeface="微软雅黑"/>
            <a:ea typeface="微软雅黑"/>
            <a:cs typeface="微软雅黑"/>
          </a:endParaRPr>
        </a:p>
      </dgm:t>
    </dgm:pt>
    <dgm:pt modelId="{4CAD5EF1-D93C-5545-8343-20054F144D5B}" type="parTrans" cxnId="{93016F0C-EA13-514B-A8CF-D0023B4FB01F}">
      <dgm:prSet/>
      <dgm:spPr/>
      <dgm:t>
        <a:bodyPr/>
        <a:lstStyle/>
        <a:p>
          <a:endParaRPr lang="zh-CN" altLang="en-US">
            <a:solidFill>
              <a:schemeClr val="bg1"/>
            </a:solidFill>
          </a:endParaRPr>
        </a:p>
      </dgm:t>
    </dgm:pt>
    <dgm:pt modelId="{969159D5-35B3-1D46-B250-95D693AC82A5}" type="sibTrans" cxnId="{93016F0C-EA13-514B-A8CF-D0023B4FB01F}">
      <dgm:prSet/>
      <dgm:spPr/>
      <dgm:t>
        <a:bodyPr/>
        <a:lstStyle/>
        <a:p>
          <a:endParaRPr lang="zh-CN" altLang="en-US">
            <a:solidFill>
              <a:schemeClr val="bg1"/>
            </a:solidFill>
          </a:endParaRPr>
        </a:p>
      </dgm:t>
    </dgm:pt>
    <dgm:pt modelId="{D188EC0A-62A0-1E4F-AB27-8ACEE0EEE88F}" type="pres">
      <dgm:prSet presAssocID="{C0F023D6-394E-734C-8A66-3D89FCCEC288}" presName="compositeShape" presStyleCnt="0">
        <dgm:presLayoutVars>
          <dgm:chMax val="9"/>
          <dgm:dir/>
          <dgm:resizeHandles val="exact"/>
        </dgm:presLayoutVars>
      </dgm:prSet>
      <dgm:spPr/>
    </dgm:pt>
    <dgm:pt modelId="{3097B18E-85A4-9942-99FB-9CA76E36E05F}" type="pres">
      <dgm:prSet presAssocID="{C0F023D6-394E-734C-8A66-3D89FCCEC288}" presName="triangle1" presStyleLbl="node1" presStyleIdx="0" presStyleCnt="4">
        <dgm:presLayoutVars>
          <dgm:bulletEnabled val="1"/>
        </dgm:presLayoutVars>
      </dgm:prSet>
      <dgm:spPr/>
    </dgm:pt>
    <dgm:pt modelId="{D574DEEE-BB3A-1746-95C0-9A936FE565B6}" type="pres">
      <dgm:prSet presAssocID="{C0F023D6-394E-734C-8A66-3D89FCCEC288}" presName="triangle2" presStyleLbl="node1" presStyleIdx="1" presStyleCnt="4">
        <dgm:presLayoutVars>
          <dgm:bulletEnabled val="1"/>
        </dgm:presLayoutVars>
      </dgm:prSet>
      <dgm:spPr/>
    </dgm:pt>
    <dgm:pt modelId="{2466C8FF-5F6A-A94C-8EB3-24A84A7DF7EA}" type="pres">
      <dgm:prSet presAssocID="{C0F023D6-394E-734C-8A66-3D89FCCEC288}" presName="triangle3" presStyleLbl="node1" presStyleIdx="2" presStyleCnt="4">
        <dgm:presLayoutVars>
          <dgm:bulletEnabled val="1"/>
        </dgm:presLayoutVars>
      </dgm:prSet>
      <dgm:spPr/>
    </dgm:pt>
    <dgm:pt modelId="{9575DF56-F9FE-0F4A-9EF1-B237E7607BCE}" type="pres">
      <dgm:prSet presAssocID="{C0F023D6-394E-734C-8A66-3D89FCCEC288}" presName="triangle4" presStyleLbl="node1" presStyleIdx="3" presStyleCnt="4">
        <dgm:presLayoutVars>
          <dgm:bulletEnabled val="1"/>
        </dgm:presLayoutVars>
      </dgm:prSet>
      <dgm:spPr/>
    </dgm:pt>
  </dgm:ptLst>
  <dgm:cxnLst>
    <dgm:cxn modelId="{2FB69009-D41D-864A-AC2A-B82BFDC9959F}" type="presOf" srcId="{C8925650-29C8-6549-86E8-C9F6007384FF}" destId="{3097B18E-85A4-9942-99FB-9CA76E36E05F}" srcOrd="0" destOrd="0" presId="urn:microsoft.com/office/officeart/2005/8/layout/pyramid4"/>
    <dgm:cxn modelId="{93016F0C-EA13-514B-A8CF-D0023B4FB01F}" srcId="{C0F023D6-394E-734C-8A66-3D89FCCEC288}" destId="{DB72B3B1-F117-154F-AA3E-598A1CA74CD9}" srcOrd="3" destOrd="0" parTransId="{4CAD5EF1-D93C-5545-8343-20054F144D5B}" sibTransId="{969159D5-35B3-1D46-B250-95D693AC82A5}"/>
    <dgm:cxn modelId="{71F40636-7792-8340-967B-349B2F159AA3}" srcId="{C0F023D6-394E-734C-8A66-3D89FCCEC288}" destId="{C8925650-29C8-6549-86E8-C9F6007384FF}" srcOrd="0" destOrd="0" parTransId="{831990CA-87E1-2546-AA66-CD5C2C042354}" sibTransId="{C83407AD-A01C-2F46-9BE6-DB2248CEEA70}"/>
    <dgm:cxn modelId="{D31EE040-A095-3C48-B1F6-CB31AFC4775C}" srcId="{C0F023D6-394E-734C-8A66-3D89FCCEC288}" destId="{45BD8ECC-B68E-E94A-BC60-7C133BE1DD97}" srcOrd="2" destOrd="0" parTransId="{BE0638B8-04FC-D54B-9DCD-3C590AABA0C4}" sibTransId="{46766A45-B7BD-1F44-9C55-7D079EA8375E}"/>
    <dgm:cxn modelId="{AE52C441-05AF-3E45-9C9B-A6147EB064EA}" srcId="{C0F023D6-394E-734C-8A66-3D89FCCEC288}" destId="{6D8A4131-DB6F-6A4E-96BC-A3FBB9C951F9}" srcOrd="1" destOrd="0" parTransId="{1586DB4B-6D08-5244-9176-2818DCBA2B6D}" sibTransId="{98BFDAE5-9CF5-784C-8EB3-8B1645950530}"/>
    <dgm:cxn modelId="{EB1BB26D-993D-5B43-A8B3-DED0B041EA06}" type="presOf" srcId="{6D8A4131-DB6F-6A4E-96BC-A3FBB9C951F9}" destId="{D574DEEE-BB3A-1746-95C0-9A936FE565B6}" srcOrd="0" destOrd="0" presId="urn:microsoft.com/office/officeart/2005/8/layout/pyramid4"/>
    <dgm:cxn modelId="{71D56CA3-270F-164D-8C69-BA89F3C5317C}" type="presOf" srcId="{45BD8ECC-B68E-E94A-BC60-7C133BE1DD97}" destId="{2466C8FF-5F6A-A94C-8EB3-24A84A7DF7EA}" srcOrd="0" destOrd="0" presId="urn:microsoft.com/office/officeart/2005/8/layout/pyramid4"/>
    <dgm:cxn modelId="{95004AD5-584A-924C-843E-0483755DF33E}" type="presOf" srcId="{C0F023D6-394E-734C-8A66-3D89FCCEC288}" destId="{D188EC0A-62A0-1E4F-AB27-8ACEE0EEE88F}" srcOrd="0" destOrd="0" presId="urn:microsoft.com/office/officeart/2005/8/layout/pyramid4"/>
    <dgm:cxn modelId="{F14F06F0-9E39-BC4F-8A62-DD69C3BB93BD}" type="presOf" srcId="{DB72B3B1-F117-154F-AA3E-598A1CA74CD9}" destId="{9575DF56-F9FE-0F4A-9EF1-B237E7607BCE}" srcOrd="0" destOrd="0" presId="urn:microsoft.com/office/officeart/2005/8/layout/pyramid4"/>
    <dgm:cxn modelId="{9DBBC8D4-A29D-1A4F-B1F6-B9C88BF1006B}" type="presParOf" srcId="{D188EC0A-62A0-1E4F-AB27-8ACEE0EEE88F}" destId="{3097B18E-85A4-9942-99FB-9CA76E36E05F}" srcOrd="0" destOrd="0" presId="urn:microsoft.com/office/officeart/2005/8/layout/pyramid4"/>
    <dgm:cxn modelId="{CB425CB5-147A-8248-B585-4EFC97E6CDE8}" type="presParOf" srcId="{D188EC0A-62A0-1E4F-AB27-8ACEE0EEE88F}" destId="{D574DEEE-BB3A-1746-95C0-9A936FE565B6}" srcOrd="1" destOrd="0" presId="urn:microsoft.com/office/officeart/2005/8/layout/pyramid4"/>
    <dgm:cxn modelId="{2CFAEAE3-8622-CC4E-B91C-00B6D1711920}" type="presParOf" srcId="{D188EC0A-62A0-1E4F-AB27-8ACEE0EEE88F}" destId="{2466C8FF-5F6A-A94C-8EB3-24A84A7DF7EA}" srcOrd="2" destOrd="0" presId="urn:microsoft.com/office/officeart/2005/8/layout/pyramid4"/>
    <dgm:cxn modelId="{5E376C5B-2234-9C42-9FDB-847461D902B4}" type="presParOf" srcId="{D188EC0A-62A0-1E4F-AB27-8ACEE0EEE88F}" destId="{9575DF56-F9FE-0F4A-9EF1-B237E7607BC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F925C5-25D4-424A-AADC-7AD63A88163E}" type="doc">
      <dgm:prSet loTypeId="urn:microsoft.com/office/officeart/2005/8/layout/hList2" loCatId="list" qsTypeId="urn:microsoft.com/office/officeart/2005/8/quickstyle/3D1" qsCatId="3D" csTypeId="urn:microsoft.com/office/officeart/2005/8/colors/colorful1" csCatId="colorful" phldr="1"/>
      <dgm:spPr/>
      <dgm:t>
        <a:bodyPr/>
        <a:lstStyle/>
        <a:p>
          <a:endParaRPr lang="zh-CN" altLang="en-US"/>
        </a:p>
      </dgm:t>
    </dgm:pt>
    <dgm:pt modelId="{B250525A-9371-4F9B-BB2C-60D730AD0412}">
      <dgm:prSet phldrT="[文本]" custT="1"/>
      <dgm:spPr/>
      <dgm:t>
        <a:bodyPr/>
        <a:lstStyle/>
        <a:p>
          <a:pPr algn="ctr"/>
          <a:endParaRPr lang="zh-CN" altLang="en-US" sz="2000" b="1" dirty="0">
            <a:latin typeface="微软雅黑"/>
            <a:ea typeface="微软雅黑"/>
            <a:cs typeface="微软雅黑"/>
          </a:endParaRPr>
        </a:p>
      </dgm:t>
    </dgm:pt>
    <dgm:pt modelId="{C8694EC2-55E7-4D08-A84F-1B1F585ED70B}" type="parTrans" cxnId="{BBA871F7-01B2-47F1-B590-F45D77E7A8FF}">
      <dgm:prSet/>
      <dgm:spPr/>
      <dgm:t>
        <a:bodyPr/>
        <a:lstStyle/>
        <a:p>
          <a:endParaRPr lang="zh-CN" altLang="en-US"/>
        </a:p>
      </dgm:t>
    </dgm:pt>
    <dgm:pt modelId="{EEE9D1A0-80E6-404D-8A91-7E0FCBF5BFB4}" type="sibTrans" cxnId="{BBA871F7-01B2-47F1-B590-F45D77E7A8FF}">
      <dgm:prSet/>
      <dgm:spPr/>
      <dgm:t>
        <a:bodyPr/>
        <a:lstStyle/>
        <a:p>
          <a:endParaRPr lang="zh-CN" altLang="en-US"/>
        </a:p>
      </dgm:t>
    </dgm:pt>
    <dgm:pt modelId="{4E71B6F4-DC7E-4AC7-8973-49F3DEE55E89}">
      <dgm:prSet phldrT="[文本]" custT="1"/>
      <dgm:spPr/>
      <dgm:t>
        <a:bodyPr/>
        <a:lstStyle/>
        <a:p>
          <a:pPr algn="ctr"/>
          <a:endParaRPr lang="zh-CN" altLang="en-US" sz="2000" b="1" dirty="0">
            <a:latin typeface="微软雅黑"/>
            <a:ea typeface="微软雅黑"/>
            <a:cs typeface="微软雅黑"/>
          </a:endParaRPr>
        </a:p>
      </dgm:t>
    </dgm:pt>
    <dgm:pt modelId="{A18BA85A-3E54-48EB-A614-D527AC81B78F}" type="parTrans" cxnId="{9286543C-4338-4797-80F5-0D15628CFD0B}">
      <dgm:prSet/>
      <dgm:spPr/>
      <dgm:t>
        <a:bodyPr/>
        <a:lstStyle/>
        <a:p>
          <a:endParaRPr lang="zh-CN" altLang="en-US"/>
        </a:p>
      </dgm:t>
    </dgm:pt>
    <dgm:pt modelId="{87B1AA90-1BAB-4D07-95BB-9457C57E7DB5}" type="sibTrans" cxnId="{9286543C-4338-4797-80F5-0D15628CFD0B}">
      <dgm:prSet/>
      <dgm:spPr/>
      <dgm:t>
        <a:bodyPr/>
        <a:lstStyle/>
        <a:p>
          <a:endParaRPr lang="zh-CN" altLang="en-US"/>
        </a:p>
      </dgm:t>
    </dgm:pt>
    <dgm:pt modelId="{8E61EBB5-0FC4-44AA-BA41-9D5A589E35EF}">
      <dgm:prSet phldrT="[文本]" custT="1"/>
      <dgm:spPr/>
      <dgm:t>
        <a:bodyPr/>
        <a:lstStyle/>
        <a:p>
          <a:pPr marL="171450" lvl="1" indent="-171450" algn="l" defTabSz="800100">
            <a:lnSpc>
              <a:spcPct val="80000"/>
            </a:lnSpc>
            <a:spcBef>
              <a:spcPct val="0"/>
            </a:spcBef>
            <a:spcAft>
              <a:spcPct val="15000"/>
            </a:spcAft>
            <a:buChar char="•"/>
          </a:pPr>
          <a:r>
            <a:rPr lang="zh-CN" altLang="en-US" sz="1800" b="1" kern="1200" dirty="0">
              <a:solidFill>
                <a:prstClr val="white"/>
              </a:solidFill>
              <a:latin typeface="微软雅黑"/>
              <a:ea typeface="微软雅黑"/>
              <a:cs typeface="微软雅黑"/>
            </a:rPr>
            <a:t> </a:t>
          </a:r>
          <a:r>
            <a:rPr lang="en-US" altLang="zh-CN" sz="1800" b="1" kern="1200" dirty="0">
              <a:solidFill>
                <a:prstClr val="white"/>
              </a:solidFill>
              <a:latin typeface="微软雅黑"/>
              <a:ea typeface="微软雅黑"/>
              <a:cs typeface="微软雅黑"/>
            </a:rPr>
            <a:t>120</a:t>
          </a:r>
          <a:r>
            <a:rPr lang="zh-CN" altLang="en-US" sz="1800" b="1" kern="1200" dirty="0">
              <a:solidFill>
                <a:prstClr val="white"/>
              </a:solidFill>
              <a:latin typeface="微软雅黑"/>
              <a:ea typeface="微软雅黑"/>
              <a:cs typeface="微软雅黑"/>
            </a:rPr>
            <a:t>系统</a:t>
          </a:r>
        </a:p>
      </dgm:t>
    </dgm:pt>
    <dgm:pt modelId="{DAC5648B-BE32-4202-BB0A-E221267B4556}" type="parTrans" cxnId="{B37D6A75-769E-48D5-A714-B3A61B12D569}">
      <dgm:prSet/>
      <dgm:spPr/>
      <dgm:t>
        <a:bodyPr/>
        <a:lstStyle/>
        <a:p>
          <a:endParaRPr lang="zh-CN" altLang="en-US"/>
        </a:p>
      </dgm:t>
    </dgm:pt>
    <dgm:pt modelId="{77CDB25A-B271-4621-8CD1-023B14DF2AA5}" type="sibTrans" cxnId="{B37D6A75-769E-48D5-A714-B3A61B12D569}">
      <dgm:prSet/>
      <dgm:spPr/>
      <dgm:t>
        <a:bodyPr/>
        <a:lstStyle/>
        <a:p>
          <a:endParaRPr lang="zh-CN" altLang="en-US"/>
        </a:p>
      </dgm:t>
    </dgm:pt>
    <dgm:pt modelId="{96E4758A-30B7-43C9-ADB5-63D4A652611A}">
      <dgm:prSet phldrT="[文本]" custT="1"/>
      <dgm:spPr/>
      <dgm:t>
        <a:bodyPr/>
        <a:lstStyle/>
        <a:p>
          <a:pPr algn="ctr"/>
          <a:endParaRPr lang="zh-CN" altLang="en-US" sz="2000" b="1" dirty="0">
            <a:latin typeface="微软雅黑"/>
            <a:ea typeface="微软雅黑"/>
            <a:cs typeface="微软雅黑"/>
          </a:endParaRPr>
        </a:p>
      </dgm:t>
    </dgm:pt>
    <dgm:pt modelId="{FA3DF3E1-CC3C-49B6-94CD-1A87B9E628B1}" type="parTrans" cxnId="{17DE84EF-B303-44D3-A92C-146D083E93A9}">
      <dgm:prSet/>
      <dgm:spPr/>
      <dgm:t>
        <a:bodyPr/>
        <a:lstStyle/>
        <a:p>
          <a:endParaRPr lang="zh-CN" altLang="en-US"/>
        </a:p>
      </dgm:t>
    </dgm:pt>
    <dgm:pt modelId="{E1B33339-239E-421E-9D33-E26B5381B2F1}" type="sibTrans" cxnId="{17DE84EF-B303-44D3-A92C-146D083E93A9}">
      <dgm:prSet/>
      <dgm:spPr/>
      <dgm:t>
        <a:bodyPr/>
        <a:lstStyle/>
        <a:p>
          <a:endParaRPr lang="zh-CN" altLang="en-US"/>
        </a:p>
      </dgm:t>
    </dgm:pt>
    <dgm:pt modelId="{F85919B6-579F-4867-8F66-C8C099CB9BD4}">
      <dgm:prSet phldrT="[文本]" custT="1"/>
      <dgm:spPr/>
      <dgm:t>
        <a:bodyPr/>
        <a:lstStyle/>
        <a:p>
          <a:pPr marL="171450" lvl="1" indent="-171450" algn="l" defTabSz="800100">
            <a:lnSpc>
              <a:spcPct val="80000"/>
            </a:lnSpc>
            <a:spcBef>
              <a:spcPct val="0"/>
            </a:spcBef>
            <a:spcAft>
              <a:spcPct val="15000"/>
            </a:spcAft>
            <a:buChar char="•"/>
          </a:pPr>
          <a:r>
            <a:rPr lang="zh-CN" altLang="en-US" sz="1800" b="1" kern="1200" dirty="0">
              <a:solidFill>
                <a:prstClr val="white"/>
              </a:solidFill>
              <a:latin typeface="微软雅黑"/>
              <a:ea typeface="微软雅黑"/>
              <a:cs typeface="微软雅黑"/>
            </a:rPr>
            <a:t>民众</a:t>
          </a:r>
        </a:p>
      </dgm:t>
    </dgm:pt>
    <dgm:pt modelId="{2C119C8C-DEB2-4503-A4EF-96910F88C6D5}" type="parTrans" cxnId="{A3C197CF-42B7-4D9B-B4E1-B47A2F2543FE}">
      <dgm:prSet/>
      <dgm:spPr/>
      <dgm:t>
        <a:bodyPr/>
        <a:lstStyle/>
        <a:p>
          <a:endParaRPr lang="zh-CN" altLang="en-US"/>
        </a:p>
      </dgm:t>
    </dgm:pt>
    <dgm:pt modelId="{9B67A90B-B8CC-44DA-9B7C-EA4095E899FA}" type="sibTrans" cxnId="{A3C197CF-42B7-4D9B-B4E1-B47A2F2543FE}">
      <dgm:prSet/>
      <dgm:spPr/>
      <dgm:t>
        <a:bodyPr/>
        <a:lstStyle/>
        <a:p>
          <a:endParaRPr lang="zh-CN" altLang="en-US"/>
        </a:p>
      </dgm:t>
    </dgm:pt>
    <dgm:pt modelId="{D9696582-8A7F-4DD5-9391-393028F10E2D}">
      <dgm:prSet phldrT="[文本]" custT="1"/>
      <dgm:spPr/>
      <dgm:t>
        <a:bodyPr/>
        <a:lstStyle/>
        <a:p>
          <a:pPr marL="171450" lvl="1" indent="-171450" algn="l" defTabSz="800100">
            <a:lnSpc>
              <a:spcPct val="80000"/>
            </a:lnSpc>
            <a:spcBef>
              <a:spcPct val="0"/>
            </a:spcBef>
            <a:spcAft>
              <a:spcPct val="15000"/>
            </a:spcAft>
            <a:buChar char="•"/>
          </a:pPr>
          <a:r>
            <a:rPr lang="zh-CN" altLang="en-US" sz="1800" b="1" kern="1200" dirty="0">
              <a:solidFill>
                <a:prstClr val="white"/>
              </a:solidFill>
              <a:latin typeface="微软雅黑"/>
              <a:ea typeface="微软雅黑"/>
              <a:cs typeface="微软雅黑"/>
            </a:rPr>
            <a:t>媒体</a:t>
          </a:r>
        </a:p>
      </dgm:t>
    </dgm:pt>
    <dgm:pt modelId="{C185963C-D0FD-48C5-96E5-C3AED7D50292}" type="parTrans" cxnId="{704DF9AA-8DCA-46A2-98D1-BF5B21A8DEF0}">
      <dgm:prSet/>
      <dgm:spPr/>
      <dgm:t>
        <a:bodyPr/>
        <a:lstStyle/>
        <a:p>
          <a:endParaRPr lang="zh-CN" altLang="en-US"/>
        </a:p>
      </dgm:t>
    </dgm:pt>
    <dgm:pt modelId="{3DCD454F-AA01-4364-8DCD-BB0594668AAB}" type="sibTrans" cxnId="{704DF9AA-8DCA-46A2-98D1-BF5B21A8DEF0}">
      <dgm:prSet/>
      <dgm:spPr/>
      <dgm:t>
        <a:bodyPr/>
        <a:lstStyle/>
        <a:p>
          <a:endParaRPr lang="zh-CN" altLang="en-US"/>
        </a:p>
      </dgm:t>
    </dgm:pt>
    <dgm:pt modelId="{08A39714-2074-4CCB-B08A-6A5B49BE5EF3}">
      <dgm:prSet phldrT="[文本]" custT="1"/>
      <dgm:spPr/>
      <dgm:t>
        <a:bodyPr/>
        <a:lstStyle/>
        <a:p>
          <a:pPr algn="l">
            <a:lnSpc>
              <a:spcPct val="80000"/>
            </a:lnSpc>
          </a:pPr>
          <a:r>
            <a:rPr lang="zh-CN" altLang="en-US" sz="1800" b="1" dirty="0">
              <a:latin typeface="微软雅黑"/>
              <a:ea typeface="微软雅黑"/>
              <a:cs typeface="微软雅黑"/>
            </a:rPr>
            <a:t>检验科</a:t>
          </a:r>
        </a:p>
      </dgm:t>
    </dgm:pt>
    <dgm:pt modelId="{DF2F4AF0-F217-465C-B3FA-4BEC9135103B}" type="parTrans" cxnId="{C5F1FF89-E9FD-427F-9948-089F1F33073E}">
      <dgm:prSet/>
      <dgm:spPr/>
      <dgm:t>
        <a:bodyPr/>
        <a:lstStyle/>
        <a:p>
          <a:endParaRPr lang="zh-CN" altLang="en-US"/>
        </a:p>
      </dgm:t>
    </dgm:pt>
    <dgm:pt modelId="{B11EA954-93B4-4560-8C91-285C27FE2CCC}" type="sibTrans" cxnId="{C5F1FF89-E9FD-427F-9948-089F1F33073E}">
      <dgm:prSet/>
      <dgm:spPr/>
      <dgm:t>
        <a:bodyPr/>
        <a:lstStyle/>
        <a:p>
          <a:endParaRPr lang="zh-CN" altLang="en-US"/>
        </a:p>
      </dgm:t>
    </dgm:pt>
    <dgm:pt modelId="{11A9DE3E-AD13-4A16-9C9C-3CE7A0F636FC}">
      <dgm:prSet phldrT="[文本]" custT="1"/>
      <dgm:spPr/>
      <dgm:t>
        <a:bodyPr/>
        <a:lstStyle/>
        <a:p>
          <a:pPr algn="l">
            <a:lnSpc>
              <a:spcPct val="80000"/>
            </a:lnSpc>
          </a:pPr>
          <a:r>
            <a:rPr lang="zh-CN" altLang="en-US" sz="1800" b="1" dirty="0">
              <a:latin typeface="微软雅黑"/>
              <a:ea typeface="微软雅黑"/>
              <a:cs typeface="微软雅黑"/>
            </a:rPr>
            <a:t>心胸外科</a:t>
          </a:r>
        </a:p>
      </dgm:t>
    </dgm:pt>
    <dgm:pt modelId="{CC50CC7F-87A4-466B-A035-C45C0D109FBB}" type="parTrans" cxnId="{8AEECEC3-2B82-42B9-A344-925E8445F9AA}">
      <dgm:prSet/>
      <dgm:spPr/>
      <dgm:t>
        <a:bodyPr/>
        <a:lstStyle/>
        <a:p>
          <a:endParaRPr lang="zh-CN" altLang="en-US"/>
        </a:p>
      </dgm:t>
    </dgm:pt>
    <dgm:pt modelId="{1C6AB538-8B38-42CD-8366-D61D254076DA}" type="sibTrans" cxnId="{8AEECEC3-2B82-42B9-A344-925E8445F9AA}">
      <dgm:prSet/>
      <dgm:spPr/>
      <dgm:t>
        <a:bodyPr/>
        <a:lstStyle/>
        <a:p>
          <a:endParaRPr lang="zh-CN" altLang="en-US"/>
        </a:p>
      </dgm:t>
    </dgm:pt>
    <dgm:pt modelId="{BCFCCA5E-AA8D-4B10-80D2-56D7DAEB3135}">
      <dgm:prSet phldrT="[文本]" custT="1"/>
      <dgm:spPr/>
      <dgm:t>
        <a:bodyPr/>
        <a:lstStyle/>
        <a:p>
          <a:pPr marL="171450" lvl="1" indent="-171450" algn="l" defTabSz="800100">
            <a:lnSpc>
              <a:spcPct val="80000"/>
            </a:lnSpc>
            <a:spcBef>
              <a:spcPct val="0"/>
            </a:spcBef>
            <a:spcAft>
              <a:spcPct val="15000"/>
            </a:spcAft>
            <a:buChar char="•"/>
          </a:pPr>
          <a:r>
            <a:rPr lang="zh-CN" altLang="en-US" sz="1800" b="1" kern="1200" dirty="0">
              <a:solidFill>
                <a:prstClr val="white"/>
              </a:solidFill>
              <a:latin typeface="微软雅黑"/>
              <a:ea typeface="微软雅黑"/>
              <a:cs typeface="微软雅黑"/>
            </a:rPr>
            <a:t>基层医院</a:t>
          </a:r>
        </a:p>
      </dgm:t>
    </dgm:pt>
    <dgm:pt modelId="{62517B1C-E5CE-42A9-B18C-A286123F21F5}" type="parTrans" cxnId="{7B9193BA-F85A-4D6D-A3FC-546606B8AD2D}">
      <dgm:prSet/>
      <dgm:spPr/>
      <dgm:t>
        <a:bodyPr/>
        <a:lstStyle/>
        <a:p>
          <a:endParaRPr lang="zh-CN" altLang="en-US"/>
        </a:p>
      </dgm:t>
    </dgm:pt>
    <dgm:pt modelId="{312EC643-E2C6-441A-B914-1B2B52B26F45}" type="sibTrans" cxnId="{7B9193BA-F85A-4D6D-A3FC-546606B8AD2D}">
      <dgm:prSet/>
      <dgm:spPr/>
      <dgm:t>
        <a:bodyPr/>
        <a:lstStyle/>
        <a:p>
          <a:endParaRPr lang="zh-CN" altLang="en-US"/>
        </a:p>
      </dgm:t>
    </dgm:pt>
    <dgm:pt modelId="{91618FA8-1B2A-48CA-8B70-25D79262B842}">
      <dgm:prSet phldrT="[文本]" custT="1"/>
      <dgm:spPr/>
      <dgm:t>
        <a:bodyPr/>
        <a:lstStyle/>
        <a:p>
          <a:pPr marL="171450" lvl="1" indent="-171450" algn="l" defTabSz="800100">
            <a:lnSpc>
              <a:spcPct val="80000"/>
            </a:lnSpc>
            <a:spcBef>
              <a:spcPct val="0"/>
            </a:spcBef>
            <a:spcAft>
              <a:spcPct val="15000"/>
            </a:spcAft>
            <a:buChar char="•"/>
          </a:pPr>
          <a:r>
            <a:rPr lang="zh-CN" altLang="en-US" sz="1800" b="1" kern="1200" dirty="0">
              <a:solidFill>
                <a:prstClr val="white"/>
              </a:solidFill>
              <a:latin typeface="微软雅黑"/>
              <a:ea typeface="微软雅黑"/>
              <a:cs typeface="微软雅黑"/>
            </a:rPr>
            <a:t>社区机构</a:t>
          </a:r>
        </a:p>
      </dgm:t>
    </dgm:pt>
    <dgm:pt modelId="{C8053A0A-0FCC-45AC-A61A-0698F9037EF0}" type="parTrans" cxnId="{5A3AFC14-0F2F-4B4D-AAE3-D20F833CBB8B}">
      <dgm:prSet/>
      <dgm:spPr/>
      <dgm:t>
        <a:bodyPr/>
        <a:lstStyle/>
        <a:p>
          <a:endParaRPr lang="zh-CN" altLang="en-US"/>
        </a:p>
      </dgm:t>
    </dgm:pt>
    <dgm:pt modelId="{A6750FA5-9464-4A5B-9CB1-383219A29899}" type="sibTrans" cxnId="{5A3AFC14-0F2F-4B4D-AAE3-D20F833CBB8B}">
      <dgm:prSet/>
      <dgm:spPr/>
      <dgm:t>
        <a:bodyPr/>
        <a:lstStyle/>
        <a:p>
          <a:endParaRPr lang="zh-CN" altLang="en-US"/>
        </a:p>
      </dgm:t>
    </dgm:pt>
    <dgm:pt modelId="{CB384BDC-078B-DD45-AA43-EDA2DE838F55}">
      <dgm:prSet phldrT="[文本]" custT="1"/>
      <dgm:spPr/>
      <dgm:t>
        <a:bodyPr/>
        <a:lstStyle/>
        <a:p>
          <a:pPr algn="l">
            <a:lnSpc>
              <a:spcPct val="80000"/>
            </a:lnSpc>
          </a:pPr>
          <a:r>
            <a:rPr lang="zh-CN" altLang="en-US" sz="1800" b="1" dirty="0">
              <a:latin typeface="微软雅黑"/>
              <a:ea typeface="微软雅黑"/>
              <a:cs typeface="微软雅黑"/>
            </a:rPr>
            <a:t>行政部门</a:t>
          </a:r>
        </a:p>
      </dgm:t>
    </dgm:pt>
    <dgm:pt modelId="{5686C9E7-A4D9-064A-B0AB-D8DAEDB2A4FE}" type="parTrans" cxnId="{94E298FB-1019-374C-8407-E7A6A8865F4E}">
      <dgm:prSet/>
      <dgm:spPr/>
      <dgm:t>
        <a:bodyPr/>
        <a:lstStyle/>
        <a:p>
          <a:endParaRPr lang="zh-CN" altLang="en-US"/>
        </a:p>
      </dgm:t>
    </dgm:pt>
    <dgm:pt modelId="{D466E4BA-74D2-274B-9FA5-637BF36C0208}" type="sibTrans" cxnId="{94E298FB-1019-374C-8407-E7A6A8865F4E}">
      <dgm:prSet/>
      <dgm:spPr/>
      <dgm:t>
        <a:bodyPr/>
        <a:lstStyle/>
        <a:p>
          <a:endParaRPr lang="zh-CN" altLang="en-US"/>
        </a:p>
      </dgm:t>
    </dgm:pt>
    <dgm:pt modelId="{96A44C74-453A-EC4F-84EE-C88135A2ED81}">
      <dgm:prSet phldrT="[文本]" custT="1"/>
      <dgm:spPr/>
      <dgm:t>
        <a:bodyPr/>
        <a:lstStyle/>
        <a:p>
          <a:pPr algn="l">
            <a:lnSpc>
              <a:spcPct val="80000"/>
            </a:lnSpc>
          </a:pPr>
          <a:r>
            <a:rPr lang="zh-CN" altLang="en-US" sz="1800" b="1" dirty="0">
              <a:latin typeface="微软雅黑"/>
              <a:ea typeface="微软雅黑"/>
              <a:cs typeface="微软雅黑"/>
            </a:rPr>
            <a:t>急诊科</a:t>
          </a:r>
        </a:p>
      </dgm:t>
    </dgm:pt>
    <dgm:pt modelId="{BB6A5600-E6E7-E54A-AC02-21EDE69E2355}" type="parTrans" cxnId="{D211A705-F0EC-C041-9E61-19ACE20A4664}">
      <dgm:prSet/>
      <dgm:spPr/>
      <dgm:t>
        <a:bodyPr/>
        <a:lstStyle/>
        <a:p>
          <a:endParaRPr lang="zh-CN" altLang="en-US"/>
        </a:p>
      </dgm:t>
    </dgm:pt>
    <dgm:pt modelId="{6917BB36-03DF-FD48-95A4-252841F676BF}" type="sibTrans" cxnId="{D211A705-F0EC-C041-9E61-19ACE20A4664}">
      <dgm:prSet/>
      <dgm:spPr/>
      <dgm:t>
        <a:bodyPr/>
        <a:lstStyle/>
        <a:p>
          <a:endParaRPr lang="zh-CN" altLang="en-US"/>
        </a:p>
      </dgm:t>
    </dgm:pt>
    <dgm:pt modelId="{5D49E802-A1DF-F146-A296-000728D19CEF}">
      <dgm:prSet phldrT="[文本]" custT="1"/>
      <dgm:spPr/>
      <dgm:t>
        <a:bodyPr/>
        <a:lstStyle/>
        <a:p>
          <a:pPr algn="l">
            <a:lnSpc>
              <a:spcPct val="80000"/>
            </a:lnSpc>
          </a:pPr>
          <a:r>
            <a:rPr lang="zh-CN" altLang="en-US" sz="1800" b="1" dirty="0">
              <a:latin typeface="微软雅黑"/>
              <a:ea typeface="微软雅黑"/>
              <a:cs typeface="微软雅黑"/>
            </a:rPr>
            <a:t>呼吸科</a:t>
          </a:r>
        </a:p>
      </dgm:t>
    </dgm:pt>
    <dgm:pt modelId="{3116F478-5E7F-F54F-BB00-72C056CEFDFA}" type="parTrans" cxnId="{5FCDD649-9670-E648-B5D4-D849585B7AF9}">
      <dgm:prSet/>
      <dgm:spPr/>
      <dgm:t>
        <a:bodyPr/>
        <a:lstStyle/>
        <a:p>
          <a:endParaRPr lang="zh-CN" altLang="en-US"/>
        </a:p>
      </dgm:t>
    </dgm:pt>
    <dgm:pt modelId="{E67E97DD-88F1-3A46-9B4A-C0673827F995}" type="sibTrans" cxnId="{5FCDD649-9670-E648-B5D4-D849585B7AF9}">
      <dgm:prSet/>
      <dgm:spPr/>
      <dgm:t>
        <a:bodyPr/>
        <a:lstStyle/>
        <a:p>
          <a:endParaRPr lang="zh-CN" altLang="en-US"/>
        </a:p>
      </dgm:t>
    </dgm:pt>
    <dgm:pt modelId="{A6C05EA0-1195-114A-B63D-EC71DBB5BBAE}">
      <dgm:prSet phldrT="[文本]" custT="1"/>
      <dgm:spPr/>
      <dgm:t>
        <a:bodyPr/>
        <a:lstStyle/>
        <a:p>
          <a:pPr algn="l">
            <a:lnSpc>
              <a:spcPct val="80000"/>
            </a:lnSpc>
          </a:pPr>
          <a:r>
            <a:rPr lang="zh-CN" altLang="en-US" sz="1800" b="1" dirty="0">
              <a:latin typeface="微软雅黑"/>
              <a:ea typeface="微软雅黑"/>
              <a:cs typeface="微软雅黑"/>
            </a:rPr>
            <a:t>心内科</a:t>
          </a:r>
        </a:p>
      </dgm:t>
    </dgm:pt>
    <dgm:pt modelId="{397F2ED9-5153-654A-9E07-292CDD18D253}" type="parTrans" cxnId="{4F62CA09-9705-6C4A-A0A7-33ACE8B73D3B}">
      <dgm:prSet/>
      <dgm:spPr/>
      <dgm:t>
        <a:bodyPr/>
        <a:lstStyle/>
        <a:p>
          <a:endParaRPr lang="zh-CN" altLang="en-US"/>
        </a:p>
      </dgm:t>
    </dgm:pt>
    <dgm:pt modelId="{9CA2B218-695E-C44A-AF0A-FB77664C2A6C}" type="sibTrans" cxnId="{4F62CA09-9705-6C4A-A0A7-33ACE8B73D3B}">
      <dgm:prSet/>
      <dgm:spPr/>
      <dgm:t>
        <a:bodyPr/>
        <a:lstStyle/>
        <a:p>
          <a:endParaRPr lang="zh-CN" altLang="en-US"/>
        </a:p>
      </dgm:t>
    </dgm:pt>
    <dgm:pt modelId="{7637ECAB-9659-FE43-A190-8B54A12957DF}">
      <dgm:prSet phldrT="[文本]" custT="1"/>
      <dgm:spPr/>
      <dgm:t>
        <a:bodyPr/>
        <a:lstStyle/>
        <a:p>
          <a:pPr algn="l">
            <a:lnSpc>
              <a:spcPct val="80000"/>
            </a:lnSpc>
          </a:pPr>
          <a:r>
            <a:rPr lang="zh-CN" altLang="en-US" sz="1800" b="1" dirty="0">
              <a:latin typeface="微软雅黑"/>
              <a:ea typeface="微软雅黑"/>
              <a:cs typeface="微软雅黑"/>
            </a:rPr>
            <a:t>放射科    </a:t>
          </a:r>
        </a:p>
      </dgm:t>
    </dgm:pt>
    <dgm:pt modelId="{29C12C75-ADF7-F541-A62A-83D71344B765}" type="parTrans" cxnId="{96DCA5A2-A23A-FD41-B62F-94181F5F43B0}">
      <dgm:prSet/>
      <dgm:spPr/>
      <dgm:t>
        <a:bodyPr/>
        <a:lstStyle/>
        <a:p>
          <a:endParaRPr lang="zh-CN" altLang="en-US"/>
        </a:p>
      </dgm:t>
    </dgm:pt>
    <dgm:pt modelId="{C0AEFBF6-A500-2940-B066-C85CB09B91E8}" type="sibTrans" cxnId="{96DCA5A2-A23A-FD41-B62F-94181F5F43B0}">
      <dgm:prSet/>
      <dgm:spPr/>
      <dgm:t>
        <a:bodyPr/>
        <a:lstStyle/>
        <a:p>
          <a:endParaRPr lang="zh-CN" altLang="en-US"/>
        </a:p>
      </dgm:t>
    </dgm:pt>
    <dgm:pt modelId="{06BE74CC-19DE-9443-91CC-C15F542514C5}">
      <dgm:prSet phldrT="[文本]" custT="1"/>
      <dgm:spPr/>
      <dgm:t>
        <a:bodyPr/>
        <a:lstStyle/>
        <a:p>
          <a:pPr algn="l">
            <a:lnSpc>
              <a:spcPct val="80000"/>
            </a:lnSpc>
          </a:pPr>
          <a:r>
            <a:rPr lang="zh-CN" altLang="en-US" sz="1800" b="1" dirty="0">
              <a:latin typeface="微软雅黑"/>
              <a:ea typeface="微软雅黑"/>
              <a:cs typeface="微软雅黑"/>
            </a:rPr>
            <a:t>超声科</a:t>
          </a:r>
        </a:p>
      </dgm:t>
    </dgm:pt>
    <dgm:pt modelId="{18622AD7-8840-BB48-9A6C-1C4EEE77CEC7}" type="parTrans" cxnId="{A7909CB3-D735-D744-A96D-DFBF0EB18571}">
      <dgm:prSet/>
      <dgm:spPr/>
      <dgm:t>
        <a:bodyPr/>
        <a:lstStyle/>
        <a:p>
          <a:endParaRPr lang="zh-CN" altLang="en-US"/>
        </a:p>
      </dgm:t>
    </dgm:pt>
    <dgm:pt modelId="{F273933B-CC39-1D4A-BC26-93B3CBF9B3F9}" type="sibTrans" cxnId="{A7909CB3-D735-D744-A96D-DFBF0EB18571}">
      <dgm:prSet/>
      <dgm:spPr/>
      <dgm:t>
        <a:bodyPr/>
        <a:lstStyle/>
        <a:p>
          <a:endParaRPr lang="zh-CN" altLang="en-US"/>
        </a:p>
      </dgm:t>
    </dgm:pt>
    <dgm:pt modelId="{594A278E-3200-704D-B8D4-269236F20811}" type="pres">
      <dgm:prSet presAssocID="{8FF925C5-25D4-424A-AADC-7AD63A88163E}" presName="linearFlow" presStyleCnt="0">
        <dgm:presLayoutVars>
          <dgm:dir/>
          <dgm:animLvl val="lvl"/>
          <dgm:resizeHandles/>
        </dgm:presLayoutVars>
      </dgm:prSet>
      <dgm:spPr/>
    </dgm:pt>
    <dgm:pt modelId="{71E54001-CFFC-4A41-8909-B67FBDDA2298}" type="pres">
      <dgm:prSet presAssocID="{B250525A-9371-4F9B-BB2C-60D730AD0412}" presName="compositeNode" presStyleCnt="0">
        <dgm:presLayoutVars>
          <dgm:bulletEnabled val="1"/>
        </dgm:presLayoutVars>
      </dgm:prSet>
      <dgm:spPr/>
    </dgm:pt>
    <dgm:pt modelId="{CCECB4DF-537A-4642-ACD9-B45CF8291656}" type="pres">
      <dgm:prSet presAssocID="{B250525A-9371-4F9B-BB2C-60D730AD0412}" presName="image" presStyleLbl="fgImgPlace1" presStyleIdx="0" presStyleCnt="3"/>
      <dgm:spPr>
        <a:blipFill rotWithShape="1">
          <a:blip xmlns:r="http://schemas.openxmlformats.org/officeDocument/2006/relationships" r:embed="rId1"/>
          <a:stretch>
            <a:fillRect/>
          </a:stretch>
        </a:blipFill>
      </dgm:spPr>
    </dgm:pt>
    <dgm:pt modelId="{DEA1F697-380A-7443-9706-380A9EC871F5}" type="pres">
      <dgm:prSet presAssocID="{B250525A-9371-4F9B-BB2C-60D730AD0412}" presName="childNode" presStyleLbl="node1" presStyleIdx="0" presStyleCnt="3">
        <dgm:presLayoutVars>
          <dgm:bulletEnabled val="1"/>
        </dgm:presLayoutVars>
      </dgm:prSet>
      <dgm:spPr/>
    </dgm:pt>
    <dgm:pt modelId="{E3E33E37-4AC9-724E-85B3-40C129EEA7B3}" type="pres">
      <dgm:prSet presAssocID="{B250525A-9371-4F9B-BB2C-60D730AD0412}" presName="parentNode" presStyleLbl="revTx" presStyleIdx="0" presStyleCnt="3">
        <dgm:presLayoutVars>
          <dgm:chMax val="0"/>
          <dgm:bulletEnabled val="1"/>
        </dgm:presLayoutVars>
      </dgm:prSet>
      <dgm:spPr/>
    </dgm:pt>
    <dgm:pt modelId="{A97FFC19-1C9A-CB41-BEE3-1BB3C7C79C3E}" type="pres">
      <dgm:prSet presAssocID="{EEE9D1A0-80E6-404D-8A91-7E0FCBF5BFB4}" presName="sibTrans" presStyleCnt="0"/>
      <dgm:spPr/>
    </dgm:pt>
    <dgm:pt modelId="{DAAA72B2-A3FD-ED4F-9AE9-B82AAA135799}" type="pres">
      <dgm:prSet presAssocID="{4E71B6F4-DC7E-4AC7-8973-49F3DEE55E89}" presName="compositeNode" presStyleCnt="0">
        <dgm:presLayoutVars>
          <dgm:bulletEnabled val="1"/>
        </dgm:presLayoutVars>
      </dgm:prSet>
      <dgm:spPr/>
    </dgm:pt>
    <dgm:pt modelId="{24C8BB6D-49EA-B049-8E67-6472594A08C0}" type="pres">
      <dgm:prSet presAssocID="{4E71B6F4-DC7E-4AC7-8973-49F3DEE55E89}" presName="image" presStyleLbl="fgImgPlace1" presStyleIdx="1" presStyleCnt="3" custScaleY="89217"/>
      <dgm:spPr>
        <a:blipFill rotWithShape="1">
          <a:blip xmlns:r="http://schemas.openxmlformats.org/officeDocument/2006/relationships" r:embed="rId2"/>
          <a:stretch>
            <a:fillRect/>
          </a:stretch>
        </a:blipFill>
      </dgm:spPr>
    </dgm:pt>
    <dgm:pt modelId="{A50CCA5E-AC59-704F-A5D4-68EF33991E53}" type="pres">
      <dgm:prSet presAssocID="{4E71B6F4-DC7E-4AC7-8973-49F3DEE55E89}" presName="childNode" presStyleLbl="node1" presStyleIdx="1" presStyleCnt="3">
        <dgm:presLayoutVars>
          <dgm:bulletEnabled val="1"/>
        </dgm:presLayoutVars>
      </dgm:prSet>
      <dgm:spPr/>
    </dgm:pt>
    <dgm:pt modelId="{7F3416AD-00C9-BC45-BC3E-E2A7E0DEE9AC}" type="pres">
      <dgm:prSet presAssocID="{4E71B6F4-DC7E-4AC7-8973-49F3DEE55E89}" presName="parentNode" presStyleLbl="revTx" presStyleIdx="1" presStyleCnt="3">
        <dgm:presLayoutVars>
          <dgm:chMax val="0"/>
          <dgm:bulletEnabled val="1"/>
        </dgm:presLayoutVars>
      </dgm:prSet>
      <dgm:spPr/>
    </dgm:pt>
    <dgm:pt modelId="{04477742-3771-1F4C-B5FA-FB92BDEDFFF0}" type="pres">
      <dgm:prSet presAssocID="{87B1AA90-1BAB-4D07-95BB-9457C57E7DB5}" presName="sibTrans" presStyleCnt="0"/>
      <dgm:spPr/>
    </dgm:pt>
    <dgm:pt modelId="{D4AFE7ED-E88D-4649-939A-119518050BF2}" type="pres">
      <dgm:prSet presAssocID="{96E4758A-30B7-43C9-ADB5-63D4A652611A}" presName="compositeNode" presStyleCnt="0">
        <dgm:presLayoutVars>
          <dgm:bulletEnabled val="1"/>
        </dgm:presLayoutVars>
      </dgm:prSet>
      <dgm:spPr/>
    </dgm:pt>
    <dgm:pt modelId="{F41A3626-8622-854A-905D-6D7C1EDADB92}" type="pres">
      <dgm:prSet presAssocID="{96E4758A-30B7-43C9-ADB5-63D4A652611A}" presName="image" presStyleLbl="fgImgPlace1" presStyleIdx="2" presStyleCnt="3"/>
      <dgm:spPr>
        <a:blipFill rotWithShape="1">
          <a:blip xmlns:r="http://schemas.openxmlformats.org/officeDocument/2006/relationships" r:embed="rId3"/>
          <a:stretch>
            <a:fillRect/>
          </a:stretch>
        </a:blipFill>
      </dgm:spPr>
    </dgm:pt>
    <dgm:pt modelId="{78D71139-28EF-E345-A3F8-5B4372391BB3}" type="pres">
      <dgm:prSet presAssocID="{96E4758A-30B7-43C9-ADB5-63D4A652611A}" presName="childNode" presStyleLbl="node1" presStyleIdx="2" presStyleCnt="3">
        <dgm:presLayoutVars>
          <dgm:bulletEnabled val="1"/>
        </dgm:presLayoutVars>
      </dgm:prSet>
      <dgm:spPr/>
    </dgm:pt>
    <dgm:pt modelId="{A655C722-9510-0D48-AB05-1EE759502BE9}" type="pres">
      <dgm:prSet presAssocID="{96E4758A-30B7-43C9-ADB5-63D4A652611A}" presName="parentNode" presStyleLbl="revTx" presStyleIdx="2" presStyleCnt="3">
        <dgm:presLayoutVars>
          <dgm:chMax val="0"/>
          <dgm:bulletEnabled val="1"/>
        </dgm:presLayoutVars>
      </dgm:prSet>
      <dgm:spPr/>
    </dgm:pt>
  </dgm:ptLst>
  <dgm:cxnLst>
    <dgm:cxn modelId="{85656802-C69E-5248-9C33-98061A14AFD9}" type="presOf" srcId="{D9696582-8A7F-4DD5-9391-393028F10E2D}" destId="{78D71139-28EF-E345-A3F8-5B4372391BB3}" srcOrd="0" destOrd="1" presId="urn:microsoft.com/office/officeart/2005/8/layout/hList2"/>
    <dgm:cxn modelId="{D211A705-F0EC-C041-9E61-19ACE20A4664}" srcId="{B250525A-9371-4F9B-BB2C-60D730AD0412}" destId="{96A44C74-453A-EC4F-84EE-C88135A2ED81}" srcOrd="0" destOrd="0" parTransId="{BB6A5600-E6E7-E54A-AC02-21EDE69E2355}" sibTransId="{6917BB36-03DF-FD48-95A4-252841F676BF}"/>
    <dgm:cxn modelId="{4F62CA09-9705-6C4A-A0A7-33ACE8B73D3B}" srcId="{B250525A-9371-4F9B-BB2C-60D730AD0412}" destId="{A6C05EA0-1195-114A-B63D-EC71DBB5BBAE}" srcOrd="1" destOrd="0" parTransId="{397F2ED9-5153-654A-9E07-292CDD18D253}" sibTransId="{9CA2B218-695E-C44A-AF0A-FB77664C2A6C}"/>
    <dgm:cxn modelId="{5A3AFC14-0F2F-4B4D-AAE3-D20F833CBB8B}" srcId="{4E71B6F4-DC7E-4AC7-8973-49F3DEE55E89}" destId="{91618FA8-1B2A-48CA-8B70-25D79262B842}" srcOrd="2" destOrd="0" parTransId="{C8053A0A-0FCC-45AC-A61A-0698F9037EF0}" sibTransId="{A6750FA5-9464-4A5B-9CB1-383219A29899}"/>
    <dgm:cxn modelId="{F0CE0522-10D0-8943-9BCA-368EA43278F2}" type="presOf" srcId="{96E4758A-30B7-43C9-ADB5-63D4A652611A}" destId="{A655C722-9510-0D48-AB05-1EE759502BE9}" srcOrd="0" destOrd="0" presId="urn:microsoft.com/office/officeart/2005/8/layout/hList2"/>
    <dgm:cxn modelId="{F39F2F35-AA1F-AF43-9980-EB87AEFC8A80}" type="presOf" srcId="{06BE74CC-19DE-9443-91CC-C15F542514C5}" destId="{DEA1F697-380A-7443-9706-380A9EC871F5}" srcOrd="0" destOrd="5" presId="urn:microsoft.com/office/officeart/2005/8/layout/hList2"/>
    <dgm:cxn modelId="{9286543C-4338-4797-80F5-0D15628CFD0B}" srcId="{8FF925C5-25D4-424A-AADC-7AD63A88163E}" destId="{4E71B6F4-DC7E-4AC7-8973-49F3DEE55E89}" srcOrd="1" destOrd="0" parTransId="{A18BA85A-3E54-48EB-A614-D527AC81B78F}" sibTransId="{87B1AA90-1BAB-4D07-95BB-9457C57E7DB5}"/>
    <dgm:cxn modelId="{5FCDD649-9670-E648-B5D4-D849585B7AF9}" srcId="{B250525A-9371-4F9B-BB2C-60D730AD0412}" destId="{5D49E802-A1DF-F146-A296-000728D19CEF}" srcOrd="2" destOrd="0" parTransId="{3116F478-5E7F-F54F-BB00-72C056CEFDFA}" sibTransId="{E67E97DD-88F1-3A46-9B4A-C0673827F995}"/>
    <dgm:cxn modelId="{054D114F-A1E5-5C4D-B330-21132D21031F}" type="presOf" srcId="{CB384BDC-078B-DD45-AA43-EDA2DE838F55}" destId="{DEA1F697-380A-7443-9706-380A9EC871F5}" srcOrd="0" destOrd="7" presId="urn:microsoft.com/office/officeart/2005/8/layout/hList2"/>
    <dgm:cxn modelId="{65012651-F21F-3D48-80F4-5ABAB95423B2}" type="presOf" srcId="{F85919B6-579F-4867-8F66-C8C099CB9BD4}" destId="{78D71139-28EF-E345-A3F8-5B4372391BB3}" srcOrd="0" destOrd="0" presId="urn:microsoft.com/office/officeart/2005/8/layout/hList2"/>
    <dgm:cxn modelId="{43179851-9FD0-6640-98AB-F41752EC1F7B}" type="presOf" srcId="{B250525A-9371-4F9B-BB2C-60D730AD0412}" destId="{E3E33E37-4AC9-724E-85B3-40C129EEA7B3}" srcOrd="0" destOrd="0" presId="urn:microsoft.com/office/officeart/2005/8/layout/hList2"/>
    <dgm:cxn modelId="{B37D6A75-769E-48D5-A714-B3A61B12D569}" srcId="{4E71B6F4-DC7E-4AC7-8973-49F3DEE55E89}" destId="{8E61EBB5-0FC4-44AA-BA41-9D5A589E35EF}" srcOrd="0" destOrd="0" parTransId="{DAC5648B-BE32-4202-BB0A-E221267B4556}" sibTransId="{77CDB25A-B271-4621-8CD1-023B14DF2AA5}"/>
    <dgm:cxn modelId="{D93C8979-2027-C743-A027-24CA4C79F6A8}" type="presOf" srcId="{96A44C74-453A-EC4F-84EE-C88135A2ED81}" destId="{DEA1F697-380A-7443-9706-380A9EC871F5}" srcOrd="0" destOrd="0" presId="urn:microsoft.com/office/officeart/2005/8/layout/hList2"/>
    <dgm:cxn modelId="{E48EA459-0F27-7E42-B9AF-7033E65471F1}" type="presOf" srcId="{BCFCCA5E-AA8D-4B10-80D2-56D7DAEB3135}" destId="{A50CCA5E-AC59-704F-A5D4-68EF33991E53}" srcOrd="0" destOrd="1" presId="urn:microsoft.com/office/officeart/2005/8/layout/hList2"/>
    <dgm:cxn modelId="{4B7C3485-02B6-AC42-BEC9-11CED2D6D50D}" type="presOf" srcId="{5D49E802-A1DF-F146-A296-000728D19CEF}" destId="{DEA1F697-380A-7443-9706-380A9EC871F5}" srcOrd="0" destOrd="2" presId="urn:microsoft.com/office/officeart/2005/8/layout/hList2"/>
    <dgm:cxn modelId="{C5F1FF89-E9FD-427F-9948-089F1F33073E}" srcId="{B250525A-9371-4F9B-BB2C-60D730AD0412}" destId="{08A39714-2074-4CCB-B08A-6A5B49BE5EF3}" srcOrd="4" destOrd="0" parTransId="{DF2F4AF0-F217-465C-B3FA-4BEC9135103B}" sibTransId="{B11EA954-93B4-4560-8C91-285C27FE2CCC}"/>
    <dgm:cxn modelId="{973AAA95-43D4-C444-A60D-C14EB18DA1AB}" type="presOf" srcId="{08A39714-2074-4CCB-B08A-6A5B49BE5EF3}" destId="{DEA1F697-380A-7443-9706-380A9EC871F5}" srcOrd="0" destOrd="4" presId="urn:microsoft.com/office/officeart/2005/8/layout/hList2"/>
    <dgm:cxn modelId="{96DCA5A2-A23A-FD41-B62F-94181F5F43B0}" srcId="{B250525A-9371-4F9B-BB2C-60D730AD0412}" destId="{7637ECAB-9659-FE43-A190-8B54A12957DF}" srcOrd="3" destOrd="0" parTransId="{29C12C75-ADF7-F541-A62A-83D71344B765}" sibTransId="{C0AEFBF6-A500-2940-B066-C85CB09B91E8}"/>
    <dgm:cxn modelId="{704DF9AA-8DCA-46A2-98D1-BF5B21A8DEF0}" srcId="{96E4758A-30B7-43C9-ADB5-63D4A652611A}" destId="{D9696582-8A7F-4DD5-9391-393028F10E2D}" srcOrd="1" destOrd="0" parTransId="{C185963C-D0FD-48C5-96E5-C3AED7D50292}" sibTransId="{3DCD454F-AA01-4364-8DCD-BB0594668AAB}"/>
    <dgm:cxn modelId="{01711AAE-C549-BA4B-9BDF-3F643311D0CA}" type="presOf" srcId="{8FF925C5-25D4-424A-AADC-7AD63A88163E}" destId="{594A278E-3200-704D-B8D4-269236F20811}" srcOrd="0" destOrd="0" presId="urn:microsoft.com/office/officeart/2005/8/layout/hList2"/>
    <dgm:cxn modelId="{0DC8DCAE-3D4D-5741-AB89-CA88B7104206}" type="presOf" srcId="{8E61EBB5-0FC4-44AA-BA41-9D5A589E35EF}" destId="{A50CCA5E-AC59-704F-A5D4-68EF33991E53}" srcOrd="0" destOrd="0" presId="urn:microsoft.com/office/officeart/2005/8/layout/hList2"/>
    <dgm:cxn modelId="{A7909CB3-D735-D744-A96D-DFBF0EB18571}" srcId="{B250525A-9371-4F9B-BB2C-60D730AD0412}" destId="{06BE74CC-19DE-9443-91CC-C15F542514C5}" srcOrd="5" destOrd="0" parTransId="{18622AD7-8840-BB48-9A6C-1C4EEE77CEC7}" sibTransId="{F273933B-CC39-1D4A-BC26-93B3CBF9B3F9}"/>
    <dgm:cxn modelId="{7B9193BA-F85A-4D6D-A3FC-546606B8AD2D}" srcId="{4E71B6F4-DC7E-4AC7-8973-49F3DEE55E89}" destId="{BCFCCA5E-AA8D-4B10-80D2-56D7DAEB3135}" srcOrd="1" destOrd="0" parTransId="{62517B1C-E5CE-42A9-B18C-A286123F21F5}" sibTransId="{312EC643-E2C6-441A-B914-1B2B52B26F45}"/>
    <dgm:cxn modelId="{A4C377BD-AEF4-EF4A-9C67-0236BC14E1E5}" type="presOf" srcId="{91618FA8-1B2A-48CA-8B70-25D79262B842}" destId="{A50CCA5E-AC59-704F-A5D4-68EF33991E53}" srcOrd="0" destOrd="2" presId="urn:microsoft.com/office/officeart/2005/8/layout/hList2"/>
    <dgm:cxn modelId="{8AEECEC3-2B82-42B9-A344-925E8445F9AA}" srcId="{B250525A-9371-4F9B-BB2C-60D730AD0412}" destId="{11A9DE3E-AD13-4A16-9C9C-3CE7A0F636FC}" srcOrd="6" destOrd="0" parTransId="{CC50CC7F-87A4-466B-A035-C45C0D109FBB}" sibTransId="{1C6AB538-8B38-42CD-8366-D61D254076DA}"/>
    <dgm:cxn modelId="{A3C197CF-42B7-4D9B-B4E1-B47A2F2543FE}" srcId="{96E4758A-30B7-43C9-ADB5-63D4A652611A}" destId="{F85919B6-579F-4867-8F66-C8C099CB9BD4}" srcOrd="0" destOrd="0" parTransId="{2C119C8C-DEB2-4503-A4EF-96910F88C6D5}" sibTransId="{9B67A90B-B8CC-44DA-9B7C-EA4095E899FA}"/>
    <dgm:cxn modelId="{4ACF26E3-E8DD-9E46-8930-B855BCAEE3DD}" type="presOf" srcId="{11A9DE3E-AD13-4A16-9C9C-3CE7A0F636FC}" destId="{DEA1F697-380A-7443-9706-380A9EC871F5}" srcOrd="0" destOrd="6" presId="urn:microsoft.com/office/officeart/2005/8/layout/hList2"/>
    <dgm:cxn modelId="{C423D6EB-01FC-1442-9C1A-143CF87471F3}" type="presOf" srcId="{4E71B6F4-DC7E-4AC7-8973-49F3DEE55E89}" destId="{7F3416AD-00C9-BC45-BC3E-E2A7E0DEE9AC}" srcOrd="0" destOrd="0" presId="urn:microsoft.com/office/officeart/2005/8/layout/hList2"/>
    <dgm:cxn modelId="{17DE84EF-B303-44D3-A92C-146D083E93A9}" srcId="{8FF925C5-25D4-424A-AADC-7AD63A88163E}" destId="{96E4758A-30B7-43C9-ADB5-63D4A652611A}" srcOrd="2" destOrd="0" parTransId="{FA3DF3E1-CC3C-49B6-94CD-1A87B9E628B1}" sibTransId="{E1B33339-239E-421E-9D33-E26B5381B2F1}"/>
    <dgm:cxn modelId="{7061E0F0-A151-E24A-8579-12E74524A343}" type="presOf" srcId="{7637ECAB-9659-FE43-A190-8B54A12957DF}" destId="{DEA1F697-380A-7443-9706-380A9EC871F5}" srcOrd="0" destOrd="3" presId="urn:microsoft.com/office/officeart/2005/8/layout/hList2"/>
    <dgm:cxn modelId="{BBA871F7-01B2-47F1-B590-F45D77E7A8FF}" srcId="{8FF925C5-25D4-424A-AADC-7AD63A88163E}" destId="{B250525A-9371-4F9B-BB2C-60D730AD0412}" srcOrd="0" destOrd="0" parTransId="{C8694EC2-55E7-4D08-A84F-1B1F585ED70B}" sibTransId="{EEE9D1A0-80E6-404D-8A91-7E0FCBF5BFB4}"/>
    <dgm:cxn modelId="{94E298FB-1019-374C-8407-E7A6A8865F4E}" srcId="{B250525A-9371-4F9B-BB2C-60D730AD0412}" destId="{CB384BDC-078B-DD45-AA43-EDA2DE838F55}" srcOrd="7" destOrd="0" parTransId="{5686C9E7-A4D9-064A-B0AB-D8DAEDB2A4FE}" sibTransId="{D466E4BA-74D2-274B-9FA5-637BF36C0208}"/>
    <dgm:cxn modelId="{45EFF4FE-275F-894C-A7AF-944A5B9B62ED}" type="presOf" srcId="{A6C05EA0-1195-114A-B63D-EC71DBB5BBAE}" destId="{DEA1F697-380A-7443-9706-380A9EC871F5}" srcOrd="0" destOrd="1" presId="urn:microsoft.com/office/officeart/2005/8/layout/hList2"/>
    <dgm:cxn modelId="{64B342B2-8155-E946-B122-55F457DCC7C8}" type="presParOf" srcId="{594A278E-3200-704D-B8D4-269236F20811}" destId="{71E54001-CFFC-4A41-8909-B67FBDDA2298}" srcOrd="0" destOrd="0" presId="urn:microsoft.com/office/officeart/2005/8/layout/hList2"/>
    <dgm:cxn modelId="{05CB971B-424E-5B4D-95A0-D19D6C487986}" type="presParOf" srcId="{71E54001-CFFC-4A41-8909-B67FBDDA2298}" destId="{CCECB4DF-537A-4642-ACD9-B45CF8291656}" srcOrd="0" destOrd="0" presId="urn:microsoft.com/office/officeart/2005/8/layout/hList2"/>
    <dgm:cxn modelId="{E842FB2F-E5FC-2749-B7B8-3708B21DA922}" type="presParOf" srcId="{71E54001-CFFC-4A41-8909-B67FBDDA2298}" destId="{DEA1F697-380A-7443-9706-380A9EC871F5}" srcOrd="1" destOrd="0" presId="urn:microsoft.com/office/officeart/2005/8/layout/hList2"/>
    <dgm:cxn modelId="{8AD1D15C-3A05-324F-8C84-D9D4AE109BD7}" type="presParOf" srcId="{71E54001-CFFC-4A41-8909-B67FBDDA2298}" destId="{E3E33E37-4AC9-724E-85B3-40C129EEA7B3}" srcOrd="2" destOrd="0" presId="urn:microsoft.com/office/officeart/2005/8/layout/hList2"/>
    <dgm:cxn modelId="{FEC73092-404C-7D4E-AAF2-41712265D6B1}" type="presParOf" srcId="{594A278E-3200-704D-B8D4-269236F20811}" destId="{A97FFC19-1C9A-CB41-BEE3-1BB3C7C79C3E}" srcOrd="1" destOrd="0" presId="urn:microsoft.com/office/officeart/2005/8/layout/hList2"/>
    <dgm:cxn modelId="{594DD456-4623-5E40-99E9-7F86875763C8}" type="presParOf" srcId="{594A278E-3200-704D-B8D4-269236F20811}" destId="{DAAA72B2-A3FD-ED4F-9AE9-B82AAA135799}" srcOrd="2" destOrd="0" presId="urn:microsoft.com/office/officeart/2005/8/layout/hList2"/>
    <dgm:cxn modelId="{C50FC2A8-EA6F-F046-AAF9-3FA3C80FD7A5}" type="presParOf" srcId="{DAAA72B2-A3FD-ED4F-9AE9-B82AAA135799}" destId="{24C8BB6D-49EA-B049-8E67-6472594A08C0}" srcOrd="0" destOrd="0" presId="urn:microsoft.com/office/officeart/2005/8/layout/hList2"/>
    <dgm:cxn modelId="{34F14C84-193E-B148-8EAF-F62E2883C665}" type="presParOf" srcId="{DAAA72B2-A3FD-ED4F-9AE9-B82AAA135799}" destId="{A50CCA5E-AC59-704F-A5D4-68EF33991E53}" srcOrd="1" destOrd="0" presId="urn:microsoft.com/office/officeart/2005/8/layout/hList2"/>
    <dgm:cxn modelId="{D25F2F7F-7807-754F-BBC7-81CF83088D6A}" type="presParOf" srcId="{DAAA72B2-A3FD-ED4F-9AE9-B82AAA135799}" destId="{7F3416AD-00C9-BC45-BC3E-E2A7E0DEE9AC}" srcOrd="2" destOrd="0" presId="urn:microsoft.com/office/officeart/2005/8/layout/hList2"/>
    <dgm:cxn modelId="{EA7B360A-8D9A-F84C-A921-4A1BE82F13F6}" type="presParOf" srcId="{594A278E-3200-704D-B8D4-269236F20811}" destId="{04477742-3771-1F4C-B5FA-FB92BDEDFFF0}" srcOrd="3" destOrd="0" presId="urn:microsoft.com/office/officeart/2005/8/layout/hList2"/>
    <dgm:cxn modelId="{90DB5B1B-7F2B-134E-91C2-6E79A2F2622D}" type="presParOf" srcId="{594A278E-3200-704D-B8D4-269236F20811}" destId="{D4AFE7ED-E88D-4649-939A-119518050BF2}" srcOrd="4" destOrd="0" presId="urn:microsoft.com/office/officeart/2005/8/layout/hList2"/>
    <dgm:cxn modelId="{F5FF0C41-D216-C94B-9885-EB40AA8849C6}" type="presParOf" srcId="{D4AFE7ED-E88D-4649-939A-119518050BF2}" destId="{F41A3626-8622-854A-905D-6D7C1EDADB92}" srcOrd="0" destOrd="0" presId="urn:microsoft.com/office/officeart/2005/8/layout/hList2"/>
    <dgm:cxn modelId="{95E5C63E-F7D1-0644-BE43-223C47FB3C9B}" type="presParOf" srcId="{D4AFE7ED-E88D-4649-939A-119518050BF2}" destId="{78D71139-28EF-E345-A3F8-5B4372391BB3}" srcOrd="1" destOrd="0" presId="urn:microsoft.com/office/officeart/2005/8/layout/hList2"/>
    <dgm:cxn modelId="{7D97B825-0516-1241-B699-B9453B7FFD98}" type="presParOf" srcId="{D4AFE7ED-E88D-4649-939A-119518050BF2}" destId="{A655C722-9510-0D48-AB05-1EE759502BE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6E4E1D-A77B-1D4B-B3EF-4BFCC0BA2E4D}" type="doc">
      <dgm:prSet loTypeId="urn:microsoft.com/office/officeart/2008/layout/PictureLineup" loCatId="" qsTypeId="urn:microsoft.com/office/officeart/2005/8/quickstyle/simple4" qsCatId="simple" csTypeId="urn:microsoft.com/office/officeart/2005/8/colors/colorful1" csCatId="colorful" phldr="1"/>
      <dgm:spPr/>
      <dgm:t>
        <a:bodyPr/>
        <a:lstStyle/>
        <a:p>
          <a:endParaRPr lang="zh-CN" altLang="en-US"/>
        </a:p>
      </dgm:t>
    </dgm:pt>
    <dgm:pt modelId="{C393BA92-4AA4-7B4C-87F2-336FA9600201}">
      <dgm:prSet phldrT="[文本]" custT="1"/>
      <dgm:spPr/>
      <dgm:t>
        <a:bodyPr/>
        <a:lstStyle/>
        <a:p>
          <a:r>
            <a:rPr kumimoji="0" lang="zh-CN" altLang="en-US" sz="1400" b="0" dirty="0">
              <a:latin typeface="微软雅黑"/>
              <a:ea typeface="微软雅黑"/>
              <a:cs typeface="微软雅黑"/>
            </a:rPr>
            <a:t>通过定期举办讲座或健康咨询活动，为社区人群提供有关心脏病症状、体征、早期诊断以及急救处理方法培训</a:t>
          </a:r>
          <a:endParaRPr lang="zh-CN" altLang="en-US" sz="1400" b="0" dirty="0">
            <a:latin typeface="微软雅黑"/>
            <a:ea typeface="微软雅黑"/>
            <a:cs typeface="微软雅黑"/>
          </a:endParaRPr>
        </a:p>
      </dgm:t>
    </dgm:pt>
    <dgm:pt modelId="{592CE031-4567-E547-8115-05EF8739E825}" type="parTrans" cxnId="{FDF90EE3-75D6-FA4F-BF16-B4F3CA2A0F36}">
      <dgm:prSet/>
      <dgm:spPr/>
      <dgm:t>
        <a:bodyPr/>
        <a:lstStyle/>
        <a:p>
          <a:endParaRPr lang="zh-CN" altLang="en-US"/>
        </a:p>
      </dgm:t>
    </dgm:pt>
    <dgm:pt modelId="{C6C084B5-615C-6845-A59B-42787C88F18D}" type="sibTrans" cxnId="{FDF90EE3-75D6-FA4F-BF16-B4F3CA2A0F36}">
      <dgm:prSet/>
      <dgm:spPr/>
      <dgm:t>
        <a:bodyPr/>
        <a:lstStyle/>
        <a:p>
          <a:endParaRPr lang="zh-CN" altLang="en-US"/>
        </a:p>
      </dgm:t>
    </dgm:pt>
    <dgm:pt modelId="{6DF3AB55-A6B1-E445-8060-B98004E0B37B}">
      <dgm:prSet phldrT="[文本]" custT="1"/>
      <dgm:spPr/>
      <dgm:t>
        <a:bodyPr/>
        <a:lstStyle/>
        <a:p>
          <a:pPr marL="0" lvl="0" indent="0" algn="l" defTabSz="622300">
            <a:lnSpc>
              <a:spcPct val="90000"/>
            </a:lnSpc>
            <a:spcBef>
              <a:spcPct val="0"/>
            </a:spcBef>
            <a:spcAft>
              <a:spcPct val="35000"/>
            </a:spcAft>
            <a:buNone/>
          </a:pPr>
          <a:r>
            <a:rPr kumimoji="0" lang="zh-CN" altLang="en-US" sz="1400" b="0" kern="1200" dirty="0">
              <a:solidFill>
                <a:prstClr val="black">
                  <a:hueOff val="0"/>
                  <a:satOff val="0"/>
                  <a:lumOff val="0"/>
                  <a:alphaOff val="0"/>
                </a:prstClr>
              </a:solidFill>
              <a:latin typeface="微软雅黑"/>
              <a:ea typeface="微软雅黑"/>
              <a:cs typeface="微软雅黑"/>
            </a:rPr>
            <a:t>向社区发放有关心脏病症状和体征以及早期诊断的科普性书面材料</a:t>
          </a:r>
        </a:p>
      </dgm:t>
    </dgm:pt>
    <dgm:pt modelId="{AEE0E884-121F-744F-98E8-00D001E3E4A8}" type="parTrans" cxnId="{414E1693-2E4A-EC43-B886-9A4B6A17EB04}">
      <dgm:prSet/>
      <dgm:spPr/>
      <dgm:t>
        <a:bodyPr/>
        <a:lstStyle/>
        <a:p>
          <a:endParaRPr lang="zh-CN" altLang="en-US"/>
        </a:p>
      </dgm:t>
    </dgm:pt>
    <dgm:pt modelId="{2EA61FAC-AF5B-CC47-9515-54C2706CAB0D}" type="sibTrans" cxnId="{414E1693-2E4A-EC43-B886-9A4B6A17EB04}">
      <dgm:prSet/>
      <dgm:spPr/>
      <dgm:t>
        <a:bodyPr/>
        <a:lstStyle/>
        <a:p>
          <a:endParaRPr lang="zh-CN" altLang="en-US"/>
        </a:p>
      </dgm:t>
    </dgm:pt>
    <dgm:pt modelId="{D40CAA30-9233-5144-AA5E-C7A4BEE6E28C}">
      <dgm:prSet phldrT="[文本]" custT="1"/>
      <dgm:spPr/>
      <dgm:t>
        <a:bodyPr/>
        <a:lstStyle/>
        <a:p>
          <a:r>
            <a:rPr kumimoji="0" lang="zh-CN" altLang="en-US" sz="1400" b="0" kern="1200" dirty="0">
              <a:solidFill>
                <a:prstClr val="black">
                  <a:hueOff val="0"/>
                  <a:satOff val="0"/>
                  <a:lumOff val="0"/>
                  <a:alphaOff val="0"/>
                </a:prstClr>
              </a:solidFill>
              <a:latin typeface="微软雅黑"/>
              <a:ea typeface="微软雅黑"/>
              <a:cs typeface="微软雅黑"/>
            </a:rPr>
            <a:t>通过各类媒体、网络、社区宣传栏等途径提供心脏病和急救常识的教育</a:t>
          </a:r>
        </a:p>
      </dgm:t>
    </dgm:pt>
    <dgm:pt modelId="{4A775D6B-853E-234D-9D69-47F3C5A64A78}" type="parTrans" cxnId="{46A0D972-ED28-344F-8016-C1B30CF56323}">
      <dgm:prSet/>
      <dgm:spPr/>
      <dgm:t>
        <a:bodyPr/>
        <a:lstStyle/>
        <a:p>
          <a:endParaRPr lang="zh-CN" altLang="en-US"/>
        </a:p>
      </dgm:t>
    </dgm:pt>
    <dgm:pt modelId="{6A3520B7-37C6-C34B-85C5-679144E81020}" type="sibTrans" cxnId="{46A0D972-ED28-344F-8016-C1B30CF56323}">
      <dgm:prSet/>
      <dgm:spPr/>
      <dgm:t>
        <a:bodyPr/>
        <a:lstStyle/>
        <a:p>
          <a:endParaRPr lang="zh-CN" altLang="en-US"/>
        </a:p>
      </dgm:t>
    </dgm:pt>
    <dgm:pt modelId="{8D0B94A0-7554-6C41-B9D2-DC585FF63E09}">
      <dgm:prSet phldrT="[文本]" custT="1"/>
      <dgm:spPr/>
      <dgm:t>
        <a:bodyPr/>
        <a:lstStyle/>
        <a:p>
          <a:r>
            <a:rPr kumimoji="0" lang="zh-CN" altLang="en-US" sz="1400" b="0" kern="1200" dirty="0">
              <a:solidFill>
                <a:prstClr val="black">
                  <a:hueOff val="0"/>
                  <a:satOff val="0"/>
                  <a:lumOff val="0"/>
                  <a:alphaOff val="0"/>
                </a:prstClr>
              </a:solidFill>
              <a:latin typeface="微软雅黑"/>
              <a:ea typeface="微软雅黑"/>
              <a:cs typeface="微软雅黑"/>
            </a:rPr>
            <a:t>向社区提供饮食健康及营养课程、戒烟、运动指导等健康生活的培训指导</a:t>
          </a:r>
        </a:p>
      </dgm:t>
    </dgm:pt>
    <dgm:pt modelId="{58F0B04B-4A16-3642-9C1F-BC4977D48A08}" type="parTrans" cxnId="{34D9D044-7AAD-B642-BAB1-F3110AA680C1}">
      <dgm:prSet/>
      <dgm:spPr/>
      <dgm:t>
        <a:bodyPr/>
        <a:lstStyle/>
        <a:p>
          <a:endParaRPr lang="zh-CN" altLang="en-US"/>
        </a:p>
      </dgm:t>
    </dgm:pt>
    <dgm:pt modelId="{950FAF82-C002-8341-806F-A8C1C5C924A6}" type="sibTrans" cxnId="{34D9D044-7AAD-B642-BAB1-F3110AA680C1}">
      <dgm:prSet/>
      <dgm:spPr/>
      <dgm:t>
        <a:bodyPr/>
        <a:lstStyle/>
        <a:p>
          <a:endParaRPr lang="zh-CN" altLang="en-US"/>
        </a:p>
      </dgm:t>
    </dgm:pt>
    <dgm:pt modelId="{1474887C-6FC9-9A4C-BA33-411F4D432E78}">
      <dgm:prSet phldrT="[文本]" custT="1"/>
      <dgm:spPr/>
      <dgm:t>
        <a:bodyPr/>
        <a:lstStyle/>
        <a:p>
          <a:r>
            <a:rPr kumimoji="0" lang="zh-CN" altLang="en-US" sz="1400" b="0" kern="1200" dirty="0">
              <a:solidFill>
                <a:prstClr val="black">
                  <a:hueOff val="0"/>
                  <a:satOff val="0"/>
                  <a:lumOff val="0"/>
                  <a:alphaOff val="0"/>
                </a:prstClr>
              </a:solidFill>
              <a:latin typeface="微软雅黑"/>
              <a:ea typeface="微软雅黑"/>
              <a:cs typeface="微软雅黑"/>
            </a:rPr>
            <a:t>向公众宣传拨打</a:t>
          </a:r>
          <a:r>
            <a:rPr kumimoji="0" lang="en-US" sz="1400" b="0" kern="1200" dirty="0">
              <a:solidFill>
                <a:prstClr val="black">
                  <a:hueOff val="0"/>
                  <a:satOff val="0"/>
                  <a:lumOff val="0"/>
                  <a:alphaOff val="0"/>
                </a:prstClr>
              </a:solidFill>
              <a:latin typeface="微软雅黑"/>
              <a:ea typeface="微软雅黑"/>
              <a:cs typeface="微软雅黑"/>
            </a:rPr>
            <a:t>120</a:t>
          </a:r>
          <a:r>
            <a:rPr kumimoji="0" lang="zh-CN" altLang="en-US" sz="1400" b="0" kern="1200" dirty="0">
              <a:solidFill>
                <a:prstClr val="black">
                  <a:hueOff val="0"/>
                  <a:satOff val="0"/>
                  <a:lumOff val="0"/>
                  <a:alphaOff val="0"/>
                </a:prstClr>
              </a:solidFill>
              <a:latin typeface="微软雅黑"/>
              <a:ea typeface="微软雅黑"/>
              <a:cs typeface="微软雅黑"/>
            </a:rPr>
            <a:t>急救电话的重要性</a:t>
          </a:r>
        </a:p>
      </dgm:t>
    </dgm:pt>
    <dgm:pt modelId="{EAB2047B-BAF1-D040-9D12-544693CD5584}" type="parTrans" cxnId="{F2EA9D97-B3A2-9A44-A80F-202C2E9BE0D2}">
      <dgm:prSet/>
      <dgm:spPr/>
      <dgm:t>
        <a:bodyPr/>
        <a:lstStyle/>
        <a:p>
          <a:endParaRPr lang="zh-CN" altLang="en-US"/>
        </a:p>
      </dgm:t>
    </dgm:pt>
    <dgm:pt modelId="{F128A6B9-5DF5-9D4E-BDDE-EB81D14B67E4}" type="sibTrans" cxnId="{F2EA9D97-B3A2-9A44-A80F-202C2E9BE0D2}">
      <dgm:prSet/>
      <dgm:spPr/>
      <dgm:t>
        <a:bodyPr/>
        <a:lstStyle/>
        <a:p>
          <a:endParaRPr lang="zh-CN" altLang="en-US"/>
        </a:p>
      </dgm:t>
    </dgm:pt>
    <dgm:pt modelId="{4BD201DA-20B2-C544-8C20-BEDC645E82DE}">
      <dgm:prSet phldrT="[文本]" custT="1"/>
      <dgm:spPr/>
      <dgm:t>
        <a:bodyPr/>
        <a:lstStyle/>
        <a:p>
          <a:r>
            <a:rPr kumimoji="0" lang="zh-CN" altLang="en-US" sz="1400" b="0" kern="1200" dirty="0">
              <a:solidFill>
                <a:prstClr val="black">
                  <a:hueOff val="0"/>
                  <a:satOff val="0"/>
                  <a:lumOff val="0"/>
                  <a:alphaOff val="0"/>
                </a:prstClr>
              </a:solidFill>
              <a:latin typeface="微软雅黑"/>
              <a:ea typeface="微软雅黑"/>
              <a:cs typeface="微软雅黑"/>
            </a:rPr>
            <a:t>对社区人群进行心肺复苏技能的基本培训和教育</a:t>
          </a:r>
        </a:p>
      </dgm:t>
    </dgm:pt>
    <dgm:pt modelId="{EB4882DA-1839-D543-9131-8C457CDA6BE9}" type="parTrans" cxnId="{3C258D14-EE3C-BD41-B482-5D9BC33F0799}">
      <dgm:prSet/>
      <dgm:spPr/>
      <dgm:t>
        <a:bodyPr/>
        <a:lstStyle/>
        <a:p>
          <a:endParaRPr lang="zh-CN" altLang="en-US"/>
        </a:p>
      </dgm:t>
    </dgm:pt>
    <dgm:pt modelId="{2544D6EF-B20A-B54D-B257-FE1AF2CC84F7}" type="sibTrans" cxnId="{3C258D14-EE3C-BD41-B482-5D9BC33F0799}">
      <dgm:prSet/>
      <dgm:spPr/>
      <dgm:t>
        <a:bodyPr/>
        <a:lstStyle/>
        <a:p>
          <a:endParaRPr lang="zh-CN" altLang="en-US"/>
        </a:p>
      </dgm:t>
    </dgm:pt>
    <dgm:pt modelId="{182C30C6-8F1B-0348-B1E9-7CFE744A2BD7}">
      <dgm:prSet phldrT="[文本]" custT="1"/>
      <dgm:spPr/>
      <dgm:t>
        <a:bodyPr/>
        <a:lstStyle/>
        <a:p>
          <a:r>
            <a:rPr kumimoji="0" lang="zh-CN" altLang="en-US" sz="1400" b="0" kern="1200" dirty="0">
              <a:solidFill>
                <a:prstClr val="black">
                  <a:hueOff val="0"/>
                  <a:satOff val="0"/>
                  <a:lumOff val="0"/>
                  <a:alphaOff val="0"/>
                </a:prstClr>
              </a:solidFill>
              <a:latin typeface="微软雅黑"/>
              <a:ea typeface="微软雅黑"/>
              <a:cs typeface="微软雅黑"/>
            </a:rPr>
            <a:t>向社区提供健康体检、义诊等心血管健康筛查服务</a:t>
          </a:r>
        </a:p>
      </dgm:t>
    </dgm:pt>
    <dgm:pt modelId="{EE961A7C-4134-BE45-9FB5-B401330D3EB0}" type="sibTrans" cxnId="{C5692F14-C1DC-F544-B100-C7CEA6590F7C}">
      <dgm:prSet/>
      <dgm:spPr/>
      <dgm:t>
        <a:bodyPr/>
        <a:lstStyle/>
        <a:p>
          <a:endParaRPr lang="zh-CN" altLang="en-US"/>
        </a:p>
      </dgm:t>
    </dgm:pt>
    <dgm:pt modelId="{953F5A59-4410-0644-B88F-49A6436988F9}" type="parTrans" cxnId="{C5692F14-C1DC-F544-B100-C7CEA6590F7C}">
      <dgm:prSet/>
      <dgm:spPr/>
      <dgm:t>
        <a:bodyPr/>
        <a:lstStyle/>
        <a:p>
          <a:endParaRPr lang="zh-CN" altLang="en-US"/>
        </a:p>
      </dgm:t>
    </dgm:pt>
    <dgm:pt modelId="{E1D515CD-9B1B-D544-850C-C7E45BC8AEC9}" type="pres">
      <dgm:prSet presAssocID="{B76E4E1D-A77B-1D4B-B3EF-4BFCC0BA2E4D}" presName="Name0" presStyleCnt="0">
        <dgm:presLayoutVars>
          <dgm:chMax/>
          <dgm:chPref/>
          <dgm:dir/>
          <dgm:animLvl val="lvl"/>
          <dgm:resizeHandles val="exact"/>
        </dgm:presLayoutVars>
      </dgm:prSet>
      <dgm:spPr/>
    </dgm:pt>
    <dgm:pt modelId="{F330ED1A-4FC0-214C-8711-1C7F839B7D17}" type="pres">
      <dgm:prSet presAssocID="{C393BA92-4AA4-7B4C-87F2-336FA9600201}" presName="composite" presStyleCnt="0"/>
      <dgm:spPr/>
    </dgm:pt>
    <dgm:pt modelId="{7946FA5E-96BC-E745-9C10-70B1A15676F1}" type="pres">
      <dgm:prSet presAssocID="{C393BA92-4AA4-7B4C-87F2-336FA9600201}" presName="Image" presStyleLbl="alignNode1" presStyleIdx="0" presStyleCnt="7"/>
      <dgm:spPr>
        <a:blipFill rotWithShape="1">
          <a:blip xmlns:r="http://schemas.openxmlformats.org/officeDocument/2006/relationships" r:embed="rId1"/>
          <a:stretch>
            <a:fillRect/>
          </a:stretch>
        </a:blipFill>
      </dgm:spPr>
    </dgm:pt>
    <dgm:pt modelId="{0132CF67-C460-9C4F-8BBD-AB5E75AFD757}" type="pres">
      <dgm:prSet presAssocID="{C393BA92-4AA4-7B4C-87F2-336FA9600201}" presName="Accent" presStyleLbl="parChTrans1D1" presStyleIdx="0" presStyleCnt="7"/>
      <dgm:spPr/>
    </dgm:pt>
    <dgm:pt modelId="{3C118CE9-CCF0-0449-81D1-C78D016AB47D}" type="pres">
      <dgm:prSet presAssocID="{C393BA92-4AA4-7B4C-87F2-336FA9600201}" presName="Parent" presStyleLbl="revTx" presStyleIdx="0" presStyleCnt="7">
        <dgm:presLayoutVars>
          <dgm:chMax val="0"/>
          <dgm:chPref val="0"/>
          <dgm:bulletEnabled val="1"/>
        </dgm:presLayoutVars>
      </dgm:prSet>
      <dgm:spPr/>
    </dgm:pt>
    <dgm:pt modelId="{B244D75E-216E-1C4D-880D-CBDC3657FF49}" type="pres">
      <dgm:prSet presAssocID="{C6C084B5-615C-6845-A59B-42787C88F18D}" presName="sibTrans" presStyleCnt="0"/>
      <dgm:spPr/>
    </dgm:pt>
    <dgm:pt modelId="{79780016-01D8-AB4C-A568-722431053477}" type="pres">
      <dgm:prSet presAssocID="{6DF3AB55-A6B1-E445-8060-B98004E0B37B}" presName="composite" presStyleCnt="0"/>
      <dgm:spPr/>
    </dgm:pt>
    <dgm:pt modelId="{8E0C4365-4BCE-1F43-A90F-A6188D9E3682}" type="pres">
      <dgm:prSet presAssocID="{6DF3AB55-A6B1-E445-8060-B98004E0B37B}" presName="Image" presStyleLbl="alignNode1" presStyleIdx="1" presStyleCnt="7"/>
      <dgm:spPr>
        <a:blipFill rotWithShape="1">
          <a:blip xmlns:r="http://schemas.openxmlformats.org/officeDocument/2006/relationships" r:embed="rId2"/>
          <a:stretch>
            <a:fillRect/>
          </a:stretch>
        </a:blipFill>
      </dgm:spPr>
    </dgm:pt>
    <dgm:pt modelId="{70D027E7-3BD7-F941-B2A8-185C3CC2FC9D}" type="pres">
      <dgm:prSet presAssocID="{6DF3AB55-A6B1-E445-8060-B98004E0B37B}" presName="Accent" presStyleLbl="parChTrans1D1" presStyleIdx="1" presStyleCnt="7"/>
      <dgm:spPr/>
    </dgm:pt>
    <dgm:pt modelId="{626C5796-E10A-E647-9841-03137EABF990}" type="pres">
      <dgm:prSet presAssocID="{6DF3AB55-A6B1-E445-8060-B98004E0B37B}" presName="Parent" presStyleLbl="revTx" presStyleIdx="1" presStyleCnt="7">
        <dgm:presLayoutVars>
          <dgm:chMax val="0"/>
          <dgm:chPref val="0"/>
          <dgm:bulletEnabled val="1"/>
        </dgm:presLayoutVars>
      </dgm:prSet>
      <dgm:spPr/>
    </dgm:pt>
    <dgm:pt modelId="{7C56297A-884E-4F43-9E79-8FEF1B026F7D}" type="pres">
      <dgm:prSet presAssocID="{2EA61FAC-AF5B-CC47-9515-54C2706CAB0D}" presName="sibTrans" presStyleCnt="0"/>
      <dgm:spPr/>
    </dgm:pt>
    <dgm:pt modelId="{D08441B7-4ABA-9740-8C66-3F9D0FDD75D0}" type="pres">
      <dgm:prSet presAssocID="{182C30C6-8F1B-0348-B1E9-7CFE744A2BD7}" presName="composite" presStyleCnt="0"/>
      <dgm:spPr/>
    </dgm:pt>
    <dgm:pt modelId="{E97D9528-77C4-7D4D-9E9B-98D1243427AE}" type="pres">
      <dgm:prSet presAssocID="{182C30C6-8F1B-0348-B1E9-7CFE744A2BD7}" presName="Image" presStyleLbl="alignNode1" presStyleIdx="2" presStyleCnt="7"/>
      <dgm:spPr>
        <a:blipFill rotWithShape="1">
          <a:blip xmlns:r="http://schemas.openxmlformats.org/officeDocument/2006/relationships" r:embed="rId3"/>
          <a:stretch>
            <a:fillRect/>
          </a:stretch>
        </a:blipFill>
      </dgm:spPr>
    </dgm:pt>
    <dgm:pt modelId="{3AD1282E-26EA-F942-B3A5-E81EF1DFE13C}" type="pres">
      <dgm:prSet presAssocID="{182C30C6-8F1B-0348-B1E9-7CFE744A2BD7}" presName="Accent" presStyleLbl="parChTrans1D1" presStyleIdx="2" presStyleCnt="7"/>
      <dgm:spPr/>
    </dgm:pt>
    <dgm:pt modelId="{CECEE106-F56D-E24C-85D2-7A5CCEE47DE9}" type="pres">
      <dgm:prSet presAssocID="{182C30C6-8F1B-0348-B1E9-7CFE744A2BD7}" presName="Parent" presStyleLbl="revTx" presStyleIdx="2" presStyleCnt="7">
        <dgm:presLayoutVars>
          <dgm:chMax val="0"/>
          <dgm:chPref val="0"/>
          <dgm:bulletEnabled val="1"/>
        </dgm:presLayoutVars>
      </dgm:prSet>
      <dgm:spPr/>
    </dgm:pt>
    <dgm:pt modelId="{14E536FB-A3AE-C549-AE9C-F086954ED661}" type="pres">
      <dgm:prSet presAssocID="{EE961A7C-4134-BE45-9FB5-B401330D3EB0}" presName="sibTrans" presStyleCnt="0"/>
      <dgm:spPr/>
    </dgm:pt>
    <dgm:pt modelId="{58222C1F-4B2A-6042-9369-5709E4920A94}" type="pres">
      <dgm:prSet presAssocID="{D40CAA30-9233-5144-AA5E-C7A4BEE6E28C}" presName="composite" presStyleCnt="0"/>
      <dgm:spPr/>
    </dgm:pt>
    <dgm:pt modelId="{E9E54CEF-D0C9-0E46-BDF7-211149603C72}" type="pres">
      <dgm:prSet presAssocID="{D40CAA30-9233-5144-AA5E-C7A4BEE6E28C}" presName="Image" presStyleLbl="alignNode1" presStyleIdx="3" presStyleCnt="7"/>
      <dgm:spPr>
        <a:blipFill rotWithShape="1">
          <a:blip xmlns:r="http://schemas.openxmlformats.org/officeDocument/2006/relationships" r:embed="rId4"/>
          <a:stretch>
            <a:fillRect/>
          </a:stretch>
        </a:blipFill>
      </dgm:spPr>
    </dgm:pt>
    <dgm:pt modelId="{7627F0D6-899D-094B-B532-E3A1EE68C24F}" type="pres">
      <dgm:prSet presAssocID="{D40CAA30-9233-5144-AA5E-C7A4BEE6E28C}" presName="Accent" presStyleLbl="parChTrans1D1" presStyleIdx="3" presStyleCnt="7"/>
      <dgm:spPr/>
    </dgm:pt>
    <dgm:pt modelId="{22C9D6D8-EF6F-1341-AE4C-1A95910FD0EE}" type="pres">
      <dgm:prSet presAssocID="{D40CAA30-9233-5144-AA5E-C7A4BEE6E28C}" presName="Parent" presStyleLbl="revTx" presStyleIdx="3" presStyleCnt="7">
        <dgm:presLayoutVars>
          <dgm:chMax val="0"/>
          <dgm:chPref val="0"/>
          <dgm:bulletEnabled val="1"/>
        </dgm:presLayoutVars>
      </dgm:prSet>
      <dgm:spPr/>
    </dgm:pt>
    <dgm:pt modelId="{3A831E1C-57D3-FD43-A809-EB239D5D3E85}" type="pres">
      <dgm:prSet presAssocID="{6A3520B7-37C6-C34B-85C5-679144E81020}" presName="sibTrans" presStyleCnt="0"/>
      <dgm:spPr/>
    </dgm:pt>
    <dgm:pt modelId="{56338F31-4B28-D048-86D9-A0005106AC8A}" type="pres">
      <dgm:prSet presAssocID="{8D0B94A0-7554-6C41-B9D2-DC585FF63E09}" presName="composite" presStyleCnt="0"/>
      <dgm:spPr/>
    </dgm:pt>
    <dgm:pt modelId="{E791C80E-E29E-7B44-A204-6215013715A8}" type="pres">
      <dgm:prSet presAssocID="{8D0B94A0-7554-6C41-B9D2-DC585FF63E09}" presName="Image" presStyleLbl="alignNode1" presStyleIdx="4" presStyleCnt="7"/>
      <dgm:spPr>
        <a:blipFill rotWithShape="1">
          <a:blip xmlns:r="http://schemas.openxmlformats.org/officeDocument/2006/relationships" r:embed="rId5"/>
          <a:stretch>
            <a:fillRect/>
          </a:stretch>
        </a:blipFill>
      </dgm:spPr>
    </dgm:pt>
    <dgm:pt modelId="{2D4B1285-7601-8A43-BAA1-586B887F6E1A}" type="pres">
      <dgm:prSet presAssocID="{8D0B94A0-7554-6C41-B9D2-DC585FF63E09}" presName="Accent" presStyleLbl="parChTrans1D1" presStyleIdx="4" presStyleCnt="7"/>
      <dgm:spPr/>
    </dgm:pt>
    <dgm:pt modelId="{0B95606F-1D6D-C041-9259-E2B6F75029D9}" type="pres">
      <dgm:prSet presAssocID="{8D0B94A0-7554-6C41-B9D2-DC585FF63E09}" presName="Parent" presStyleLbl="revTx" presStyleIdx="4" presStyleCnt="7">
        <dgm:presLayoutVars>
          <dgm:chMax val="0"/>
          <dgm:chPref val="0"/>
          <dgm:bulletEnabled val="1"/>
        </dgm:presLayoutVars>
      </dgm:prSet>
      <dgm:spPr/>
    </dgm:pt>
    <dgm:pt modelId="{38444AC2-403D-8D40-B615-6165DB768661}" type="pres">
      <dgm:prSet presAssocID="{950FAF82-C002-8341-806F-A8C1C5C924A6}" presName="sibTrans" presStyleCnt="0"/>
      <dgm:spPr/>
    </dgm:pt>
    <dgm:pt modelId="{FDDFDC2B-E9A0-C440-952A-B528E5093C93}" type="pres">
      <dgm:prSet presAssocID="{1474887C-6FC9-9A4C-BA33-411F4D432E78}" presName="composite" presStyleCnt="0"/>
      <dgm:spPr/>
    </dgm:pt>
    <dgm:pt modelId="{A92B2FA9-1751-A545-A871-2E725776C6B7}" type="pres">
      <dgm:prSet presAssocID="{1474887C-6FC9-9A4C-BA33-411F4D432E78}" presName="Image" presStyleLbl="alignNode1" presStyleIdx="5" presStyleCnt="7"/>
      <dgm:spPr>
        <a:blipFill rotWithShape="1">
          <a:blip xmlns:r="http://schemas.openxmlformats.org/officeDocument/2006/relationships" r:embed="rId6"/>
          <a:stretch>
            <a:fillRect/>
          </a:stretch>
        </a:blipFill>
      </dgm:spPr>
    </dgm:pt>
    <dgm:pt modelId="{1E94E9B3-2187-D94F-80B8-41B647A3B4D4}" type="pres">
      <dgm:prSet presAssocID="{1474887C-6FC9-9A4C-BA33-411F4D432E78}" presName="Accent" presStyleLbl="parChTrans1D1" presStyleIdx="5" presStyleCnt="7"/>
      <dgm:spPr/>
    </dgm:pt>
    <dgm:pt modelId="{EAF90030-8018-BD47-8B5D-4A23CEC8FEA7}" type="pres">
      <dgm:prSet presAssocID="{1474887C-6FC9-9A4C-BA33-411F4D432E78}" presName="Parent" presStyleLbl="revTx" presStyleIdx="5" presStyleCnt="7">
        <dgm:presLayoutVars>
          <dgm:chMax val="0"/>
          <dgm:chPref val="0"/>
          <dgm:bulletEnabled val="1"/>
        </dgm:presLayoutVars>
      </dgm:prSet>
      <dgm:spPr/>
    </dgm:pt>
    <dgm:pt modelId="{61C8766A-BEEA-8E4E-8C5A-F2A3378FF9BE}" type="pres">
      <dgm:prSet presAssocID="{F128A6B9-5DF5-9D4E-BDDE-EB81D14B67E4}" presName="sibTrans" presStyleCnt="0"/>
      <dgm:spPr/>
    </dgm:pt>
    <dgm:pt modelId="{8CDD6FA1-C456-4544-B907-72DF7EC45DD2}" type="pres">
      <dgm:prSet presAssocID="{4BD201DA-20B2-C544-8C20-BEDC645E82DE}" presName="composite" presStyleCnt="0"/>
      <dgm:spPr/>
    </dgm:pt>
    <dgm:pt modelId="{908B02A4-03F9-634B-9E2A-328BAF6E8A89}" type="pres">
      <dgm:prSet presAssocID="{4BD201DA-20B2-C544-8C20-BEDC645E82DE}" presName="Image" presStyleLbl="alignNode1" presStyleIdx="6" presStyleCnt="7"/>
      <dgm:spPr>
        <a:blipFill rotWithShape="1">
          <a:blip xmlns:r="http://schemas.openxmlformats.org/officeDocument/2006/relationships" r:embed="rId7"/>
          <a:stretch>
            <a:fillRect/>
          </a:stretch>
        </a:blipFill>
      </dgm:spPr>
    </dgm:pt>
    <dgm:pt modelId="{869EB9EE-F167-6740-82A1-765746E471C3}" type="pres">
      <dgm:prSet presAssocID="{4BD201DA-20B2-C544-8C20-BEDC645E82DE}" presName="Accent" presStyleLbl="parChTrans1D1" presStyleIdx="6" presStyleCnt="7"/>
      <dgm:spPr/>
    </dgm:pt>
    <dgm:pt modelId="{1BE20B88-34AF-6A4E-A33B-80AA9A52B3AC}" type="pres">
      <dgm:prSet presAssocID="{4BD201DA-20B2-C544-8C20-BEDC645E82DE}" presName="Parent" presStyleLbl="revTx" presStyleIdx="6" presStyleCnt="7">
        <dgm:presLayoutVars>
          <dgm:chMax val="0"/>
          <dgm:chPref val="0"/>
          <dgm:bulletEnabled val="1"/>
        </dgm:presLayoutVars>
      </dgm:prSet>
      <dgm:spPr/>
    </dgm:pt>
  </dgm:ptLst>
  <dgm:cxnLst>
    <dgm:cxn modelId="{7CBFBC02-80D1-7E4F-8548-DCB35FABDBD5}" type="presOf" srcId="{D40CAA30-9233-5144-AA5E-C7A4BEE6E28C}" destId="{22C9D6D8-EF6F-1341-AE4C-1A95910FD0EE}" srcOrd="0" destOrd="0" presId="urn:microsoft.com/office/officeart/2008/layout/PictureLineup"/>
    <dgm:cxn modelId="{C5692F14-C1DC-F544-B100-C7CEA6590F7C}" srcId="{B76E4E1D-A77B-1D4B-B3EF-4BFCC0BA2E4D}" destId="{182C30C6-8F1B-0348-B1E9-7CFE744A2BD7}" srcOrd="2" destOrd="0" parTransId="{953F5A59-4410-0644-B88F-49A6436988F9}" sibTransId="{EE961A7C-4134-BE45-9FB5-B401330D3EB0}"/>
    <dgm:cxn modelId="{3C258D14-EE3C-BD41-B482-5D9BC33F0799}" srcId="{B76E4E1D-A77B-1D4B-B3EF-4BFCC0BA2E4D}" destId="{4BD201DA-20B2-C544-8C20-BEDC645E82DE}" srcOrd="6" destOrd="0" parTransId="{EB4882DA-1839-D543-9131-8C457CDA6BE9}" sibTransId="{2544D6EF-B20A-B54D-B257-FE1AF2CC84F7}"/>
    <dgm:cxn modelId="{6A1AC725-4181-C54C-B585-6C523A491300}" type="presOf" srcId="{B76E4E1D-A77B-1D4B-B3EF-4BFCC0BA2E4D}" destId="{E1D515CD-9B1B-D544-850C-C7E45BC8AEC9}" srcOrd="0" destOrd="0" presId="urn:microsoft.com/office/officeart/2008/layout/PictureLineup"/>
    <dgm:cxn modelId="{34D9D044-7AAD-B642-BAB1-F3110AA680C1}" srcId="{B76E4E1D-A77B-1D4B-B3EF-4BFCC0BA2E4D}" destId="{8D0B94A0-7554-6C41-B9D2-DC585FF63E09}" srcOrd="4" destOrd="0" parTransId="{58F0B04B-4A16-3642-9C1F-BC4977D48A08}" sibTransId="{950FAF82-C002-8341-806F-A8C1C5C924A6}"/>
    <dgm:cxn modelId="{14F3A045-B503-F74C-9AD0-3473E448E17D}" type="presOf" srcId="{C393BA92-4AA4-7B4C-87F2-336FA9600201}" destId="{3C118CE9-CCF0-0449-81D1-C78D016AB47D}" srcOrd="0" destOrd="0" presId="urn:microsoft.com/office/officeart/2008/layout/PictureLineup"/>
    <dgm:cxn modelId="{46A0D972-ED28-344F-8016-C1B30CF56323}" srcId="{B76E4E1D-A77B-1D4B-B3EF-4BFCC0BA2E4D}" destId="{D40CAA30-9233-5144-AA5E-C7A4BEE6E28C}" srcOrd="3" destOrd="0" parTransId="{4A775D6B-853E-234D-9D69-47F3C5A64A78}" sibTransId="{6A3520B7-37C6-C34B-85C5-679144E81020}"/>
    <dgm:cxn modelId="{7F109658-1AEE-CA4E-B06D-588398BE971E}" type="presOf" srcId="{1474887C-6FC9-9A4C-BA33-411F4D432E78}" destId="{EAF90030-8018-BD47-8B5D-4A23CEC8FEA7}" srcOrd="0" destOrd="0" presId="urn:microsoft.com/office/officeart/2008/layout/PictureLineup"/>
    <dgm:cxn modelId="{414E1693-2E4A-EC43-B886-9A4B6A17EB04}" srcId="{B76E4E1D-A77B-1D4B-B3EF-4BFCC0BA2E4D}" destId="{6DF3AB55-A6B1-E445-8060-B98004E0B37B}" srcOrd="1" destOrd="0" parTransId="{AEE0E884-121F-744F-98E8-00D001E3E4A8}" sibTransId="{2EA61FAC-AF5B-CC47-9515-54C2706CAB0D}"/>
    <dgm:cxn modelId="{F2EA9D97-B3A2-9A44-A80F-202C2E9BE0D2}" srcId="{B76E4E1D-A77B-1D4B-B3EF-4BFCC0BA2E4D}" destId="{1474887C-6FC9-9A4C-BA33-411F4D432E78}" srcOrd="5" destOrd="0" parTransId="{EAB2047B-BAF1-D040-9D12-544693CD5584}" sibTransId="{F128A6B9-5DF5-9D4E-BDDE-EB81D14B67E4}"/>
    <dgm:cxn modelId="{2E7CAA9B-0FDC-F146-BE66-CB84BD0F7FCC}" type="presOf" srcId="{4BD201DA-20B2-C544-8C20-BEDC645E82DE}" destId="{1BE20B88-34AF-6A4E-A33B-80AA9A52B3AC}" srcOrd="0" destOrd="0" presId="urn:microsoft.com/office/officeart/2008/layout/PictureLineup"/>
    <dgm:cxn modelId="{84EF2DAC-E610-E749-8C13-A8CA6665C32E}" type="presOf" srcId="{6DF3AB55-A6B1-E445-8060-B98004E0B37B}" destId="{626C5796-E10A-E647-9841-03137EABF990}" srcOrd="0" destOrd="0" presId="urn:microsoft.com/office/officeart/2008/layout/PictureLineup"/>
    <dgm:cxn modelId="{9EE9F5B8-4594-674B-9F3C-74CA4F94F951}" type="presOf" srcId="{8D0B94A0-7554-6C41-B9D2-DC585FF63E09}" destId="{0B95606F-1D6D-C041-9259-E2B6F75029D9}" srcOrd="0" destOrd="0" presId="urn:microsoft.com/office/officeart/2008/layout/PictureLineup"/>
    <dgm:cxn modelId="{15767DD8-762A-C54C-BB09-8FC8C8BAFB1E}" type="presOf" srcId="{182C30C6-8F1B-0348-B1E9-7CFE744A2BD7}" destId="{CECEE106-F56D-E24C-85D2-7A5CCEE47DE9}" srcOrd="0" destOrd="0" presId="urn:microsoft.com/office/officeart/2008/layout/PictureLineup"/>
    <dgm:cxn modelId="{FDF90EE3-75D6-FA4F-BF16-B4F3CA2A0F36}" srcId="{B76E4E1D-A77B-1D4B-B3EF-4BFCC0BA2E4D}" destId="{C393BA92-4AA4-7B4C-87F2-336FA9600201}" srcOrd="0" destOrd="0" parTransId="{592CE031-4567-E547-8115-05EF8739E825}" sibTransId="{C6C084B5-615C-6845-A59B-42787C88F18D}"/>
    <dgm:cxn modelId="{EBD5DBC5-0773-C34E-8858-18A30D4BE4AA}" type="presParOf" srcId="{E1D515CD-9B1B-D544-850C-C7E45BC8AEC9}" destId="{F330ED1A-4FC0-214C-8711-1C7F839B7D17}" srcOrd="0" destOrd="0" presId="urn:microsoft.com/office/officeart/2008/layout/PictureLineup"/>
    <dgm:cxn modelId="{0FE9A359-C279-884F-B1D1-80F7E094E720}" type="presParOf" srcId="{F330ED1A-4FC0-214C-8711-1C7F839B7D17}" destId="{7946FA5E-96BC-E745-9C10-70B1A15676F1}" srcOrd="0" destOrd="0" presId="urn:microsoft.com/office/officeart/2008/layout/PictureLineup"/>
    <dgm:cxn modelId="{3E3CCDEC-3501-1D42-927F-6EB02989A7F8}" type="presParOf" srcId="{F330ED1A-4FC0-214C-8711-1C7F839B7D17}" destId="{0132CF67-C460-9C4F-8BBD-AB5E75AFD757}" srcOrd="1" destOrd="0" presId="urn:microsoft.com/office/officeart/2008/layout/PictureLineup"/>
    <dgm:cxn modelId="{20046D28-23A2-B740-BA4F-46EF8A79340C}" type="presParOf" srcId="{F330ED1A-4FC0-214C-8711-1C7F839B7D17}" destId="{3C118CE9-CCF0-0449-81D1-C78D016AB47D}" srcOrd="2" destOrd="0" presId="urn:microsoft.com/office/officeart/2008/layout/PictureLineup"/>
    <dgm:cxn modelId="{DD0B814E-3B49-4A47-97D4-31E4C2DCEAEB}" type="presParOf" srcId="{E1D515CD-9B1B-D544-850C-C7E45BC8AEC9}" destId="{B244D75E-216E-1C4D-880D-CBDC3657FF49}" srcOrd="1" destOrd="0" presId="urn:microsoft.com/office/officeart/2008/layout/PictureLineup"/>
    <dgm:cxn modelId="{0686A859-1D10-3942-AD60-11F369559EE4}" type="presParOf" srcId="{E1D515CD-9B1B-D544-850C-C7E45BC8AEC9}" destId="{79780016-01D8-AB4C-A568-722431053477}" srcOrd="2" destOrd="0" presId="urn:microsoft.com/office/officeart/2008/layout/PictureLineup"/>
    <dgm:cxn modelId="{98753CFF-1A94-5D46-810B-9009E0035FE3}" type="presParOf" srcId="{79780016-01D8-AB4C-A568-722431053477}" destId="{8E0C4365-4BCE-1F43-A90F-A6188D9E3682}" srcOrd="0" destOrd="0" presId="urn:microsoft.com/office/officeart/2008/layout/PictureLineup"/>
    <dgm:cxn modelId="{6CF917EB-E32F-B040-8115-EBC5DBEB7930}" type="presParOf" srcId="{79780016-01D8-AB4C-A568-722431053477}" destId="{70D027E7-3BD7-F941-B2A8-185C3CC2FC9D}" srcOrd="1" destOrd="0" presId="urn:microsoft.com/office/officeart/2008/layout/PictureLineup"/>
    <dgm:cxn modelId="{25C6D1BE-D3FE-4C4B-865B-B955C527D52F}" type="presParOf" srcId="{79780016-01D8-AB4C-A568-722431053477}" destId="{626C5796-E10A-E647-9841-03137EABF990}" srcOrd="2" destOrd="0" presId="urn:microsoft.com/office/officeart/2008/layout/PictureLineup"/>
    <dgm:cxn modelId="{5FA6E7E2-CCE0-3C40-BA03-0FF1DAF149C4}" type="presParOf" srcId="{E1D515CD-9B1B-D544-850C-C7E45BC8AEC9}" destId="{7C56297A-884E-4F43-9E79-8FEF1B026F7D}" srcOrd="3" destOrd="0" presId="urn:microsoft.com/office/officeart/2008/layout/PictureLineup"/>
    <dgm:cxn modelId="{7C13F28E-89AE-6449-AD3E-947F28BB386B}" type="presParOf" srcId="{E1D515CD-9B1B-D544-850C-C7E45BC8AEC9}" destId="{D08441B7-4ABA-9740-8C66-3F9D0FDD75D0}" srcOrd="4" destOrd="0" presId="urn:microsoft.com/office/officeart/2008/layout/PictureLineup"/>
    <dgm:cxn modelId="{CFA17ADE-7763-5A41-A8E3-DB95FA5D2B97}" type="presParOf" srcId="{D08441B7-4ABA-9740-8C66-3F9D0FDD75D0}" destId="{E97D9528-77C4-7D4D-9E9B-98D1243427AE}" srcOrd="0" destOrd="0" presId="urn:microsoft.com/office/officeart/2008/layout/PictureLineup"/>
    <dgm:cxn modelId="{34B9EDA3-AF19-C24F-8D01-2EE8E0D65661}" type="presParOf" srcId="{D08441B7-4ABA-9740-8C66-3F9D0FDD75D0}" destId="{3AD1282E-26EA-F942-B3A5-E81EF1DFE13C}" srcOrd="1" destOrd="0" presId="urn:microsoft.com/office/officeart/2008/layout/PictureLineup"/>
    <dgm:cxn modelId="{60AC9B43-5F4A-6542-BD9C-BE388943A6CC}" type="presParOf" srcId="{D08441B7-4ABA-9740-8C66-3F9D0FDD75D0}" destId="{CECEE106-F56D-E24C-85D2-7A5CCEE47DE9}" srcOrd="2" destOrd="0" presId="urn:microsoft.com/office/officeart/2008/layout/PictureLineup"/>
    <dgm:cxn modelId="{D1B535A3-5AB8-6542-A021-BC697211EF92}" type="presParOf" srcId="{E1D515CD-9B1B-D544-850C-C7E45BC8AEC9}" destId="{14E536FB-A3AE-C549-AE9C-F086954ED661}" srcOrd="5" destOrd="0" presId="urn:microsoft.com/office/officeart/2008/layout/PictureLineup"/>
    <dgm:cxn modelId="{09F679E3-B5F5-7148-8096-17FE90B585B9}" type="presParOf" srcId="{E1D515CD-9B1B-D544-850C-C7E45BC8AEC9}" destId="{58222C1F-4B2A-6042-9369-5709E4920A94}" srcOrd="6" destOrd="0" presId="urn:microsoft.com/office/officeart/2008/layout/PictureLineup"/>
    <dgm:cxn modelId="{E2C39A85-B73A-8246-ACA4-598F6E78DC3C}" type="presParOf" srcId="{58222C1F-4B2A-6042-9369-5709E4920A94}" destId="{E9E54CEF-D0C9-0E46-BDF7-211149603C72}" srcOrd="0" destOrd="0" presId="urn:microsoft.com/office/officeart/2008/layout/PictureLineup"/>
    <dgm:cxn modelId="{123E6E6E-9A9E-EE4B-AFEC-D8E300FF9BCD}" type="presParOf" srcId="{58222C1F-4B2A-6042-9369-5709E4920A94}" destId="{7627F0D6-899D-094B-B532-E3A1EE68C24F}" srcOrd="1" destOrd="0" presId="urn:microsoft.com/office/officeart/2008/layout/PictureLineup"/>
    <dgm:cxn modelId="{1E240B5A-A956-AB45-8E01-CF80A4F42B08}" type="presParOf" srcId="{58222C1F-4B2A-6042-9369-5709E4920A94}" destId="{22C9D6D8-EF6F-1341-AE4C-1A95910FD0EE}" srcOrd="2" destOrd="0" presId="urn:microsoft.com/office/officeart/2008/layout/PictureLineup"/>
    <dgm:cxn modelId="{0AFCC1E3-F51C-554D-BA7E-04072C1CBBAB}" type="presParOf" srcId="{E1D515CD-9B1B-D544-850C-C7E45BC8AEC9}" destId="{3A831E1C-57D3-FD43-A809-EB239D5D3E85}" srcOrd="7" destOrd="0" presId="urn:microsoft.com/office/officeart/2008/layout/PictureLineup"/>
    <dgm:cxn modelId="{37D908C4-39B7-1A45-AA65-6A05E46219EB}" type="presParOf" srcId="{E1D515CD-9B1B-D544-850C-C7E45BC8AEC9}" destId="{56338F31-4B28-D048-86D9-A0005106AC8A}" srcOrd="8" destOrd="0" presId="urn:microsoft.com/office/officeart/2008/layout/PictureLineup"/>
    <dgm:cxn modelId="{EF663033-0AA7-F74C-92EB-643F4E3AD8CA}" type="presParOf" srcId="{56338F31-4B28-D048-86D9-A0005106AC8A}" destId="{E791C80E-E29E-7B44-A204-6215013715A8}" srcOrd="0" destOrd="0" presId="urn:microsoft.com/office/officeart/2008/layout/PictureLineup"/>
    <dgm:cxn modelId="{6E2BB7ED-69BE-A24D-BC60-0DE46BF098FA}" type="presParOf" srcId="{56338F31-4B28-D048-86D9-A0005106AC8A}" destId="{2D4B1285-7601-8A43-BAA1-586B887F6E1A}" srcOrd="1" destOrd="0" presId="urn:microsoft.com/office/officeart/2008/layout/PictureLineup"/>
    <dgm:cxn modelId="{ADAFDF12-60A8-6B44-BC66-88314863256C}" type="presParOf" srcId="{56338F31-4B28-D048-86D9-A0005106AC8A}" destId="{0B95606F-1D6D-C041-9259-E2B6F75029D9}" srcOrd="2" destOrd="0" presId="urn:microsoft.com/office/officeart/2008/layout/PictureLineup"/>
    <dgm:cxn modelId="{6419FFD1-CD75-2B4E-A619-789FE3658CD3}" type="presParOf" srcId="{E1D515CD-9B1B-D544-850C-C7E45BC8AEC9}" destId="{38444AC2-403D-8D40-B615-6165DB768661}" srcOrd="9" destOrd="0" presId="urn:microsoft.com/office/officeart/2008/layout/PictureLineup"/>
    <dgm:cxn modelId="{9344EE22-2205-1346-AA32-FE8B67F2A18C}" type="presParOf" srcId="{E1D515CD-9B1B-D544-850C-C7E45BC8AEC9}" destId="{FDDFDC2B-E9A0-C440-952A-B528E5093C93}" srcOrd="10" destOrd="0" presId="urn:microsoft.com/office/officeart/2008/layout/PictureLineup"/>
    <dgm:cxn modelId="{35DC77D8-5D15-144D-8E04-4D95E5F1D74A}" type="presParOf" srcId="{FDDFDC2B-E9A0-C440-952A-B528E5093C93}" destId="{A92B2FA9-1751-A545-A871-2E725776C6B7}" srcOrd="0" destOrd="0" presId="urn:microsoft.com/office/officeart/2008/layout/PictureLineup"/>
    <dgm:cxn modelId="{1AB65470-4514-1B49-A94C-33AA3594A117}" type="presParOf" srcId="{FDDFDC2B-E9A0-C440-952A-B528E5093C93}" destId="{1E94E9B3-2187-D94F-80B8-41B647A3B4D4}" srcOrd="1" destOrd="0" presId="urn:microsoft.com/office/officeart/2008/layout/PictureLineup"/>
    <dgm:cxn modelId="{CBA236DE-4FF8-B44D-89B2-72552E0C5A21}" type="presParOf" srcId="{FDDFDC2B-E9A0-C440-952A-B528E5093C93}" destId="{EAF90030-8018-BD47-8B5D-4A23CEC8FEA7}" srcOrd="2" destOrd="0" presId="urn:microsoft.com/office/officeart/2008/layout/PictureLineup"/>
    <dgm:cxn modelId="{5A52D7BD-59D3-DB4C-A711-2A85631D4767}" type="presParOf" srcId="{E1D515CD-9B1B-D544-850C-C7E45BC8AEC9}" destId="{61C8766A-BEEA-8E4E-8C5A-F2A3378FF9BE}" srcOrd="11" destOrd="0" presId="urn:microsoft.com/office/officeart/2008/layout/PictureLineup"/>
    <dgm:cxn modelId="{996B4465-BCAF-0743-92A3-D29DAA69F77C}" type="presParOf" srcId="{E1D515CD-9B1B-D544-850C-C7E45BC8AEC9}" destId="{8CDD6FA1-C456-4544-B907-72DF7EC45DD2}" srcOrd="12" destOrd="0" presId="urn:microsoft.com/office/officeart/2008/layout/PictureLineup"/>
    <dgm:cxn modelId="{1916E4EF-58E9-6D4E-81D6-E63903603431}" type="presParOf" srcId="{8CDD6FA1-C456-4544-B907-72DF7EC45DD2}" destId="{908B02A4-03F9-634B-9E2A-328BAF6E8A89}" srcOrd="0" destOrd="0" presId="urn:microsoft.com/office/officeart/2008/layout/PictureLineup"/>
    <dgm:cxn modelId="{BEDD1F67-4EB7-C545-AC7D-534C47E55048}" type="presParOf" srcId="{8CDD6FA1-C456-4544-B907-72DF7EC45DD2}" destId="{869EB9EE-F167-6740-82A1-765746E471C3}" srcOrd="1" destOrd="0" presId="urn:microsoft.com/office/officeart/2008/layout/PictureLineup"/>
    <dgm:cxn modelId="{EDB2B876-7EF4-5949-B1A2-81CD552B6237}" type="presParOf" srcId="{8CDD6FA1-C456-4544-B907-72DF7EC45DD2}" destId="{1BE20B88-34AF-6A4E-A33B-80AA9A52B3AC}"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FB71BF-56BA-D64D-AB80-4AAA36FCF199}" type="doc">
      <dgm:prSet loTypeId="urn:microsoft.com/office/officeart/2005/8/layout/hierarchy6" loCatId="" qsTypeId="urn:microsoft.com/office/officeart/2005/8/quickstyle/simple4" qsCatId="simple" csTypeId="urn:microsoft.com/office/officeart/2005/8/colors/accent5_2" csCatId="accent5" phldr="1"/>
      <dgm:spPr/>
      <dgm:t>
        <a:bodyPr/>
        <a:lstStyle/>
        <a:p>
          <a:endParaRPr lang="zh-CN" altLang="en-US"/>
        </a:p>
      </dgm:t>
    </dgm:pt>
    <dgm:pt modelId="{81CDBAC5-0CBD-104C-AC1B-A2D52805B472}">
      <dgm:prSet custT="1"/>
      <dgm:spPr/>
      <dgm:t>
        <a:bodyPr vert="horz" anchor="ctr"/>
        <a:lstStyle/>
        <a:p>
          <a:pPr rtl="0">
            <a:lnSpc>
              <a:spcPct val="90000"/>
            </a:lnSpc>
          </a:pPr>
          <a:r>
            <a:rPr lang="zh-CN" altLang="en-US" sz="1800" b="1" dirty="0">
              <a:latin typeface="微软雅黑"/>
              <a:ea typeface="微软雅黑"/>
              <a:cs typeface="微软雅黑"/>
            </a:rPr>
            <a:t>医院应制订促进流程改进和质量改进的计划和措施</a:t>
          </a:r>
          <a:endParaRPr lang="zh-CN" altLang="en-US" sz="1800" dirty="0">
            <a:latin typeface="微软雅黑"/>
            <a:ea typeface="微软雅黑"/>
            <a:cs typeface="微软雅黑"/>
          </a:endParaRPr>
        </a:p>
      </dgm:t>
    </dgm:pt>
    <dgm:pt modelId="{B19120A2-9957-6E41-A184-BCA0B5620F28}" type="parTrans" cxnId="{1BC5B2CF-17CC-8643-BF20-DACBC2F96013}">
      <dgm:prSet/>
      <dgm:spPr/>
      <dgm:t>
        <a:bodyPr/>
        <a:lstStyle/>
        <a:p>
          <a:endParaRPr lang="zh-CN" altLang="en-US"/>
        </a:p>
      </dgm:t>
    </dgm:pt>
    <dgm:pt modelId="{4E4CAA33-8790-534C-9AE4-4109FCEFE457}" type="sibTrans" cxnId="{1BC5B2CF-17CC-8643-BF20-DACBC2F96013}">
      <dgm:prSet/>
      <dgm:spPr/>
      <dgm:t>
        <a:bodyPr/>
        <a:lstStyle/>
        <a:p>
          <a:endParaRPr lang="zh-CN" altLang="en-US"/>
        </a:p>
      </dgm:t>
    </dgm:pt>
    <dgm:pt modelId="{57569566-A9B5-334D-BE7F-E8D4BE291652}">
      <dgm:prSet custT="1"/>
      <dgm:spPr/>
      <dgm:t>
        <a:bodyPr anchor="t"/>
        <a:lstStyle/>
        <a:p>
          <a:pPr algn="l" rtl="0">
            <a:lnSpc>
              <a:spcPct val="90000"/>
            </a:lnSpc>
          </a:pPr>
          <a:r>
            <a:rPr lang="zh-CN" altLang="en-US" sz="1800" dirty="0">
              <a:latin typeface="微软雅黑"/>
              <a:ea typeface="微软雅黑"/>
              <a:cs typeface="微软雅黑"/>
            </a:rPr>
            <a:t>胸痛中心应根据当前的实际情况确定本中心关键监控指标及质量改进计划</a:t>
          </a:r>
        </a:p>
      </dgm:t>
    </dgm:pt>
    <dgm:pt modelId="{A0EDE642-ADAA-3D4D-BCD2-BC76119EAD7F}" type="parTrans" cxnId="{E3ECBC7E-4A1A-9844-B09D-A5DEA3085275}">
      <dgm:prSet/>
      <dgm:spPr/>
      <dgm:t>
        <a:bodyPr/>
        <a:lstStyle/>
        <a:p>
          <a:endParaRPr lang="zh-CN" altLang="en-US"/>
        </a:p>
      </dgm:t>
    </dgm:pt>
    <dgm:pt modelId="{206535B2-0E42-1243-B475-2EE9EAF609A6}" type="sibTrans" cxnId="{E3ECBC7E-4A1A-9844-B09D-A5DEA3085275}">
      <dgm:prSet/>
      <dgm:spPr/>
      <dgm:t>
        <a:bodyPr/>
        <a:lstStyle/>
        <a:p>
          <a:endParaRPr lang="zh-CN" altLang="en-US"/>
        </a:p>
      </dgm:t>
    </dgm:pt>
    <dgm:pt modelId="{D69565C9-EE4D-6048-B830-E06E09FF493F}">
      <dgm:prSet custT="1"/>
      <dgm:spPr/>
      <dgm:t>
        <a:bodyPr anchor="t"/>
        <a:lstStyle/>
        <a:p>
          <a:pPr algn="l" rtl="0">
            <a:lnSpc>
              <a:spcPct val="90000"/>
            </a:lnSpc>
          </a:pPr>
          <a:r>
            <a:rPr lang="zh-CN" altLang="en-US" sz="1800" kern="1200" dirty="0">
              <a:solidFill>
                <a:prstClr val="white"/>
              </a:solidFill>
              <a:latin typeface="微软雅黑"/>
              <a:ea typeface="微软雅黑"/>
              <a:cs typeface="微软雅黑"/>
            </a:rPr>
            <a:t>关键流程图的改进记录，至少提交三个以上改进前后的关键流程图及改进说明</a:t>
          </a:r>
        </a:p>
      </dgm:t>
    </dgm:pt>
    <dgm:pt modelId="{E49B8504-B1A9-334E-B7C0-A85068DCD7AD}" type="parTrans" cxnId="{2A5D3D66-6C31-A443-96CF-249F59BC2B82}">
      <dgm:prSet/>
      <dgm:spPr/>
      <dgm:t>
        <a:bodyPr/>
        <a:lstStyle/>
        <a:p>
          <a:endParaRPr lang="zh-CN" altLang="en-US"/>
        </a:p>
      </dgm:t>
    </dgm:pt>
    <dgm:pt modelId="{1BB1F553-8F5E-E947-BAD5-7D535CE2616F}" type="sibTrans" cxnId="{2A5D3D66-6C31-A443-96CF-249F59BC2B82}">
      <dgm:prSet/>
      <dgm:spPr/>
      <dgm:t>
        <a:bodyPr/>
        <a:lstStyle/>
        <a:p>
          <a:endParaRPr lang="zh-CN" altLang="en-US"/>
        </a:p>
      </dgm:t>
    </dgm:pt>
    <dgm:pt modelId="{1BEE00A8-5204-574E-ACB1-E262B4D51C17}">
      <dgm:prSet custT="1"/>
      <dgm:spPr/>
      <dgm:t>
        <a:bodyPr anchor="t"/>
        <a:lstStyle/>
        <a:p>
          <a:pPr marL="0" lvl="0" indent="0" algn="l"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制订了促进胸痛中心质量改进的重要管理制度并付诸实施</a:t>
          </a:r>
        </a:p>
      </dgm:t>
    </dgm:pt>
    <dgm:pt modelId="{9C6F5CEB-B99B-1848-9C37-C8828183709B}" type="parTrans" cxnId="{91493B28-B602-8E46-911A-CAF93842503E}">
      <dgm:prSet/>
      <dgm:spPr/>
      <dgm:t>
        <a:bodyPr/>
        <a:lstStyle/>
        <a:p>
          <a:endParaRPr lang="zh-CN" altLang="en-US"/>
        </a:p>
      </dgm:t>
    </dgm:pt>
    <dgm:pt modelId="{C6338230-82F5-9A41-A1EE-D4D118E9770E}" type="sibTrans" cxnId="{91493B28-B602-8E46-911A-CAF93842503E}">
      <dgm:prSet/>
      <dgm:spPr/>
      <dgm:t>
        <a:bodyPr/>
        <a:lstStyle/>
        <a:p>
          <a:endParaRPr lang="zh-CN" altLang="en-US"/>
        </a:p>
      </dgm:t>
    </dgm:pt>
    <dgm:pt modelId="{AD5821BE-982D-4B4E-982D-EC2E5450C24F}">
      <dgm:prSet custT="1"/>
      <dgm:spPr/>
      <dgm:t>
        <a:bodyPr anchor="t"/>
        <a:lstStyle/>
        <a:p>
          <a:pPr marL="0" lvl="0" indent="0" algn="l"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制订了流程改进流程图</a:t>
          </a:r>
        </a:p>
      </dgm:t>
    </dgm:pt>
    <dgm:pt modelId="{427520E3-342D-7440-A592-A4AB0CC1E8F8}" type="parTrans" cxnId="{B559F515-5288-7A41-8D17-82DC481AED7B}">
      <dgm:prSet/>
      <dgm:spPr/>
      <dgm:t>
        <a:bodyPr/>
        <a:lstStyle/>
        <a:p>
          <a:endParaRPr lang="zh-CN" altLang="en-US"/>
        </a:p>
      </dgm:t>
    </dgm:pt>
    <dgm:pt modelId="{3DCA4FCD-DBD2-B547-80B1-1FA45BF720E3}" type="sibTrans" cxnId="{B559F515-5288-7A41-8D17-82DC481AED7B}">
      <dgm:prSet/>
      <dgm:spPr/>
      <dgm:t>
        <a:bodyPr/>
        <a:lstStyle/>
        <a:p>
          <a:endParaRPr lang="zh-CN" altLang="en-US"/>
        </a:p>
      </dgm:t>
    </dgm:pt>
    <dgm:pt modelId="{CCB190FB-C772-B547-9A7E-AA778DAE8F17}">
      <dgm:prSet custT="1"/>
      <dgm:spPr/>
      <dgm:t>
        <a:bodyPr anchor="t"/>
        <a:lstStyle/>
        <a:p>
          <a:pPr marL="0" lvl="0" indent="0" algn="ctr"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联合例会制度</a:t>
          </a:r>
        </a:p>
      </dgm:t>
    </dgm:pt>
    <dgm:pt modelId="{0E65800D-CA97-2443-88D2-6E16F38862E0}" type="parTrans" cxnId="{93061BCD-B437-5A4B-B76C-6311CBCCB9A9}">
      <dgm:prSet/>
      <dgm:spPr/>
      <dgm:t>
        <a:bodyPr/>
        <a:lstStyle/>
        <a:p>
          <a:endParaRPr lang="zh-CN" altLang="en-US"/>
        </a:p>
      </dgm:t>
    </dgm:pt>
    <dgm:pt modelId="{7074DFBC-512E-1848-ABC8-79C93542A070}" type="sibTrans" cxnId="{93061BCD-B437-5A4B-B76C-6311CBCCB9A9}">
      <dgm:prSet/>
      <dgm:spPr/>
      <dgm:t>
        <a:bodyPr/>
        <a:lstStyle/>
        <a:p>
          <a:endParaRPr lang="zh-CN" altLang="en-US"/>
        </a:p>
      </dgm:t>
    </dgm:pt>
    <dgm:pt modelId="{1AE6010B-4B58-114E-8E29-9D60F1CCCAFC}">
      <dgm:prSet custT="1"/>
      <dgm:spPr/>
      <dgm:t>
        <a:bodyPr anchor="t"/>
        <a:lstStyle/>
        <a:p>
          <a:pPr marL="0" lvl="0" indent="0" algn="ctr"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质量分析会制度</a:t>
          </a:r>
          <a:r>
            <a:rPr lang="en-US" altLang="zh-CN" sz="1800" kern="1200" dirty="0">
              <a:solidFill>
                <a:prstClr val="white"/>
              </a:solidFill>
              <a:latin typeface="微软雅黑"/>
              <a:ea typeface="微软雅黑"/>
              <a:cs typeface="微软雅黑"/>
            </a:rPr>
            <a:t>*</a:t>
          </a:r>
          <a:endParaRPr lang="zh-CN" altLang="en-US" sz="1800" kern="1200" dirty="0">
            <a:solidFill>
              <a:prstClr val="white"/>
            </a:solidFill>
            <a:latin typeface="微软雅黑"/>
            <a:ea typeface="微软雅黑"/>
            <a:cs typeface="微软雅黑"/>
          </a:endParaRPr>
        </a:p>
      </dgm:t>
    </dgm:pt>
    <dgm:pt modelId="{93C2D307-8A91-2A44-A919-9E185A24716D}" type="parTrans" cxnId="{8876D15E-8C81-C04E-B021-2E160C4A5BF0}">
      <dgm:prSet/>
      <dgm:spPr/>
      <dgm:t>
        <a:bodyPr/>
        <a:lstStyle/>
        <a:p>
          <a:endParaRPr lang="zh-CN" altLang="en-US"/>
        </a:p>
      </dgm:t>
    </dgm:pt>
    <dgm:pt modelId="{8BF6303A-7F3D-4344-8410-EAA0ED8E2B9E}" type="sibTrans" cxnId="{8876D15E-8C81-C04E-B021-2E160C4A5BF0}">
      <dgm:prSet/>
      <dgm:spPr/>
      <dgm:t>
        <a:bodyPr/>
        <a:lstStyle/>
        <a:p>
          <a:endParaRPr lang="zh-CN" altLang="en-US"/>
        </a:p>
      </dgm:t>
    </dgm:pt>
    <dgm:pt modelId="{33EBBDF9-8FB1-574C-AAAC-6F030516B509}">
      <dgm:prSet custT="1"/>
      <dgm:spPr/>
      <dgm:t>
        <a:bodyPr anchor="t"/>
        <a:lstStyle/>
        <a:p>
          <a:pPr marL="0" lvl="0" indent="0" algn="ctr"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典型病例分析会制度*</a:t>
          </a:r>
        </a:p>
      </dgm:t>
    </dgm:pt>
    <dgm:pt modelId="{A369586B-CB65-2148-9E24-48609C9DD971}" type="parTrans" cxnId="{5AFD6C8B-F983-9E49-A227-B127F46DEC8D}">
      <dgm:prSet/>
      <dgm:spPr/>
      <dgm:t>
        <a:bodyPr/>
        <a:lstStyle/>
        <a:p>
          <a:endParaRPr lang="zh-CN" altLang="en-US"/>
        </a:p>
      </dgm:t>
    </dgm:pt>
    <dgm:pt modelId="{02F55165-9653-9741-B16D-12647E956BC9}" type="sibTrans" cxnId="{5AFD6C8B-F983-9E49-A227-B127F46DEC8D}">
      <dgm:prSet/>
      <dgm:spPr/>
      <dgm:t>
        <a:bodyPr/>
        <a:lstStyle/>
        <a:p>
          <a:endParaRPr lang="zh-CN" altLang="en-US"/>
        </a:p>
      </dgm:t>
    </dgm:pt>
    <dgm:pt modelId="{17560209-981F-6F44-BC88-071338E8AE56}">
      <dgm:prSet custT="1"/>
      <dgm:spPr/>
      <dgm:t>
        <a:bodyPr anchor="t"/>
        <a:lstStyle/>
        <a:p>
          <a:pPr marL="0" lvl="0" indent="0" algn="ctr"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培训制度</a:t>
          </a:r>
        </a:p>
      </dgm:t>
    </dgm:pt>
    <dgm:pt modelId="{B27C2D81-A705-5A40-B637-EDEC3D336094}" type="parTrans" cxnId="{EB7CF217-1A66-CB49-B582-279282B5977F}">
      <dgm:prSet/>
      <dgm:spPr/>
      <dgm:t>
        <a:bodyPr/>
        <a:lstStyle/>
        <a:p>
          <a:endParaRPr lang="zh-CN" altLang="en-US"/>
        </a:p>
      </dgm:t>
    </dgm:pt>
    <dgm:pt modelId="{BF2F5E01-1F47-0145-B8AE-9EB6D39F603C}" type="sibTrans" cxnId="{EB7CF217-1A66-CB49-B582-279282B5977F}">
      <dgm:prSet/>
      <dgm:spPr/>
      <dgm:t>
        <a:bodyPr/>
        <a:lstStyle/>
        <a:p>
          <a:endParaRPr lang="zh-CN" altLang="en-US"/>
        </a:p>
      </dgm:t>
    </dgm:pt>
    <dgm:pt modelId="{66E4884C-10EF-6B43-BCB0-2031DD0E4D53}">
      <dgm:prSet custT="1"/>
      <dgm:spPr/>
      <dgm:t>
        <a:bodyPr anchor="t"/>
        <a:lstStyle/>
        <a:p>
          <a:pPr marL="0" lvl="0" indent="0" algn="ctr"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其它制度：如奖惩制度、值班制度等</a:t>
          </a:r>
        </a:p>
      </dgm:t>
    </dgm:pt>
    <dgm:pt modelId="{61806A10-3CE5-134F-8D08-C049C343858B}" type="parTrans" cxnId="{56B0C497-37E3-2B46-9C66-7A789B60ECE3}">
      <dgm:prSet/>
      <dgm:spPr/>
      <dgm:t>
        <a:bodyPr/>
        <a:lstStyle/>
        <a:p>
          <a:endParaRPr lang="zh-CN" altLang="en-US"/>
        </a:p>
      </dgm:t>
    </dgm:pt>
    <dgm:pt modelId="{30D788AC-08ED-DF45-9B66-0D8F33DD75D0}" type="sibTrans" cxnId="{56B0C497-37E3-2B46-9C66-7A789B60ECE3}">
      <dgm:prSet/>
      <dgm:spPr/>
      <dgm:t>
        <a:bodyPr/>
        <a:lstStyle/>
        <a:p>
          <a:endParaRPr lang="zh-CN" altLang="en-US"/>
        </a:p>
      </dgm:t>
    </dgm:pt>
    <dgm:pt modelId="{5EB888D3-4440-724D-8614-E05EECBEB940}" type="pres">
      <dgm:prSet presAssocID="{E5FB71BF-56BA-D64D-AB80-4AAA36FCF199}" presName="mainComposite" presStyleCnt="0">
        <dgm:presLayoutVars>
          <dgm:chPref val="1"/>
          <dgm:dir/>
          <dgm:animOne val="branch"/>
          <dgm:animLvl val="lvl"/>
          <dgm:resizeHandles val="exact"/>
        </dgm:presLayoutVars>
      </dgm:prSet>
      <dgm:spPr/>
    </dgm:pt>
    <dgm:pt modelId="{46CE697F-477A-FD46-82EA-094FA8342817}" type="pres">
      <dgm:prSet presAssocID="{E5FB71BF-56BA-D64D-AB80-4AAA36FCF199}" presName="hierFlow" presStyleCnt="0"/>
      <dgm:spPr/>
    </dgm:pt>
    <dgm:pt modelId="{05D2C48F-E0E5-5E4F-8220-F0F67B1ED059}" type="pres">
      <dgm:prSet presAssocID="{E5FB71BF-56BA-D64D-AB80-4AAA36FCF199}" presName="hierChild1" presStyleCnt="0">
        <dgm:presLayoutVars>
          <dgm:chPref val="1"/>
          <dgm:animOne val="branch"/>
          <dgm:animLvl val="lvl"/>
        </dgm:presLayoutVars>
      </dgm:prSet>
      <dgm:spPr/>
    </dgm:pt>
    <dgm:pt modelId="{A6141363-258A-2546-A918-84D23071FAE6}" type="pres">
      <dgm:prSet presAssocID="{81CDBAC5-0CBD-104C-AC1B-A2D52805B472}" presName="Name14" presStyleCnt="0"/>
      <dgm:spPr/>
    </dgm:pt>
    <dgm:pt modelId="{E0659CCF-D08D-EB46-AA14-0DBDD0C3D37D}" type="pres">
      <dgm:prSet presAssocID="{81CDBAC5-0CBD-104C-AC1B-A2D52805B472}" presName="level1Shape" presStyleLbl="node0" presStyleIdx="0" presStyleCnt="1" custScaleX="351702" custScaleY="176535" custLinFactNeighborY="-2255">
        <dgm:presLayoutVars>
          <dgm:chPref val="3"/>
        </dgm:presLayoutVars>
      </dgm:prSet>
      <dgm:spPr/>
    </dgm:pt>
    <dgm:pt modelId="{9B4F450F-8C67-6E42-8FA9-9BBD737F0865}" type="pres">
      <dgm:prSet presAssocID="{81CDBAC5-0CBD-104C-AC1B-A2D52805B472}" presName="hierChild2" presStyleCnt="0"/>
      <dgm:spPr/>
    </dgm:pt>
    <dgm:pt modelId="{3AC50BFB-9490-974A-8C59-A36EEE52A7A4}" type="pres">
      <dgm:prSet presAssocID="{A0EDE642-ADAA-3D4D-BCD2-BC76119EAD7F}" presName="Name19" presStyleLbl="parChTrans1D2" presStyleIdx="0" presStyleCnt="4"/>
      <dgm:spPr/>
    </dgm:pt>
    <dgm:pt modelId="{DD0E78EE-1BE0-0042-9B0F-278C520357B7}" type="pres">
      <dgm:prSet presAssocID="{57569566-A9B5-334D-BE7F-E8D4BE291652}" presName="Name21" presStyleCnt="0"/>
      <dgm:spPr/>
    </dgm:pt>
    <dgm:pt modelId="{F43B77D9-39C3-8740-AC04-1226C4055CD6}" type="pres">
      <dgm:prSet presAssocID="{57569566-A9B5-334D-BE7F-E8D4BE291652}" presName="level2Shape" presStyleLbl="node2" presStyleIdx="0" presStyleCnt="4" custScaleX="163824" custScaleY="399683"/>
      <dgm:spPr/>
    </dgm:pt>
    <dgm:pt modelId="{D17F8C44-0F73-4948-8716-64CA53C06D01}" type="pres">
      <dgm:prSet presAssocID="{57569566-A9B5-334D-BE7F-E8D4BE291652}" presName="hierChild3" presStyleCnt="0"/>
      <dgm:spPr/>
    </dgm:pt>
    <dgm:pt modelId="{FAC1CE41-9181-2A49-88FB-F5B66F461612}" type="pres">
      <dgm:prSet presAssocID="{427520E3-342D-7440-A592-A4AB0CC1E8F8}" presName="Name19" presStyleLbl="parChTrans1D2" presStyleIdx="1" presStyleCnt="4"/>
      <dgm:spPr/>
    </dgm:pt>
    <dgm:pt modelId="{5D616C67-3F75-3741-A2BB-F174BD80DA8E}" type="pres">
      <dgm:prSet presAssocID="{AD5821BE-982D-4B4E-982D-EC2E5450C24F}" presName="Name21" presStyleCnt="0"/>
      <dgm:spPr/>
    </dgm:pt>
    <dgm:pt modelId="{25420FC8-0275-2443-A91F-DDA24B19B4A3}" type="pres">
      <dgm:prSet presAssocID="{AD5821BE-982D-4B4E-982D-EC2E5450C24F}" presName="level2Shape" presStyleLbl="node2" presStyleIdx="1" presStyleCnt="4" custScaleX="132889" custScaleY="396028"/>
      <dgm:spPr/>
    </dgm:pt>
    <dgm:pt modelId="{4EDF2F5E-C0A2-2E43-A480-306C941A7607}" type="pres">
      <dgm:prSet presAssocID="{AD5821BE-982D-4B4E-982D-EC2E5450C24F}" presName="hierChild3" presStyleCnt="0"/>
      <dgm:spPr/>
    </dgm:pt>
    <dgm:pt modelId="{C98802E9-2C38-9A4C-A7ED-393898FF52ED}" type="pres">
      <dgm:prSet presAssocID="{E49B8504-B1A9-334E-B7C0-A85068DCD7AD}" presName="Name19" presStyleLbl="parChTrans1D2" presStyleIdx="2" presStyleCnt="4"/>
      <dgm:spPr/>
    </dgm:pt>
    <dgm:pt modelId="{6A7843C0-4B0D-994F-89AA-9D9FF5BB351A}" type="pres">
      <dgm:prSet presAssocID="{D69565C9-EE4D-6048-B830-E06E09FF493F}" presName="Name21" presStyleCnt="0"/>
      <dgm:spPr/>
    </dgm:pt>
    <dgm:pt modelId="{1BA0E4DD-9D1A-AB40-BA93-7A203D98CF28}" type="pres">
      <dgm:prSet presAssocID="{D69565C9-EE4D-6048-B830-E06E09FF493F}" presName="level2Shape" presStyleLbl="node2" presStyleIdx="2" presStyleCnt="4" custScaleX="179348" custScaleY="395845"/>
      <dgm:spPr/>
    </dgm:pt>
    <dgm:pt modelId="{5D3E7AEC-B8D6-E845-A43C-A3BE67534000}" type="pres">
      <dgm:prSet presAssocID="{D69565C9-EE4D-6048-B830-E06E09FF493F}" presName="hierChild3" presStyleCnt="0"/>
      <dgm:spPr/>
    </dgm:pt>
    <dgm:pt modelId="{AC453CB1-4CC5-3448-93E8-B26F2C269B6B}" type="pres">
      <dgm:prSet presAssocID="{9C6F5CEB-B99B-1848-9C37-C8828183709B}" presName="Name19" presStyleLbl="parChTrans1D2" presStyleIdx="3" presStyleCnt="4"/>
      <dgm:spPr/>
    </dgm:pt>
    <dgm:pt modelId="{326B8DBE-458A-4B44-B0C2-4D12205DDE06}" type="pres">
      <dgm:prSet presAssocID="{1BEE00A8-5204-574E-ACB1-E262B4D51C17}" presName="Name21" presStyleCnt="0"/>
      <dgm:spPr/>
    </dgm:pt>
    <dgm:pt modelId="{0FF4C59A-856D-BA45-8952-6A74EFE788F2}" type="pres">
      <dgm:prSet presAssocID="{1BEE00A8-5204-574E-ACB1-E262B4D51C17}" presName="level2Shape" presStyleLbl="node2" presStyleIdx="3" presStyleCnt="4" custScaleX="217356" custScaleY="394799" custLinFactNeighborX="309"/>
      <dgm:spPr/>
    </dgm:pt>
    <dgm:pt modelId="{E4B6193D-5434-9343-8706-9E997E7B3FC1}" type="pres">
      <dgm:prSet presAssocID="{1BEE00A8-5204-574E-ACB1-E262B4D51C17}" presName="hierChild3" presStyleCnt="0"/>
      <dgm:spPr/>
    </dgm:pt>
    <dgm:pt modelId="{B85DB9D4-D6B7-DE47-B723-6E469615A259}" type="pres">
      <dgm:prSet presAssocID="{0E65800D-CA97-2443-88D2-6E16F38862E0}" presName="Name19" presStyleLbl="parChTrans1D3" presStyleIdx="0" presStyleCnt="5"/>
      <dgm:spPr/>
    </dgm:pt>
    <dgm:pt modelId="{1DC3AE7C-24FF-C949-9AA4-5CF3A89D8759}" type="pres">
      <dgm:prSet presAssocID="{CCB190FB-C772-B547-9A7E-AA778DAE8F17}" presName="Name21" presStyleCnt="0"/>
      <dgm:spPr/>
    </dgm:pt>
    <dgm:pt modelId="{C3F0A46A-2C77-A849-9C0E-2FA0A7970E73}" type="pres">
      <dgm:prSet presAssocID="{CCB190FB-C772-B547-9A7E-AA778DAE8F17}" presName="level2Shape" presStyleLbl="node3" presStyleIdx="0" presStyleCnt="5" custScaleX="105737" custScaleY="195540"/>
      <dgm:spPr/>
    </dgm:pt>
    <dgm:pt modelId="{506C6E37-4343-314B-961E-D01A7B88EBE4}" type="pres">
      <dgm:prSet presAssocID="{CCB190FB-C772-B547-9A7E-AA778DAE8F17}" presName="hierChild3" presStyleCnt="0"/>
      <dgm:spPr/>
    </dgm:pt>
    <dgm:pt modelId="{847F2A81-A0F1-6E4C-9795-34FE9515D660}" type="pres">
      <dgm:prSet presAssocID="{93C2D307-8A91-2A44-A919-9E185A24716D}" presName="Name19" presStyleLbl="parChTrans1D3" presStyleIdx="1" presStyleCnt="5"/>
      <dgm:spPr/>
    </dgm:pt>
    <dgm:pt modelId="{46093A6D-9601-ED4E-8F16-EFE648FAE605}" type="pres">
      <dgm:prSet presAssocID="{1AE6010B-4B58-114E-8E29-9D60F1CCCAFC}" presName="Name21" presStyleCnt="0"/>
      <dgm:spPr/>
    </dgm:pt>
    <dgm:pt modelId="{474E4761-F20A-144A-9877-01EA8A481B5B}" type="pres">
      <dgm:prSet presAssocID="{1AE6010B-4B58-114E-8E29-9D60F1CCCAFC}" presName="level2Shape" presStyleLbl="node3" presStyleIdx="1" presStyleCnt="5" custScaleX="124124" custScaleY="195540"/>
      <dgm:spPr/>
    </dgm:pt>
    <dgm:pt modelId="{2247C5BC-C838-ED4A-875A-8FEBF951657E}" type="pres">
      <dgm:prSet presAssocID="{1AE6010B-4B58-114E-8E29-9D60F1CCCAFC}" presName="hierChild3" presStyleCnt="0"/>
      <dgm:spPr/>
    </dgm:pt>
    <dgm:pt modelId="{F84B0840-83F1-FB4F-B1EE-13248C200DF4}" type="pres">
      <dgm:prSet presAssocID="{A369586B-CB65-2148-9E24-48609C9DD971}" presName="Name19" presStyleLbl="parChTrans1D3" presStyleIdx="2" presStyleCnt="5"/>
      <dgm:spPr/>
    </dgm:pt>
    <dgm:pt modelId="{48F1F2A1-3296-6745-A14C-7855F15A0D3A}" type="pres">
      <dgm:prSet presAssocID="{33EBBDF9-8FB1-574C-AAAC-6F030516B509}" presName="Name21" presStyleCnt="0"/>
      <dgm:spPr/>
    </dgm:pt>
    <dgm:pt modelId="{12B7516B-73FF-A14A-A28E-F608A081FDC3}" type="pres">
      <dgm:prSet presAssocID="{33EBBDF9-8FB1-574C-AAAC-6F030516B509}" presName="level2Shape" presStyleLbl="node3" presStyleIdx="2" presStyleCnt="5" custScaleX="135660" custScaleY="195540"/>
      <dgm:spPr/>
    </dgm:pt>
    <dgm:pt modelId="{E88AAD4B-C700-704D-9F5A-BEB439176BED}" type="pres">
      <dgm:prSet presAssocID="{33EBBDF9-8FB1-574C-AAAC-6F030516B509}" presName="hierChild3" presStyleCnt="0"/>
      <dgm:spPr/>
    </dgm:pt>
    <dgm:pt modelId="{0A7218A4-986A-EA41-B4F2-135C89052A07}" type="pres">
      <dgm:prSet presAssocID="{B27C2D81-A705-5A40-B637-EDEC3D336094}" presName="Name19" presStyleLbl="parChTrans1D3" presStyleIdx="3" presStyleCnt="5"/>
      <dgm:spPr/>
    </dgm:pt>
    <dgm:pt modelId="{F0B1A377-3116-1D4D-BBED-AFDAA22863B4}" type="pres">
      <dgm:prSet presAssocID="{17560209-981F-6F44-BC88-071338E8AE56}" presName="Name21" presStyleCnt="0"/>
      <dgm:spPr/>
    </dgm:pt>
    <dgm:pt modelId="{ED538D1F-1BA3-0744-8198-2A547825DE5C}" type="pres">
      <dgm:prSet presAssocID="{17560209-981F-6F44-BC88-071338E8AE56}" presName="level2Shape" presStyleLbl="node3" presStyleIdx="3" presStyleCnt="5" custScaleX="88419" custScaleY="195540"/>
      <dgm:spPr/>
    </dgm:pt>
    <dgm:pt modelId="{2797F9A5-73CC-6B42-97CF-FEBD4CED984D}" type="pres">
      <dgm:prSet presAssocID="{17560209-981F-6F44-BC88-071338E8AE56}" presName="hierChild3" presStyleCnt="0"/>
      <dgm:spPr/>
    </dgm:pt>
    <dgm:pt modelId="{9FB614FD-79EA-2F40-9E40-335963EE5B60}" type="pres">
      <dgm:prSet presAssocID="{61806A10-3CE5-134F-8D08-C049C343858B}" presName="Name19" presStyleLbl="parChTrans1D3" presStyleIdx="4" presStyleCnt="5"/>
      <dgm:spPr/>
    </dgm:pt>
    <dgm:pt modelId="{1A6D16A2-986C-A741-9B9D-87F0277876E9}" type="pres">
      <dgm:prSet presAssocID="{66E4884C-10EF-6B43-BCB0-2031DD0E4D53}" presName="Name21" presStyleCnt="0"/>
      <dgm:spPr/>
    </dgm:pt>
    <dgm:pt modelId="{558BEB2C-4213-F849-8F14-69E6F9981291}" type="pres">
      <dgm:prSet presAssocID="{66E4884C-10EF-6B43-BCB0-2031DD0E4D53}" presName="level2Shape" presStyleLbl="node3" presStyleIdx="4" presStyleCnt="5" custScaleX="225270" custScaleY="195540"/>
      <dgm:spPr/>
    </dgm:pt>
    <dgm:pt modelId="{5E42FB38-6AA2-534B-8510-1D50D2F1812A}" type="pres">
      <dgm:prSet presAssocID="{66E4884C-10EF-6B43-BCB0-2031DD0E4D53}" presName="hierChild3" presStyleCnt="0"/>
      <dgm:spPr/>
    </dgm:pt>
    <dgm:pt modelId="{933FEABE-1A95-034F-B6FE-F4E78F51F07F}" type="pres">
      <dgm:prSet presAssocID="{E5FB71BF-56BA-D64D-AB80-4AAA36FCF199}" presName="bgShapesFlow" presStyleCnt="0"/>
      <dgm:spPr/>
    </dgm:pt>
  </dgm:ptLst>
  <dgm:cxnLst>
    <dgm:cxn modelId="{51982B14-AE66-B340-847A-2AEFDAF18E5E}" type="presOf" srcId="{33EBBDF9-8FB1-574C-AAAC-6F030516B509}" destId="{12B7516B-73FF-A14A-A28E-F608A081FDC3}" srcOrd="0" destOrd="0" presId="urn:microsoft.com/office/officeart/2005/8/layout/hierarchy6"/>
    <dgm:cxn modelId="{B559F515-5288-7A41-8D17-82DC481AED7B}" srcId="{81CDBAC5-0CBD-104C-AC1B-A2D52805B472}" destId="{AD5821BE-982D-4B4E-982D-EC2E5450C24F}" srcOrd="1" destOrd="0" parTransId="{427520E3-342D-7440-A592-A4AB0CC1E8F8}" sibTransId="{3DCA4FCD-DBD2-B547-80B1-1FA45BF720E3}"/>
    <dgm:cxn modelId="{EB7CF217-1A66-CB49-B582-279282B5977F}" srcId="{1BEE00A8-5204-574E-ACB1-E262B4D51C17}" destId="{17560209-981F-6F44-BC88-071338E8AE56}" srcOrd="3" destOrd="0" parTransId="{B27C2D81-A705-5A40-B637-EDEC3D336094}" sibTransId="{BF2F5E01-1F47-0145-B8AE-9EB6D39F603C}"/>
    <dgm:cxn modelId="{21ED9E1C-BC77-224D-A1B0-A9CA18291CE7}" type="presOf" srcId="{66E4884C-10EF-6B43-BCB0-2031DD0E4D53}" destId="{558BEB2C-4213-F849-8F14-69E6F9981291}" srcOrd="0" destOrd="0" presId="urn:microsoft.com/office/officeart/2005/8/layout/hierarchy6"/>
    <dgm:cxn modelId="{91493B28-B602-8E46-911A-CAF93842503E}" srcId="{81CDBAC5-0CBD-104C-AC1B-A2D52805B472}" destId="{1BEE00A8-5204-574E-ACB1-E262B4D51C17}" srcOrd="3" destOrd="0" parTransId="{9C6F5CEB-B99B-1848-9C37-C8828183709B}" sibTransId="{C6338230-82F5-9A41-A1EE-D4D118E9770E}"/>
    <dgm:cxn modelId="{C71FF53F-6051-114B-95CF-40067CF73A6B}" type="presOf" srcId="{A0EDE642-ADAA-3D4D-BCD2-BC76119EAD7F}" destId="{3AC50BFB-9490-974A-8C59-A36EEE52A7A4}" srcOrd="0" destOrd="0" presId="urn:microsoft.com/office/officeart/2005/8/layout/hierarchy6"/>
    <dgm:cxn modelId="{8876D15E-8C81-C04E-B021-2E160C4A5BF0}" srcId="{1BEE00A8-5204-574E-ACB1-E262B4D51C17}" destId="{1AE6010B-4B58-114E-8E29-9D60F1CCCAFC}" srcOrd="1" destOrd="0" parTransId="{93C2D307-8A91-2A44-A919-9E185A24716D}" sibTransId="{8BF6303A-7F3D-4344-8410-EAA0ED8E2B9E}"/>
    <dgm:cxn modelId="{309A6141-DE13-B64E-8173-4448A721181A}" type="presOf" srcId="{81CDBAC5-0CBD-104C-AC1B-A2D52805B472}" destId="{E0659CCF-D08D-EB46-AA14-0DBDD0C3D37D}" srcOrd="0" destOrd="0" presId="urn:microsoft.com/office/officeart/2005/8/layout/hierarchy6"/>
    <dgm:cxn modelId="{FE288445-341F-0D49-90F8-34129536F2B8}" type="presOf" srcId="{1AE6010B-4B58-114E-8E29-9D60F1CCCAFC}" destId="{474E4761-F20A-144A-9877-01EA8A481B5B}" srcOrd="0" destOrd="0" presId="urn:microsoft.com/office/officeart/2005/8/layout/hierarchy6"/>
    <dgm:cxn modelId="{2A5D3D66-6C31-A443-96CF-249F59BC2B82}" srcId="{81CDBAC5-0CBD-104C-AC1B-A2D52805B472}" destId="{D69565C9-EE4D-6048-B830-E06E09FF493F}" srcOrd="2" destOrd="0" parTransId="{E49B8504-B1A9-334E-B7C0-A85068DCD7AD}" sibTransId="{1BB1F553-8F5E-E947-BAD5-7D535CE2616F}"/>
    <dgm:cxn modelId="{103C9B69-DAB9-794A-9519-C25C64E319AB}" type="presOf" srcId="{1BEE00A8-5204-574E-ACB1-E262B4D51C17}" destId="{0FF4C59A-856D-BA45-8952-6A74EFE788F2}" srcOrd="0" destOrd="0" presId="urn:microsoft.com/office/officeart/2005/8/layout/hierarchy6"/>
    <dgm:cxn modelId="{7238E471-746C-984A-A24E-03C18B77177D}" type="presOf" srcId="{AD5821BE-982D-4B4E-982D-EC2E5450C24F}" destId="{25420FC8-0275-2443-A91F-DDA24B19B4A3}" srcOrd="0" destOrd="0" presId="urn:microsoft.com/office/officeart/2005/8/layout/hierarchy6"/>
    <dgm:cxn modelId="{7D26C057-47B0-CB4E-BF6F-3537F0738CA9}" type="presOf" srcId="{B27C2D81-A705-5A40-B637-EDEC3D336094}" destId="{0A7218A4-986A-EA41-B4F2-135C89052A07}" srcOrd="0" destOrd="0" presId="urn:microsoft.com/office/officeart/2005/8/layout/hierarchy6"/>
    <dgm:cxn modelId="{E3ECBC7E-4A1A-9844-B09D-A5DEA3085275}" srcId="{81CDBAC5-0CBD-104C-AC1B-A2D52805B472}" destId="{57569566-A9B5-334D-BE7F-E8D4BE291652}" srcOrd="0" destOrd="0" parTransId="{A0EDE642-ADAA-3D4D-BCD2-BC76119EAD7F}" sibTransId="{206535B2-0E42-1243-B475-2EE9EAF609A6}"/>
    <dgm:cxn modelId="{20FAA785-BCDC-6648-A867-0EC9E6747841}" type="presOf" srcId="{93C2D307-8A91-2A44-A919-9E185A24716D}" destId="{847F2A81-A0F1-6E4C-9795-34FE9515D660}" srcOrd="0" destOrd="0" presId="urn:microsoft.com/office/officeart/2005/8/layout/hierarchy6"/>
    <dgm:cxn modelId="{5AFD6C8B-F983-9E49-A227-B127F46DEC8D}" srcId="{1BEE00A8-5204-574E-ACB1-E262B4D51C17}" destId="{33EBBDF9-8FB1-574C-AAAC-6F030516B509}" srcOrd="2" destOrd="0" parTransId="{A369586B-CB65-2148-9E24-48609C9DD971}" sibTransId="{02F55165-9653-9741-B16D-12647E956BC9}"/>
    <dgm:cxn modelId="{6B8D9395-98E0-F841-8FDF-37E2D30516EB}" type="presOf" srcId="{57569566-A9B5-334D-BE7F-E8D4BE291652}" destId="{F43B77D9-39C3-8740-AC04-1226C4055CD6}" srcOrd="0" destOrd="0" presId="urn:microsoft.com/office/officeart/2005/8/layout/hierarchy6"/>
    <dgm:cxn modelId="{56B0C497-37E3-2B46-9C66-7A789B60ECE3}" srcId="{1BEE00A8-5204-574E-ACB1-E262B4D51C17}" destId="{66E4884C-10EF-6B43-BCB0-2031DD0E4D53}" srcOrd="4" destOrd="0" parTransId="{61806A10-3CE5-134F-8D08-C049C343858B}" sibTransId="{30D788AC-08ED-DF45-9B66-0D8F33DD75D0}"/>
    <dgm:cxn modelId="{806DC6A3-1348-9C45-9BFC-A82C589ED55B}" type="presOf" srcId="{E5FB71BF-56BA-D64D-AB80-4AAA36FCF199}" destId="{5EB888D3-4440-724D-8614-E05EECBEB940}" srcOrd="0" destOrd="0" presId="urn:microsoft.com/office/officeart/2005/8/layout/hierarchy6"/>
    <dgm:cxn modelId="{97C3A8AE-BCF0-0A40-90F3-391BF0C41E4B}" type="presOf" srcId="{E49B8504-B1A9-334E-B7C0-A85068DCD7AD}" destId="{C98802E9-2C38-9A4C-A7ED-393898FF52ED}" srcOrd="0" destOrd="0" presId="urn:microsoft.com/office/officeart/2005/8/layout/hierarchy6"/>
    <dgm:cxn modelId="{EE1129CA-7A0B-8340-8A35-3561A5F1E64C}" type="presOf" srcId="{CCB190FB-C772-B547-9A7E-AA778DAE8F17}" destId="{C3F0A46A-2C77-A849-9C0E-2FA0A7970E73}" srcOrd="0" destOrd="0" presId="urn:microsoft.com/office/officeart/2005/8/layout/hierarchy6"/>
    <dgm:cxn modelId="{93061BCD-B437-5A4B-B76C-6311CBCCB9A9}" srcId="{1BEE00A8-5204-574E-ACB1-E262B4D51C17}" destId="{CCB190FB-C772-B547-9A7E-AA778DAE8F17}" srcOrd="0" destOrd="0" parTransId="{0E65800D-CA97-2443-88D2-6E16F38862E0}" sibTransId="{7074DFBC-512E-1848-ABC8-79C93542A070}"/>
    <dgm:cxn modelId="{1BC5B2CF-17CC-8643-BF20-DACBC2F96013}" srcId="{E5FB71BF-56BA-D64D-AB80-4AAA36FCF199}" destId="{81CDBAC5-0CBD-104C-AC1B-A2D52805B472}" srcOrd="0" destOrd="0" parTransId="{B19120A2-9957-6E41-A184-BCA0B5620F28}" sibTransId="{4E4CAA33-8790-534C-9AE4-4109FCEFE457}"/>
    <dgm:cxn modelId="{D1CA26D8-DDAC-0940-BD40-D73D50ECD53F}" type="presOf" srcId="{427520E3-342D-7440-A592-A4AB0CC1E8F8}" destId="{FAC1CE41-9181-2A49-88FB-F5B66F461612}" srcOrd="0" destOrd="0" presId="urn:microsoft.com/office/officeart/2005/8/layout/hierarchy6"/>
    <dgm:cxn modelId="{CC2737D9-A322-2C4F-9CDB-5A4A276DBD4A}" type="presOf" srcId="{61806A10-3CE5-134F-8D08-C049C343858B}" destId="{9FB614FD-79EA-2F40-9E40-335963EE5B60}" srcOrd="0" destOrd="0" presId="urn:microsoft.com/office/officeart/2005/8/layout/hierarchy6"/>
    <dgm:cxn modelId="{8D5FCBE8-EE53-7C4F-AFD5-02A0CBF756CA}" type="presOf" srcId="{0E65800D-CA97-2443-88D2-6E16F38862E0}" destId="{B85DB9D4-D6B7-DE47-B723-6E469615A259}" srcOrd="0" destOrd="0" presId="urn:microsoft.com/office/officeart/2005/8/layout/hierarchy6"/>
    <dgm:cxn modelId="{8245E3EA-8FE9-AD45-9FE8-EFA549B03420}" type="presOf" srcId="{9C6F5CEB-B99B-1848-9C37-C8828183709B}" destId="{AC453CB1-4CC5-3448-93E8-B26F2C269B6B}" srcOrd="0" destOrd="0" presId="urn:microsoft.com/office/officeart/2005/8/layout/hierarchy6"/>
    <dgm:cxn modelId="{237F4CEE-CA15-CF46-AF35-CE44206DA9A1}" type="presOf" srcId="{17560209-981F-6F44-BC88-071338E8AE56}" destId="{ED538D1F-1BA3-0744-8198-2A547825DE5C}" srcOrd="0" destOrd="0" presId="urn:microsoft.com/office/officeart/2005/8/layout/hierarchy6"/>
    <dgm:cxn modelId="{8E6B6CF2-4CA2-9F45-93AC-C7E2091A9CAD}" type="presOf" srcId="{A369586B-CB65-2148-9E24-48609C9DD971}" destId="{F84B0840-83F1-FB4F-B1EE-13248C200DF4}" srcOrd="0" destOrd="0" presId="urn:microsoft.com/office/officeart/2005/8/layout/hierarchy6"/>
    <dgm:cxn modelId="{799787FC-1530-4C49-B4AA-EC073A287772}" type="presOf" srcId="{D69565C9-EE4D-6048-B830-E06E09FF493F}" destId="{1BA0E4DD-9D1A-AB40-BA93-7A203D98CF28}" srcOrd="0" destOrd="0" presId="urn:microsoft.com/office/officeart/2005/8/layout/hierarchy6"/>
    <dgm:cxn modelId="{4EAD50A0-E54D-8341-A4DD-2C9F675C8631}" type="presParOf" srcId="{5EB888D3-4440-724D-8614-E05EECBEB940}" destId="{46CE697F-477A-FD46-82EA-094FA8342817}" srcOrd="0" destOrd="0" presId="urn:microsoft.com/office/officeart/2005/8/layout/hierarchy6"/>
    <dgm:cxn modelId="{C3A7C3A8-16E3-3140-9755-3AB30B16E8BF}" type="presParOf" srcId="{46CE697F-477A-FD46-82EA-094FA8342817}" destId="{05D2C48F-E0E5-5E4F-8220-F0F67B1ED059}" srcOrd="0" destOrd="0" presId="urn:microsoft.com/office/officeart/2005/8/layout/hierarchy6"/>
    <dgm:cxn modelId="{70753FF6-B371-E64A-8D5E-A647DADEB920}" type="presParOf" srcId="{05D2C48F-E0E5-5E4F-8220-F0F67B1ED059}" destId="{A6141363-258A-2546-A918-84D23071FAE6}" srcOrd="0" destOrd="0" presId="urn:microsoft.com/office/officeart/2005/8/layout/hierarchy6"/>
    <dgm:cxn modelId="{EBED8AE9-0E10-3A40-9394-A52317ED5151}" type="presParOf" srcId="{A6141363-258A-2546-A918-84D23071FAE6}" destId="{E0659CCF-D08D-EB46-AA14-0DBDD0C3D37D}" srcOrd="0" destOrd="0" presId="urn:microsoft.com/office/officeart/2005/8/layout/hierarchy6"/>
    <dgm:cxn modelId="{03C608B6-6475-4248-AB94-60A1460C164F}" type="presParOf" srcId="{A6141363-258A-2546-A918-84D23071FAE6}" destId="{9B4F450F-8C67-6E42-8FA9-9BBD737F0865}" srcOrd="1" destOrd="0" presId="urn:microsoft.com/office/officeart/2005/8/layout/hierarchy6"/>
    <dgm:cxn modelId="{AE131BA2-1764-E745-A24B-176837BA7DC0}" type="presParOf" srcId="{9B4F450F-8C67-6E42-8FA9-9BBD737F0865}" destId="{3AC50BFB-9490-974A-8C59-A36EEE52A7A4}" srcOrd="0" destOrd="0" presId="urn:microsoft.com/office/officeart/2005/8/layout/hierarchy6"/>
    <dgm:cxn modelId="{57A98FD0-FBA7-2648-9786-D36A5E6B2C9B}" type="presParOf" srcId="{9B4F450F-8C67-6E42-8FA9-9BBD737F0865}" destId="{DD0E78EE-1BE0-0042-9B0F-278C520357B7}" srcOrd="1" destOrd="0" presId="urn:microsoft.com/office/officeart/2005/8/layout/hierarchy6"/>
    <dgm:cxn modelId="{4EC24C22-4C26-C64D-88B7-526F1062A070}" type="presParOf" srcId="{DD0E78EE-1BE0-0042-9B0F-278C520357B7}" destId="{F43B77D9-39C3-8740-AC04-1226C4055CD6}" srcOrd="0" destOrd="0" presId="urn:microsoft.com/office/officeart/2005/8/layout/hierarchy6"/>
    <dgm:cxn modelId="{A525646F-39D6-A84A-9BEE-A61BCA1E629D}" type="presParOf" srcId="{DD0E78EE-1BE0-0042-9B0F-278C520357B7}" destId="{D17F8C44-0F73-4948-8716-64CA53C06D01}" srcOrd="1" destOrd="0" presId="urn:microsoft.com/office/officeart/2005/8/layout/hierarchy6"/>
    <dgm:cxn modelId="{37FD3778-696E-B74B-9417-833A6D4D3B88}" type="presParOf" srcId="{9B4F450F-8C67-6E42-8FA9-9BBD737F0865}" destId="{FAC1CE41-9181-2A49-88FB-F5B66F461612}" srcOrd="2" destOrd="0" presId="urn:microsoft.com/office/officeart/2005/8/layout/hierarchy6"/>
    <dgm:cxn modelId="{BE764840-EC55-7C43-A189-BF76B759950B}" type="presParOf" srcId="{9B4F450F-8C67-6E42-8FA9-9BBD737F0865}" destId="{5D616C67-3F75-3741-A2BB-F174BD80DA8E}" srcOrd="3" destOrd="0" presId="urn:microsoft.com/office/officeart/2005/8/layout/hierarchy6"/>
    <dgm:cxn modelId="{AA80DE6C-1AAA-3F43-8118-2D741A32B3DD}" type="presParOf" srcId="{5D616C67-3F75-3741-A2BB-F174BD80DA8E}" destId="{25420FC8-0275-2443-A91F-DDA24B19B4A3}" srcOrd="0" destOrd="0" presId="urn:microsoft.com/office/officeart/2005/8/layout/hierarchy6"/>
    <dgm:cxn modelId="{75118588-DEDE-A147-8210-10D42CC0B9AD}" type="presParOf" srcId="{5D616C67-3F75-3741-A2BB-F174BD80DA8E}" destId="{4EDF2F5E-C0A2-2E43-A480-306C941A7607}" srcOrd="1" destOrd="0" presId="urn:microsoft.com/office/officeart/2005/8/layout/hierarchy6"/>
    <dgm:cxn modelId="{7FEC771D-13B5-1F4A-93C1-F09A4E9DAB54}" type="presParOf" srcId="{9B4F450F-8C67-6E42-8FA9-9BBD737F0865}" destId="{C98802E9-2C38-9A4C-A7ED-393898FF52ED}" srcOrd="4" destOrd="0" presId="urn:microsoft.com/office/officeart/2005/8/layout/hierarchy6"/>
    <dgm:cxn modelId="{EA24D9D3-E879-1F45-8543-4336666E55A6}" type="presParOf" srcId="{9B4F450F-8C67-6E42-8FA9-9BBD737F0865}" destId="{6A7843C0-4B0D-994F-89AA-9D9FF5BB351A}" srcOrd="5" destOrd="0" presId="urn:microsoft.com/office/officeart/2005/8/layout/hierarchy6"/>
    <dgm:cxn modelId="{7C1CCA07-9F95-1847-87BB-B11CC9A0EE1E}" type="presParOf" srcId="{6A7843C0-4B0D-994F-89AA-9D9FF5BB351A}" destId="{1BA0E4DD-9D1A-AB40-BA93-7A203D98CF28}" srcOrd="0" destOrd="0" presId="urn:microsoft.com/office/officeart/2005/8/layout/hierarchy6"/>
    <dgm:cxn modelId="{DB209111-860A-274E-8EE1-615E5E167C0B}" type="presParOf" srcId="{6A7843C0-4B0D-994F-89AA-9D9FF5BB351A}" destId="{5D3E7AEC-B8D6-E845-A43C-A3BE67534000}" srcOrd="1" destOrd="0" presId="urn:microsoft.com/office/officeart/2005/8/layout/hierarchy6"/>
    <dgm:cxn modelId="{EE712CBD-E699-7247-9D12-F12CC787D8EE}" type="presParOf" srcId="{9B4F450F-8C67-6E42-8FA9-9BBD737F0865}" destId="{AC453CB1-4CC5-3448-93E8-B26F2C269B6B}" srcOrd="6" destOrd="0" presId="urn:microsoft.com/office/officeart/2005/8/layout/hierarchy6"/>
    <dgm:cxn modelId="{D7DA05B8-06D7-4A4D-942C-E11541CB82C7}" type="presParOf" srcId="{9B4F450F-8C67-6E42-8FA9-9BBD737F0865}" destId="{326B8DBE-458A-4B44-B0C2-4D12205DDE06}" srcOrd="7" destOrd="0" presId="urn:microsoft.com/office/officeart/2005/8/layout/hierarchy6"/>
    <dgm:cxn modelId="{CFB964D5-B060-294D-9C58-756CA9F93755}" type="presParOf" srcId="{326B8DBE-458A-4B44-B0C2-4D12205DDE06}" destId="{0FF4C59A-856D-BA45-8952-6A74EFE788F2}" srcOrd="0" destOrd="0" presId="urn:microsoft.com/office/officeart/2005/8/layout/hierarchy6"/>
    <dgm:cxn modelId="{E27828AD-6B94-CF4C-B487-4CBFF44D766B}" type="presParOf" srcId="{326B8DBE-458A-4B44-B0C2-4D12205DDE06}" destId="{E4B6193D-5434-9343-8706-9E997E7B3FC1}" srcOrd="1" destOrd="0" presId="urn:microsoft.com/office/officeart/2005/8/layout/hierarchy6"/>
    <dgm:cxn modelId="{6397ED4B-462C-0349-B457-D25D1E199DD2}" type="presParOf" srcId="{E4B6193D-5434-9343-8706-9E997E7B3FC1}" destId="{B85DB9D4-D6B7-DE47-B723-6E469615A259}" srcOrd="0" destOrd="0" presId="urn:microsoft.com/office/officeart/2005/8/layout/hierarchy6"/>
    <dgm:cxn modelId="{D2364E5B-9546-5140-9E91-F70A5324B026}" type="presParOf" srcId="{E4B6193D-5434-9343-8706-9E997E7B3FC1}" destId="{1DC3AE7C-24FF-C949-9AA4-5CF3A89D8759}" srcOrd="1" destOrd="0" presId="urn:microsoft.com/office/officeart/2005/8/layout/hierarchy6"/>
    <dgm:cxn modelId="{DD2A80CD-5300-0243-B19E-25EC698EAA0B}" type="presParOf" srcId="{1DC3AE7C-24FF-C949-9AA4-5CF3A89D8759}" destId="{C3F0A46A-2C77-A849-9C0E-2FA0A7970E73}" srcOrd="0" destOrd="0" presId="urn:microsoft.com/office/officeart/2005/8/layout/hierarchy6"/>
    <dgm:cxn modelId="{36D6E10B-42D7-BF46-A612-17A9E7EC108A}" type="presParOf" srcId="{1DC3AE7C-24FF-C949-9AA4-5CF3A89D8759}" destId="{506C6E37-4343-314B-961E-D01A7B88EBE4}" srcOrd="1" destOrd="0" presId="urn:microsoft.com/office/officeart/2005/8/layout/hierarchy6"/>
    <dgm:cxn modelId="{634BFBD6-9F90-594A-9D8D-C24FBE89D850}" type="presParOf" srcId="{E4B6193D-5434-9343-8706-9E997E7B3FC1}" destId="{847F2A81-A0F1-6E4C-9795-34FE9515D660}" srcOrd="2" destOrd="0" presId="urn:microsoft.com/office/officeart/2005/8/layout/hierarchy6"/>
    <dgm:cxn modelId="{AA2659E6-D1BF-794D-AB65-0F3073CE73A0}" type="presParOf" srcId="{E4B6193D-5434-9343-8706-9E997E7B3FC1}" destId="{46093A6D-9601-ED4E-8F16-EFE648FAE605}" srcOrd="3" destOrd="0" presId="urn:microsoft.com/office/officeart/2005/8/layout/hierarchy6"/>
    <dgm:cxn modelId="{5DD9D7F6-6038-BE43-96B2-C29491C96ACA}" type="presParOf" srcId="{46093A6D-9601-ED4E-8F16-EFE648FAE605}" destId="{474E4761-F20A-144A-9877-01EA8A481B5B}" srcOrd="0" destOrd="0" presId="urn:microsoft.com/office/officeart/2005/8/layout/hierarchy6"/>
    <dgm:cxn modelId="{8EFCB53D-003F-764E-B5C8-5EFF26C0E557}" type="presParOf" srcId="{46093A6D-9601-ED4E-8F16-EFE648FAE605}" destId="{2247C5BC-C838-ED4A-875A-8FEBF951657E}" srcOrd="1" destOrd="0" presId="urn:microsoft.com/office/officeart/2005/8/layout/hierarchy6"/>
    <dgm:cxn modelId="{476140E9-0C97-E340-8F95-64A09EA23353}" type="presParOf" srcId="{E4B6193D-5434-9343-8706-9E997E7B3FC1}" destId="{F84B0840-83F1-FB4F-B1EE-13248C200DF4}" srcOrd="4" destOrd="0" presId="urn:microsoft.com/office/officeart/2005/8/layout/hierarchy6"/>
    <dgm:cxn modelId="{C9634F8E-6BF7-A84F-A5AE-372235F62E9E}" type="presParOf" srcId="{E4B6193D-5434-9343-8706-9E997E7B3FC1}" destId="{48F1F2A1-3296-6745-A14C-7855F15A0D3A}" srcOrd="5" destOrd="0" presId="urn:microsoft.com/office/officeart/2005/8/layout/hierarchy6"/>
    <dgm:cxn modelId="{4FFEDFED-735D-9241-9F77-D185B2745989}" type="presParOf" srcId="{48F1F2A1-3296-6745-A14C-7855F15A0D3A}" destId="{12B7516B-73FF-A14A-A28E-F608A081FDC3}" srcOrd="0" destOrd="0" presId="urn:microsoft.com/office/officeart/2005/8/layout/hierarchy6"/>
    <dgm:cxn modelId="{27BDA307-67FF-E94F-94DC-CC48D6525CEC}" type="presParOf" srcId="{48F1F2A1-3296-6745-A14C-7855F15A0D3A}" destId="{E88AAD4B-C700-704D-9F5A-BEB439176BED}" srcOrd="1" destOrd="0" presId="urn:microsoft.com/office/officeart/2005/8/layout/hierarchy6"/>
    <dgm:cxn modelId="{5EF7FAC0-FC52-BE42-A266-18C6F60D99FA}" type="presParOf" srcId="{E4B6193D-5434-9343-8706-9E997E7B3FC1}" destId="{0A7218A4-986A-EA41-B4F2-135C89052A07}" srcOrd="6" destOrd="0" presId="urn:microsoft.com/office/officeart/2005/8/layout/hierarchy6"/>
    <dgm:cxn modelId="{9BB2BF3B-97D8-2F4A-B1DF-7DE49A6F9187}" type="presParOf" srcId="{E4B6193D-5434-9343-8706-9E997E7B3FC1}" destId="{F0B1A377-3116-1D4D-BBED-AFDAA22863B4}" srcOrd="7" destOrd="0" presId="urn:microsoft.com/office/officeart/2005/8/layout/hierarchy6"/>
    <dgm:cxn modelId="{F721AE0C-CFF1-3C4E-A5C9-CA055D47CD86}" type="presParOf" srcId="{F0B1A377-3116-1D4D-BBED-AFDAA22863B4}" destId="{ED538D1F-1BA3-0744-8198-2A547825DE5C}" srcOrd="0" destOrd="0" presId="urn:microsoft.com/office/officeart/2005/8/layout/hierarchy6"/>
    <dgm:cxn modelId="{D5A54066-2AF9-634F-8C2C-8D2F8AD146BB}" type="presParOf" srcId="{F0B1A377-3116-1D4D-BBED-AFDAA22863B4}" destId="{2797F9A5-73CC-6B42-97CF-FEBD4CED984D}" srcOrd="1" destOrd="0" presId="urn:microsoft.com/office/officeart/2005/8/layout/hierarchy6"/>
    <dgm:cxn modelId="{F9C9760B-0F79-634B-B55C-BE78C11C7C79}" type="presParOf" srcId="{E4B6193D-5434-9343-8706-9E997E7B3FC1}" destId="{9FB614FD-79EA-2F40-9E40-335963EE5B60}" srcOrd="8" destOrd="0" presId="urn:microsoft.com/office/officeart/2005/8/layout/hierarchy6"/>
    <dgm:cxn modelId="{B150E794-B9DE-064D-B38D-44801999FA78}" type="presParOf" srcId="{E4B6193D-5434-9343-8706-9E997E7B3FC1}" destId="{1A6D16A2-986C-A741-9B9D-87F0277876E9}" srcOrd="9" destOrd="0" presId="urn:microsoft.com/office/officeart/2005/8/layout/hierarchy6"/>
    <dgm:cxn modelId="{026EE3B5-2F17-A24C-984F-95E0C935D7A0}" type="presParOf" srcId="{1A6D16A2-986C-A741-9B9D-87F0277876E9}" destId="{558BEB2C-4213-F849-8F14-69E6F9981291}" srcOrd="0" destOrd="0" presId="urn:microsoft.com/office/officeart/2005/8/layout/hierarchy6"/>
    <dgm:cxn modelId="{9926C34E-2F72-0340-9345-C9CFA4025DE4}" type="presParOf" srcId="{1A6D16A2-986C-A741-9B9D-87F0277876E9}" destId="{5E42FB38-6AA2-534B-8510-1D50D2F1812A}" srcOrd="1" destOrd="0" presId="urn:microsoft.com/office/officeart/2005/8/layout/hierarchy6"/>
    <dgm:cxn modelId="{5E6E4709-98AC-6D46-8E3C-FA4A6CB6B5FC}" type="presParOf" srcId="{5EB888D3-4440-724D-8614-E05EECBEB940}" destId="{933FEABE-1A95-034F-B6FE-F4E78F51F07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E0D76-65E7-8942-90EE-CAE94E78258F}">
      <dsp:nvSpPr>
        <dsp:cNvPr id="0" name=""/>
        <dsp:cNvSpPr/>
      </dsp:nvSpPr>
      <dsp:spPr>
        <a:xfrm>
          <a:off x="5210" y="1332007"/>
          <a:ext cx="2448511" cy="288060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826E1F1-EA93-0647-B376-9CB3A71E6057}">
      <dsp:nvSpPr>
        <dsp:cNvPr id="0" name=""/>
        <dsp:cNvSpPr/>
      </dsp:nvSpPr>
      <dsp:spPr>
        <a:xfrm>
          <a:off x="127636" y="1447231"/>
          <a:ext cx="2203659" cy="1872390"/>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B1E4871E-6396-A245-8B4B-A8711D641DC8}">
      <dsp:nvSpPr>
        <dsp:cNvPr id="0" name=""/>
        <dsp:cNvSpPr/>
      </dsp:nvSpPr>
      <dsp:spPr>
        <a:xfrm>
          <a:off x="127636" y="3607705"/>
          <a:ext cx="2203659" cy="48967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a:ea typeface="微软雅黑"/>
              <a:cs typeface="微软雅黑"/>
            </a:rPr>
            <a:t>演练方案</a:t>
          </a:r>
        </a:p>
      </dsp:txBody>
      <dsp:txXfrm>
        <a:off x="127636" y="3607705"/>
        <a:ext cx="2203659" cy="489679"/>
      </dsp:txXfrm>
    </dsp:sp>
    <dsp:sp modelId="{58100EBE-98D4-A845-B373-4821EB296901}">
      <dsp:nvSpPr>
        <dsp:cNvPr id="0" name=""/>
        <dsp:cNvSpPr/>
      </dsp:nvSpPr>
      <dsp:spPr>
        <a:xfrm>
          <a:off x="127636" y="3319622"/>
          <a:ext cx="2203659" cy="288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zh-CN" altLang="en-US" sz="1800" b="1" kern="1200" dirty="0">
            <a:latin typeface="微软雅黑"/>
            <a:ea typeface="微软雅黑"/>
            <a:cs typeface="微软雅黑"/>
          </a:endParaRPr>
        </a:p>
      </dsp:txBody>
      <dsp:txXfrm>
        <a:off x="127636" y="3319622"/>
        <a:ext cx="2203659" cy="288083"/>
      </dsp:txXfrm>
    </dsp:sp>
    <dsp:sp modelId="{3FBE3F80-756F-5148-A311-F08FE71D2BB1}">
      <dsp:nvSpPr>
        <dsp:cNvPr id="0" name=""/>
        <dsp:cNvSpPr/>
      </dsp:nvSpPr>
      <dsp:spPr>
        <a:xfrm>
          <a:off x="2880200" y="1332007"/>
          <a:ext cx="2448511" cy="288060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71F8C66-2433-8741-BD60-C3F8933F1B57}">
      <dsp:nvSpPr>
        <dsp:cNvPr id="0" name=""/>
        <dsp:cNvSpPr/>
      </dsp:nvSpPr>
      <dsp:spPr>
        <a:xfrm>
          <a:off x="3002626" y="1447231"/>
          <a:ext cx="2203659" cy="1872390"/>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062C0615-44B8-3643-ABC2-60C847CED51F}">
      <dsp:nvSpPr>
        <dsp:cNvPr id="0" name=""/>
        <dsp:cNvSpPr/>
      </dsp:nvSpPr>
      <dsp:spPr>
        <a:xfrm>
          <a:off x="3002626" y="3607705"/>
          <a:ext cx="2203659" cy="48967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a:ea typeface="微软雅黑"/>
              <a:cs typeface="微软雅黑"/>
            </a:rPr>
            <a:t>现场照片</a:t>
          </a:r>
        </a:p>
      </dsp:txBody>
      <dsp:txXfrm>
        <a:off x="3002626" y="3607705"/>
        <a:ext cx="2203659" cy="489679"/>
      </dsp:txXfrm>
    </dsp:sp>
    <dsp:sp modelId="{DA969514-A1A3-0847-892F-8A0D147ADAD8}">
      <dsp:nvSpPr>
        <dsp:cNvPr id="0" name=""/>
        <dsp:cNvSpPr/>
      </dsp:nvSpPr>
      <dsp:spPr>
        <a:xfrm>
          <a:off x="3002626" y="3319622"/>
          <a:ext cx="2203659" cy="288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zh-CN" altLang="en-US" sz="1800" b="1" kern="1200" dirty="0">
            <a:latin typeface="微软雅黑"/>
            <a:ea typeface="微软雅黑"/>
            <a:cs typeface="微软雅黑"/>
          </a:endParaRPr>
        </a:p>
      </dsp:txBody>
      <dsp:txXfrm>
        <a:off x="3002626" y="3319622"/>
        <a:ext cx="2203659" cy="288083"/>
      </dsp:txXfrm>
    </dsp:sp>
    <dsp:sp modelId="{9346D848-BC31-AB4F-87BB-6434C78FFD1A}">
      <dsp:nvSpPr>
        <dsp:cNvPr id="0" name=""/>
        <dsp:cNvSpPr/>
      </dsp:nvSpPr>
      <dsp:spPr>
        <a:xfrm>
          <a:off x="5755190" y="1332007"/>
          <a:ext cx="2448511" cy="288060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03DF0D8-C8C2-A44E-BE93-5F0E6E7487C6}">
      <dsp:nvSpPr>
        <dsp:cNvPr id="0" name=""/>
        <dsp:cNvSpPr/>
      </dsp:nvSpPr>
      <dsp:spPr>
        <a:xfrm>
          <a:off x="5877615" y="1447231"/>
          <a:ext cx="2203659" cy="1872390"/>
        </a:xfrm>
        <a:prstGeom prst="rect">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5E334B01-CEAE-F04A-AF5A-BE13806E01C1}">
      <dsp:nvSpPr>
        <dsp:cNvPr id="0" name=""/>
        <dsp:cNvSpPr/>
      </dsp:nvSpPr>
      <dsp:spPr>
        <a:xfrm>
          <a:off x="5877615" y="3607705"/>
          <a:ext cx="2203659" cy="48967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a:ea typeface="微软雅黑"/>
              <a:cs typeface="微软雅黑"/>
            </a:rPr>
            <a:t>现场照片</a:t>
          </a:r>
        </a:p>
      </dsp:txBody>
      <dsp:txXfrm>
        <a:off x="5877615" y="3607705"/>
        <a:ext cx="2203659" cy="489679"/>
      </dsp:txXfrm>
    </dsp:sp>
    <dsp:sp modelId="{1C1A6D99-256C-C84D-820A-B1EA9A5CF25D}">
      <dsp:nvSpPr>
        <dsp:cNvPr id="0" name=""/>
        <dsp:cNvSpPr/>
      </dsp:nvSpPr>
      <dsp:spPr>
        <a:xfrm>
          <a:off x="5877615" y="3319622"/>
          <a:ext cx="2203659" cy="288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zh-CN" altLang="en-US" sz="1800" b="1" kern="1200" dirty="0">
            <a:latin typeface="微软雅黑"/>
            <a:ea typeface="微软雅黑"/>
            <a:cs typeface="微软雅黑"/>
          </a:endParaRPr>
        </a:p>
      </dsp:txBody>
      <dsp:txXfrm>
        <a:off x="5877615" y="3319622"/>
        <a:ext cx="2203659" cy="288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7B18E-85A4-9942-99FB-9CA76E36E05F}">
      <dsp:nvSpPr>
        <dsp:cNvPr id="0" name=""/>
        <dsp:cNvSpPr/>
      </dsp:nvSpPr>
      <dsp:spPr>
        <a:xfrm>
          <a:off x="2867384" y="0"/>
          <a:ext cx="2340595" cy="2340595"/>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zh-CN" altLang="en-US" sz="2000" b="1" kern="1200" dirty="0">
              <a:solidFill>
                <a:schemeClr val="bg1"/>
              </a:solidFill>
              <a:latin typeface="微软雅黑"/>
              <a:ea typeface="微软雅黑"/>
              <a:cs typeface="微软雅黑"/>
            </a:rPr>
            <a:t>整体的</a:t>
          </a:r>
        </a:p>
        <a:p>
          <a:pPr marL="0" lvl="0" indent="0" algn="ctr" defTabSz="889000" rtl="0">
            <a:lnSpc>
              <a:spcPct val="90000"/>
            </a:lnSpc>
            <a:spcBef>
              <a:spcPct val="0"/>
            </a:spcBef>
            <a:spcAft>
              <a:spcPct val="35000"/>
            </a:spcAft>
            <a:buNone/>
          </a:pPr>
          <a:r>
            <a:rPr lang="zh-CN" altLang="en-US" sz="2000" b="1" kern="1200" dirty="0">
              <a:solidFill>
                <a:schemeClr val="bg1"/>
              </a:solidFill>
              <a:latin typeface="微软雅黑"/>
              <a:ea typeface="微软雅黑"/>
              <a:cs typeface="微软雅黑"/>
            </a:rPr>
            <a:t>救治原则</a:t>
          </a:r>
          <a:endParaRPr lang="zh-CN" altLang="en-US" sz="2000" kern="1200" dirty="0">
            <a:solidFill>
              <a:schemeClr val="bg1"/>
            </a:solidFill>
            <a:latin typeface="微软雅黑"/>
            <a:ea typeface="微软雅黑"/>
            <a:cs typeface="微软雅黑"/>
          </a:endParaRPr>
        </a:p>
      </dsp:txBody>
      <dsp:txXfrm>
        <a:off x="3452533" y="1170298"/>
        <a:ext cx="1170297" cy="1170297"/>
      </dsp:txXfrm>
    </dsp:sp>
    <dsp:sp modelId="{D574DEEE-BB3A-1746-95C0-9A936FE565B6}">
      <dsp:nvSpPr>
        <dsp:cNvPr id="0" name=""/>
        <dsp:cNvSpPr/>
      </dsp:nvSpPr>
      <dsp:spPr>
        <a:xfrm>
          <a:off x="1697086" y="2340595"/>
          <a:ext cx="2340595" cy="2340595"/>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zh-CN" altLang="en-US" sz="2000" b="1" kern="1200" dirty="0">
              <a:solidFill>
                <a:schemeClr val="bg1"/>
              </a:solidFill>
              <a:latin typeface="微软雅黑"/>
              <a:ea typeface="微软雅黑"/>
              <a:cs typeface="微软雅黑"/>
            </a:rPr>
            <a:t>快速的</a:t>
          </a:r>
        </a:p>
        <a:p>
          <a:pPr marL="0" lvl="0" indent="0" algn="ctr" defTabSz="889000" rtl="0">
            <a:lnSpc>
              <a:spcPct val="90000"/>
            </a:lnSpc>
            <a:spcBef>
              <a:spcPct val="0"/>
            </a:spcBef>
            <a:spcAft>
              <a:spcPct val="35000"/>
            </a:spcAft>
            <a:buNone/>
          </a:pPr>
          <a:r>
            <a:rPr lang="zh-CN" altLang="en-US" sz="2000" b="1" kern="1200" dirty="0">
              <a:solidFill>
                <a:schemeClr val="bg1"/>
              </a:solidFill>
              <a:latin typeface="微软雅黑"/>
              <a:ea typeface="微软雅黑"/>
              <a:cs typeface="微软雅黑"/>
            </a:rPr>
            <a:t>反应体系</a:t>
          </a:r>
          <a:endParaRPr lang="zh-CN" altLang="en-US" sz="2000" kern="1200" dirty="0">
            <a:solidFill>
              <a:schemeClr val="bg1"/>
            </a:solidFill>
            <a:latin typeface="微软雅黑"/>
            <a:ea typeface="微软雅黑"/>
            <a:cs typeface="微软雅黑"/>
          </a:endParaRPr>
        </a:p>
      </dsp:txBody>
      <dsp:txXfrm>
        <a:off x="2282235" y="3510893"/>
        <a:ext cx="1170297" cy="1170297"/>
      </dsp:txXfrm>
    </dsp:sp>
    <dsp:sp modelId="{2466C8FF-5F6A-A94C-8EB3-24A84A7DF7EA}">
      <dsp:nvSpPr>
        <dsp:cNvPr id="0" name=""/>
        <dsp:cNvSpPr/>
      </dsp:nvSpPr>
      <dsp:spPr>
        <a:xfrm rot="10800000">
          <a:off x="2867384" y="2340595"/>
          <a:ext cx="2340595" cy="2340595"/>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zh-CN" altLang="en-US" sz="2000" b="1" kern="1200" dirty="0">
              <a:solidFill>
                <a:schemeClr val="bg1"/>
              </a:solidFill>
              <a:latin typeface="微软雅黑"/>
              <a:ea typeface="微软雅黑"/>
              <a:cs typeface="微软雅黑"/>
            </a:rPr>
            <a:t>协同的</a:t>
          </a:r>
        </a:p>
        <a:p>
          <a:pPr marL="0" lvl="0" indent="0" algn="ctr" defTabSz="889000" rtl="0">
            <a:lnSpc>
              <a:spcPct val="90000"/>
            </a:lnSpc>
            <a:spcBef>
              <a:spcPct val="0"/>
            </a:spcBef>
            <a:spcAft>
              <a:spcPct val="35000"/>
            </a:spcAft>
            <a:buNone/>
          </a:pPr>
          <a:r>
            <a:rPr lang="zh-CN" altLang="en-US" sz="2000" b="1" kern="1200" dirty="0">
              <a:solidFill>
                <a:schemeClr val="bg1"/>
              </a:solidFill>
              <a:latin typeface="微软雅黑"/>
              <a:ea typeface="微软雅黑"/>
              <a:cs typeface="微软雅黑"/>
            </a:rPr>
            <a:t>管理机制</a:t>
          </a:r>
          <a:endParaRPr lang="zh-CN" altLang="en-US" sz="2000" kern="1200" dirty="0">
            <a:solidFill>
              <a:schemeClr val="bg1"/>
            </a:solidFill>
            <a:latin typeface="微软雅黑"/>
            <a:ea typeface="微软雅黑"/>
            <a:cs typeface="微软雅黑"/>
          </a:endParaRPr>
        </a:p>
      </dsp:txBody>
      <dsp:txXfrm rot="10800000">
        <a:off x="3452533" y="2340595"/>
        <a:ext cx="1170297" cy="1170297"/>
      </dsp:txXfrm>
    </dsp:sp>
    <dsp:sp modelId="{9575DF56-F9FE-0F4A-9EF1-B237E7607BCE}">
      <dsp:nvSpPr>
        <dsp:cNvPr id="0" name=""/>
        <dsp:cNvSpPr/>
      </dsp:nvSpPr>
      <dsp:spPr>
        <a:xfrm>
          <a:off x="4037682" y="2340595"/>
          <a:ext cx="2340595" cy="2340595"/>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zh-CN" altLang="en-US" sz="2000" b="1" kern="1200" dirty="0">
              <a:solidFill>
                <a:schemeClr val="bg1"/>
              </a:solidFill>
              <a:latin typeface="微软雅黑"/>
              <a:ea typeface="微软雅黑"/>
              <a:cs typeface="微软雅黑"/>
            </a:rPr>
            <a:t>相应的</a:t>
          </a:r>
        </a:p>
        <a:p>
          <a:pPr marL="0" lvl="0" indent="0" algn="ctr" defTabSz="889000" rtl="0">
            <a:lnSpc>
              <a:spcPct val="90000"/>
            </a:lnSpc>
            <a:spcBef>
              <a:spcPct val="0"/>
            </a:spcBef>
            <a:spcAft>
              <a:spcPct val="35000"/>
            </a:spcAft>
            <a:buNone/>
          </a:pPr>
          <a:r>
            <a:rPr lang="zh-CN" altLang="en-US" sz="2000" b="1" kern="1200" dirty="0">
              <a:solidFill>
                <a:schemeClr val="bg1"/>
              </a:solidFill>
              <a:latin typeface="微软雅黑"/>
              <a:ea typeface="微软雅黑"/>
              <a:cs typeface="微软雅黑"/>
            </a:rPr>
            <a:t>实施细则</a:t>
          </a:r>
          <a:endParaRPr lang="zh-CN" altLang="en-US" sz="2000" kern="1200" dirty="0">
            <a:solidFill>
              <a:schemeClr val="bg1"/>
            </a:solidFill>
            <a:latin typeface="微软雅黑"/>
            <a:ea typeface="微软雅黑"/>
            <a:cs typeface="微软雅黑"/>
          </a:endParaRPr>
        </a:p>
      </dsp:txBody>
      <dsp:txXfrm>
        <a:off x="4622831" y="3510893"/>
        <a:ext cx="1170297" cy="1170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33E37-4AC9-724E-85B3-40C129EEA7B3}">
      <dsp:nvSpPr>
        <dsp:cNvPr id="0" name=""/>
        <dsp:cNvSpPr/>
      </dsp:nvSpPr>
      <dsp:spPr>
        <a:xfrm rot="16200000">
          <a:off x="-1451506" y="2242102"/>
          <a:ext cx="3399019" cy="39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613" bIns="0" numCol="1" spcCol="1270" anchor="t" anchorCtr="0">
          <a:noAutofit/>
        </a:bodyPr>
        <a:lstStyle/>
        <a:p>
          <a:pPr marL="0" lvl="0" indent="0" algn="ctr" defTabSz="889000">
            <a:lnSpc>
              <a:spcPct val="90000"/>
            </a:lnSpc>
            <a:spcBef>
              <a:spcPct val="0"/>
            </a:spcBef>
            <a:spcAft>
              <a:spcPct val="35000"/>
            </a:spcAft>
            <a:buNone/>
          </a:pPr>
          <a:endParaRPr lang="zh-CN" altLang="en-US" sz="2000" b="1" kern="1200" dirty="0">
            <a:latin typeface="微软雅黑"/>
            <a:ea typeface="微软雅黑"/>
            <a:cs typeface="微软雅黑"/>
          </a:endParaRPr>
        </a:p>
      </dsp:txBody>
      <dsp:txXfrm>
        <a:off x="-1451506" y="2242102"/>
        <a:ext cx="3399019" cy="395277"/>
      </dsp:txXfrm>
    </dsp:sp>
    <dsp:sp modelId="{DEA1F697-380A-7443-9706-380A9EC871F5}">
      <dsp:nvSpPr>
        <dsp:cNvPr id="0" name=""/>
        <dsp:cNvSpPr/>
      </dsp:nvSpPr>
      <dsp:spPr>
        <a:xfrm>
          <a:off x="445642" y="740231"/>
          <a:ext cx="1968900" cy="339901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348613" rIns="128016" bIns="128016" numCol="1" spcCol="1270" anchor="t" anchorCtr="0">
          <a:noAutofit/>
        </a:bodyPr>
        <a:lstStyle/>
        <a:p>
          <a:pPr marL="171450" lvl="1" indent="-171450" algn="l" defTabSz="800100">
            <a:lnSpc>
              <a:spcPct val="80000"/>
            </a:lnSpc>
            <a:spcBef>
              <a:spcPct val="0"/>
            </a:spcBef>
            <a:spcAft>
              <a:spcPct val="15000"/>
            </a:spcAft>
            <a:buChar char="•"/>
          </a:pPr>
          <a:r>
            <a:rPr lang="zh-CN" altLang="en-US" sz="1800" b="1" kern="1200" dirty="0">
              <a:latin typeface="微软雅黑"/>
              <a:ea typeface="微软雅黑"/>
              <a:cs typeface="微软雅黑"/>
            </a:rPr>
            <a:t>急诊科</a:t>
          </a:r>
        </a:p>
        <a:p>
          <a:pPr marL="171450" lvl="1" indent="-171450" algn="l" defTabSz="800100">
            <a:lnSpc>
              <a:spcPct val="80000"/>
            </a:lnSpc>
            <a:spcBef>
              <a:spcPct val="0"/>
            </a:spcBef>
            <a:spcAft>
              <a:spcPct val="15000"/>
            </a:spcAft>
            <a:buChar char="•"/>
          </a:pPr>
          <a:r>
            <a:rPr lang="zh-CN" altLang="en-US" sz="1800" b="1" kern="1200" dirty="0">
              <a:latin typeface="微软雅黑"/>
              <a:ea typeface="微软雅黑"/>
              <a:cs typeface="微软雅黑"/>
            </a:rPr>
            <a:t>心内科</a:t>
          </a:r>
        </a:p>
        <a:p>
          <a:pPr marL="171450" lvl="1" indent="-171450" algn="l" defTabSz="800100">
            <a:lnSpc>
              <a:spcPct val="80000"/>
            </a:lnSpc>
            <a:spcBef>
              <a:spcPct val="0"/>
            </a:spcBef>
            <a:spcAft>
              <a:spcPct val="15000"/>
            </a:spcAft>
            <a:buChar char="•"/>
          </a:pPr>
          <a:r>
            <a:rPr lang="zh-CN" altLang="en-US" sz="1800" b="1" kern="1200" dirty="0">
              <a:latin typeface="微软雅黑"/>
              <a:ea typeface="微软雅黑"/>
              <a:cs typeface="微软雅黑"/>
            </a:rPr>
            <a:t>呼吸科</a:t>
          </a:r>
        </a:p>
        <a:p>
          <a:pPr marL="171450" lvl="1" indent="-171450" algn="l" defTabSz="800100">
            <a:lnSpc>
              <a:spcPct val="80000"/>
            </a:lnSpc>
            <a:spcBef>
              <a:spcPct val="0"/>
            </a:spcBef>
            <a:spcAft>
              <a:spcPct val="15000"/>
            </a:spcAft>
            <a:buChar char="•"/>
          </a:pPr>
          <a:r>
            <a:rPr lang="zh-CN" altLang="en-US" sz="1800" b="1" kern="1200" dirty="0">
              <a:latin typeface="微软雅黑"/>
              <a:ea typeface="微软雅黑"/>
              <a:cs typeface="微软雅黑"/>
            </a:rPr>
            <a:t>放射科    </a:t>
          </a:r>
        </a:p>
        <a:p>
          <a:pPr marL="171450" lvl="1" indent="-171450" algn="l" defTabSz="800100">
            <a:lnSpc>
              <a:spcPct val="80000"/>
            </a:lnSpc>
            <a:spcBef>
              <a:spcPct val="0"/>
            </a:spcBef>
            <a:spcAft>
              <a:spcPct val="15000"/>
            </a:spcAft>
            <a:buChar char="•"/>
          </a:pPr>
          <a:r>
            <a:rPr lang="zh-CN" altLang="en-US" sz="1800" b="1" kern="1200" dirty="0">
              <a:latin typeface="微软雅黑"/>
              <a:ea typeface="微软雅黑"/>
              <a:cs typeface="微软雅黑"/>
            </a:rPr>
            <a:t>检验科</a:t>
          </a:r>
        </a:p>
        <a:p>
          <a:pPr marL="171450" lvl="1" indent="-171450" algn="l" defTabSz="800100">
            <a:lnSpc>
              <a:spcPct val="80000"/>
            </a:lnSpc>
            <a:spcBef>
              <a:spcPct val="0"/>
            </a:spcBef>
            <a:spcAft>
              <a:spcPct val="15000"/>
            </a:spcAft>
            <a:buChar char="•"/>
          </a:pPr>
          <a:r>
            <a:rPr lang="zh-CN" altLang="en-US" sz="1800" b="1" kern="1200" dirty="0">
              <a:latin typeface="微软雅黑"/>
              <a:ea typeface="微软雅黑"/>
              <a:cs typeface="微软雅黑"/>
            </a:rPr>
            <a:t>超声科</a:t>
          </a:r>
        </a:p>
        <a:p>
          <a:pPr marL="171450" lvl="1" indent="-171450" algn="l" defTabSz="800100">
            <a:lnSpc>
              <a:spcPct val="80000"/>
            </a:lnSpc>
            <a:spcBef>
              <a:spcPct val="0"/>
            </a:spcBef>
            <a:spcAft>
              <a:spcPct val="15000"/>
            </a:spcAft>
            <a:buChar char="•"/>
          </a:pPr>
          <a:r>
            <a:rPr lang="zh-CN" altLang="en-US" sz="1800" b="1" kern="1200" dirty="0">
              <a:latin typeface="微软雅黑"/>
              <a:ea typeface="微软雅黑"/>
              <a:cs typeface="微软雅黑"/>
            </a:rPr>
            <a:t>心胸外科</a:t>
          </a:r>
        </a:p>
        <a:p>
          <a:pPr marL="171450" lvl="1" indent="-171450" algn="l" defTabSz="800100">
            <a:lnSpc>
              <a:spcPct val="80000"/>
            </a:lnSpc>
            <a:spcBef>
              <a:spcPct val="0"/>
            </a:spcBef>
            <a:spcAft>
              <a:spcPct val="15000"/>
            </a:spcAft>
            <a:buChar char="•"/>
          </a:pPr>
          <a:r>
            <a:rPr lang="zh-CN" altLang="en-US" sz="1800" b="1" kern="1200" dirty="0">
              <a:latin typeface="微软雅黑"/>
              <a:ea typeface="微软雅黑"/>
              <a:cs typeface="微软雅黑"/>
            </a:rPr>
            <a:t>行政部门</a:t>
          </a:r>
        </a:p>
      </dsp:txBody>
      <dsp:txXfrm>
        <a:off x="445642" y="740231"/>
        <a:ext cx="1968900" cy="3399019"/>
      </dsp:txXfrm>
    </dsp:sp>
    <dsp:sp modelId="{CCECB4DF-537A-4642-ACD9-B45CF8291656}">
      <dsp:nvSpPr>
        <dsp:cNvPr id="0" name=""/>
        <dsp:cNvSpPr/>
      </dsp:nvSpPr>
      <dsp:spPr>
        <a:xfrm>
          <a:off x="50364" y="218465"/>
          <a:ext cx="790554" cy="790554"/>
        </a:xfrm>
        <a:prstGeom prst="rect">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F3416AD-00C9-BC45-BC3E-E2A7E0DEE9AC}">
      <dsp:nvSpPr>
        <dsp:cNvPr id="0" name=""/>
        <dsp:cNvSpPr/>
      </dsp:nvSpPr>
      <dsp:spPr>
        <a:xfrm rot="16200000">
          <a:off x="1423725" y="2199480"/>
          <a:ext cx="3399019" cy="39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613" bIns="0" numCol="1" spcCol="1270" anchor="t" anchorCtr="0">
          <a:noAutofit/>
        </a:bodyPr>
        <a:lstStyle/>
        <a:p>
          <a:pPr marL="0" lvl="0" indent="0" algn="ctr" defTabSz="889000">
            <a:lnSpc>
              <a:spcPct val="90000"/>
            </a:lnSpc>
            <a:spcBef>
              <a:spcPct val="0"/>
            </a:spcBef>
            <a:spcAft>
              <a:spcPct val="35000"/>
            </a:spcAft>
            <a:buNone/>
          </a:pPr>
          <a:endParaRPr lang="zh-CN" altLang="en-US" sz="2000" b="1" kern="1200" dirty="0">
            <a:latin typeface="微软雅黑"/>
            <a:ea typeface="微软雅黑"/>
            <a:cs typeface="微软雅黑"/>
          </a:endParaRPr>
        </a:p>
      </dsp:txBody>
      <dsp:txXfrm>
        <a:off x="1423725" y="2199480"/>
        <a:ext cx="3399019" cy="395277"/>
      </dsp:txXfrm>
    </dsp:sp>
    <dsp:sp modelId="{A50CCA5E-AC59-704F-A5D4-68EF33991E53}">
      <dsp:nvSpPr>
        <dsp:cNvPr id="0" name=""/>
        <dsp:cNvSpPr/>
      </dsp:nvSpPr>
      <dsp:spPr>
        <a:xfrm>
          <a:off x="3320873" y="697609"/>
          <a:ext cx="1968900" cy="339901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348613" rIns="128016" bIns="128016" numCol="1" spcCol="1270" anchor="t" anchorCtr="0">
          <a:noAutofit/>
        </a:bodyPr>
        <a:lstStyle/>
        <a:p>
          <a:pPr marL="171450" lvl="1" indent="-171450" algn="l" defTabSz="800100">
            <a:lnSpc>
              <a:spcPct val="80000"/>
            </a:lnSpc>
            <a:spcBef>
              <a:spcPct val="0"/>
            </a:spcBef>
            <a:spcAft>
              <a:spcPct val="15000"/>
            </a:spcAft>
            <a:buChar char="•"/>
          </a:pPr>
          <a:r>
            <a:rPr lang="zh-CN" altLang="en-US" sz="1800" b="1" kern="1200" dirty="0">
              <a:solidFill>
                <a:prstClr val="white"/>
              </a:solidFill>
              <a:latin typeface="微软雅黑"/>
              <a:ea typeface="微软雅黑"/>
              <a:cs typeface="微软雅黑"/>
            </a:rPr>
            <a:t> </a:t>
          </a:r>
          <a:r>
            <a:rPr lang="en-US" altLang="zh-CN" sz="1800" b="1" kern="1200" dirty="0">
              <a:solidFill>
                <a:prstClr val="white"/>
              </a:solidFill>
              <a:latin typeface="微软雅黑"/>
              <a:ea typeface="微软雅黑"/>
              <a:cs typeface="微软雅黑"/>
            </a:rPr>
            <a:t>120</a:t>
          </a:r>
          <a:r>
            <a:rPr lang="zh-CN" altLang="en-US" sz="1800" b="1" kern="1200" dirty="0">
              <a:solidFill>
                <a:prstClr val="white"/>
              </a:solidFill>
              <a:latin typeface="微软雅黑"/>
              <a:ea typeface="微软雅黑"/>
              <a:cs typeface="微软雅黑"/>
            </a:rPr>
            <a:t>系统</a:t>
          </a:r>
        </a:p>
        <a:p>
          <a:pPr marL="171450" lvl="1" indent="-171450" algn="l" defTabSz="800100">
            <a:lnSpc>
              <a:spcPct val="80000"/>
            </a:lnSpc>
            <a:spcBef>
              <a:spcPct val="0"/>
            </a:spcBef>
            <a:spcAft>
              <a:spcPct val="15000"/>
            </a:spcAft>
            <a:buChar char="•"/>
          </a:pPr>
          <a:r>
            <a:rPr lang="zh-CN" altLang="en-US" sz="1800" b="1" kern="1200" dirty="0">
              <a:solidFill>
                <a:prstClr val="white"/>
              </a:solidFill>
              <a:latin typeface="微软雅黑"/>
              <a:ea typeface="微软雅黑"/>
              <a:cs typeface="微软雅黑"/>
            </a:rPr>
            <a:t>基层医院</a:t>
          </a:r>
        </a:p>
        <a:p>
          <a:pPr marL="171450" lvl="1" indent="-171450" algn="l" defTabSz="800100">
            <a:lnSpc>
              <a:spcPct val="80000"/>
            </a:lnSpc>
            <a:spcBef>
              <a:spcPct val="0"/>
            </a:spcBef>
            <a:spcAft>
              <a:spcPct val="15000"/>
            </a:spcAft>
            <a:buChar char="•"/>
          </a:pPr>
          <a:r>
            <a:rPr lang="zh-CN" altLang="en-US" sz="1800" b="1" kern="1200" dirty="0">
              <a:solidFill>
                <a:prstClr val="white"/>
              </a:solidFill>
              <a:latin typeface="微软雅黑"/>
              <a:ea typeface="微软雅黑"/>
              <a:cs typeface="微软雅黑"/>
            </a:rPr>
            <a:t>社区机构</a:t>
          </a:r>
        </a:p>
      </dsp:txBody>
      <dsp:txXfrm>
        <a:off x="3320873" y="697609"/>
        <a:ext cx="1968900" cy="3399019"/>
      </dsp:txXfrm>
    </dsp:sp>
    <dsp:sp modelId="{24C8BB6D-49EA-B049-8E67-6472594A08C0}">
      <dsp:nvSpPr>
        <dsp:cNvPr id="0" name=""/>
        <dsp:cNvSpPr/>
      </dsp:nvSpPr>
      <dsp:spPr>
        <a:xfrm>
          <a:off x="2925596" y="218465"/>
          <a:ext cx="790554" cy="705309"/>
        </a:xfrm>
        <a:prstGeom prst="rect">
          <a:avLst/>
        </a:prstGeom>
        <a:blipFill rotWithShape="1">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655C722-9510-0D48-AB05-1EE759502BE9}">
      <dsp:nvSpPr>
        <dsp:cNvPr id="0" name=""/>
        <dsp:cNvSpPr/>
      </dsp:nvSpPr>
      <dsp:spPr>
        <a:xfrm rot="16200000">
          <a:off x="4298956" y="2242102"/>
          <a:ext cx="3399019" cy="39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613" bIns="0" numCol="1" spcCol="1270" anchor="t" anchorCtr="0">
          <a:noAutofit/>
        </a:bodyPr>
        <a:lstStyle/>
        <a:p>
          <a:pPr marL="0" lvl="0" indent="0" algn="ctr" defTabSz="889000">
            <a:lnSpc>
              <a:spcPct val="90000"/>
            </a:lnSpc>
            <a:spcBef>
              <a:spcPct val="0"/>
            </a:spcBef>
            <a:spcAft>
              <a:spcPct val="35000"/>
            </a:spcAft>
            <a:buNone/>
          </a:pPr>
          <a:endParaRPr lang="zh-CN" altLang="en-US" sz="2000" b="1" kern="1200" dirty="0">
            <a:latin typeface="微软雅黑"/>
            <a:ea typeface="微软雅黑"/>
            <a:cs typeface="微软雅黑"/>
          </a:endParaRPr>
        </a:p>
      </dsp:txBody>
      <dsp:txXfrm>
        <a:off x="4298956" y="2242102"/>
        <a:ext cx="3399019" cy="395277"/>
      </dsp:txXfrm>
    </dsp:sp>
    <dsp:sp modelId="{78D71139-28EF-E345-A3F8-5B4372391BB3}">
      <dsp:nvSpPr>
        <dsp:cNvPr id="0" name=""/>
        <dsp:cNvSpPr/>
      </dsp:nvSpPr>
      <dsp:spPr>
        <a:xfrm>
          <a:off x="6196104" y="740231"/>
          <a:ext cx="1968900" cy="339901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348613" rIns="128016" bIns="128016" numCol="1" spcCol="1270" anchor="t" anchorCtr="0">
          <a:noAutofit/>
        </a:bodyPr>
        <a:lstStyle/>
        <a:p>
          <a:pPr marL="171450" lvl="1" indent="-171450" algn="l" defTabSz="800100">
            <a:lnSpc>
              <a:spcPct val="80000"/>
            </a:lnSpc>
            <a:spcBef>
              <a:spcPct val="0"/>
            </a:spcBef>
            <a:spcAft>
              <a:spcPct val="15000"/>
            </a:spcAft>
            <a:buChar char="•"/>
          </a:pPr>
          <a:r>
            <a:rPr lang="zh-CN" altLang="en-US" sz="1800" b="1" kern="1200" dirty="0">
              <a:solidFill>
                <a:prstClr val="white"/>
              </a:solidFill>
              <a:latin typeface="微软雅黑"/>
              <a:ea typeface="微软雅黑"/>
              <a:cs typeface="微软雅黑"/>
            </a:rPr>
            <a:t>民众</a:t>
          </a:r>
        </a:p>
        <a:p>
          <a:pPr marL="171450" lvl="1" indent="-171450" algn="l" defTabSz="800100">
            <a:lnSpc>
              <a:spcPct val="80000"/>
            </a:lnSpc>
            <a:spcBef>
              <a:spcPct val="0"/>
            </a:spcBef>
            <a:spcAft>
              <a:spcPct val="15000"/>
            </a:spcAft>
            <a:buChar char="•"/>
          </a:pPr>
          <a:r>
            <a:rPr lang="zh-CN" altLang="en-US" sz="1800" b="1" kern="1200" dirty="0">
              <a:solidFill>
                <a:prstClr val="white"/>
              </a:solidFill>
              <a:latin typeface="微软雅黑"/>
              <a:ea typeface="微软雅黑"/>
              <a:cs typeface="微软雅黑"/>
            </a:rPr>
            <a:t>媒体</a:t>
          </a:r>
        </a:p>
      </dsp:txBody>
      <dsp:txXfrm>
        <a:off x="6196104" y="740231"/>
        <a:ext cx="1968900" cy="3399019"/>
      </dsp:txXfrm>
    </dsp:sp>
    <dsp:sp modelId="{F41A3626-8622-854A-905D-6D7C1EDADB92}">
      <dsp:nvSpPr>
        <dsp:cNvPr id="0" name=""/>
        <dsp:cNvSpPr/>
      </dsp:nvSpPr>
      <dsp:spPr>
        <a:xfrm>
          <a:off x="5800827" y="218465"/>
          <a:ext cx="790554" cy="790554"/>
        </a:xfrm>
        <a:prstGeom prst="rect">
          <a:avLst/>
        </a:prstGeom>
        <a:blipFill rotWithShape="1">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6FA5E-96BC-E745-9C10-70B1A15676F1}">
      <dsp:nvSpPr>
        <dsp:cNvPr id="0" name=""/>
        <dsp:cNvSpPr/>
      </dsp:nvSpPr>
      <dsp:spPr>
        <a:xfrm>
          <a:off x="5521" y="932974"/>
          <a:ext cx="1263269" cy="1263269"/>
        </a:xfrm>
        <a:prstGeom prst="rect">
          <a:avLst/>
        </a:prstGeom>
        <a:blipFill rotWithShape="1">
          <a:blip xmlns:r="http://schemas.openxmlformats.org/officeDocument/2006/relationships" r:embed="rId1"/>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32CF67-C460-9C4F-8BBD-AB5E75AFD757}">
      <dsp:nvSpPr>
        <dsp:cNvPr id="0" name=""/>
        <dsp:cNvSpPr/>
      </dsp:nvSpPr>
      <dsp:spPr>
        <a:xfrm>
          <a:off x="5521" y="932974"/>
          <a:ext cx="126" cy="2526538"/>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C118CE9-CCF0-0449-81D1-C78D016AB47D}">
      <dsp:nvSpPr>
        <dsp:cNvPr id="0" name=""/>
        <dsp:cNvSpPr/>
      </dsp:nvSpPr>
      <dsp:spPr>
        <a:xfrm>
          <a:off x="5521" y="2196244"/>
          <a:ext cx="1263269" cy="126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0" lang="zh-CN" altLang="en-US" sz="1400" b="0" kern="1200" dirty="0">
              <a:latin typeface="微软雅黑"/>
              <a:ea typeface="微软雅黑"/>
              <a:cs typeface="微软雅黑"/>
            </a:rPr>
            <a:t>通过定期举办讲座或健康咨询活动，为社区人群提供有关心脏病症状、体征、早期诊断以及急救处理方法培训</a:t>
          </a:r>
          <a:endParaRPr lang="zh-CN" altLang="en-US" sz="1400" b="0" kern="1200" dirty="0">
            <a:latin typeface="微软雅黑"/>
            <a:ea typeface="微软雅黑"/>
            <a:cs typeface="微软雅黑"/>
          </a:endParaRPr>
        </a:p>
      </dsp:txBody>
      <dsp:txXfrm>
        <a:off x="5521" y="2196244"/>
        <a:ext cx="1263269" cy="1263269"/>
      </dsp:txXfrm>
    </dsp:sp>
    <dsp:sp modelId="{8E0C4365-4BCE-1F43-A90F-A6188D9E3682}">
      <dsp:nvSpPr>
        <dsp:cNvPr id="0" name=""/>
        <dsp:cNvSpPr/>
      </dsp:nvSpPr>
      <dsp:spPr>
        <a:xfrm>
          <a:off x="1269299" y="932974"/>
          <a:ext cx="1263269" cy="1263269"/>
        </a:xfrm>
        <a:prstGeom prst="rect">
          <a:avLst/>
        </a:prstGeom>
        <a:blipFill rotWithShape="1">
          <a:blip xmlns:r="http://schemas.openxmlformats.org/officeDocument/2006/relationships" r:embed="rId2"/>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D027E7-3BD7-F941-B2A8-185C3CC2FC9D}">
      <dsp:nvSpPr>
        <dsp:cNvPr id="0" name=""/>
        <dsp:cNvSpPr/>
      </dsp:nvSpPr>
      <dsp:spPr>
        <a:xfrm>
          <a:off x="1269299" y="932974"/>
          <a:ext cx="126" cy="2526538"/>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6C5796-E10A-E647-9841-03137EABF990}">
      <dsp:nvSpPr>
        <dsp:cNvPr id="0" name=""/>
        <dsp:cNvSpPr/>
      </dsp:nvSpPr>
      <dsp:spPr>
        <a:xfrm>
          <a:off x="1269299" y="2196244"/>
          <a:ext cx="1263269" cy="126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0" lang="zh-CN" altLang="en-US" sz="1400" b="0" kern="1200" dirty="0">
              <a:solidFill>
                <a:prstClr val="black">
                  <a:hueOff val="0"/>
                  <a:satOff val="0"/>
                  <a:lumOff val="0"/>
                  <a:alphaOff val="0"/>
                </a:prstClr>
              </a:solidFill>
              <a:latin typeface="微软雅黑"/>
              <a:ea typeface="微软雅黑"/>
              <a:cs typeface="微软雅黑"/>
            </a:rPr>
            <a:t>向社区发放有关心脏病症状和体征以及早期诊断的科普性书面材料</a:t>
          </a:r>
        </a:p>
      </dsp:txBody>
      <dsp:txXfrm>
        <a:off x="1269299" y="2196244"/>
        <a:ext cx="1263269" cy="1263269"/>
      </dsp:txXfrm>
    </dsp:sp>
    <dsp:sp modelId="{E97D9528-77C4-7D4D-9E9B-98D1243427AE}">
      <dsp:nvSpPr>
        <dsp:cNvPr id="0" name=""/>
        <dsp:cNvSpPr/>
      </dsp:nvSpPr>
      <dsp:spPr>
        <a:xfrm>
          <a:off x="2533078" y="932974"/>
          <a:ext cx="1263269" cy="1263269"/>
        </a:xfrm>
        <a:prstGeom prst="rect">
          <a:avLst/>
        </a:prstGeom>
        <a:blipFill rotWithShape="1">
          <a:blip xmlns:r="http://schemas.openxmlformats.org/officeDocument/2006/relationships" r:embed="rId3"/>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AD1282E-26EA-F942-B3A5-E81EF1DFE13C}">
      <dsp:nvSpPr>
        <dsp:cNvPr id="0" name=""/>
        <dsp:cNvSpPr/>
      </dsp:nvSpPr>
      <dsp:spPr>
        <a:xfrm>
          <a:off x="2533078" y="932974"/>
          <a:ext cx="126" cy="2526538"/>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CEE106-F56D-E24C-85D2-7A5CCEE47DE9}">
      <dsp:nvSpPr>
        <dsp:cNvPr id="0" name=""/>
        <dsp:cNvSpPr/>
      </dsp:nvSpPr>
      <dsp:spPr>
        <a:xfrm>
          <a:off x="2533078" y="2196244"/>
          <a:ext cx="1263269" cy="126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0" lang="zh-CN" altLang="en-US" sz="1400" b="0" kern="1200" dirty="0">
              <a:solidFill>
                <a:prstClr val="black">
                  <a:hueOff val="0"/>
                  <a:satOff val="0"/>
                  <a:lumOff val="0"/>
                  <a:alphaOff val="0"/>
                </a:prstClr>
              </a:solidFill>
              <a:latin typeface="微软雅黑"/>
              <a:ea typeface="微软雅黑"/>
              <a:cs typeface="微软雅黑"/>
            </a:rPr>
            <a:t>向社区提供健康体检、义诊等心血管健康筛查服务</a:t>
          </a:r>
        </a:p>
      </dsp:txBody>
      <dsp:txXfrm>
        <a:off x="2533078" y="2196244"/>
        <a:ext cx="1263269" cy="1263269"/>
      </dsp:txXfrm>
    </dsp:sp>
    <dsp:sp modelId="{E9E54CEF-D0C9-0E46-BDF7-211149603C72}">
      <dsp:nvSpPr>
        <dsp:cNvPr id="0" name=""/>
        <dsp:cNvSpPr/>
      </dsp:nvSpPr>
      <dsp:spPr>
        <a:xfrm>
          <a:off x="3796857" y="932974"/>
          <a:ext cx="1263269" cy="1263269"/>
        </a:xfrm>
        <a:prstGeom prst="rect">
          <a:avLst/>
        </a:prstGeom>
        <a:blipFill rotWithShape="1">
          <a:blip xmlns:r="http://schemas.openxmlformats.org/officeDocument/2006/relationships" r:embed="rId4"/>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627F0D6-899D-094B-B532-E3A1EE68C24F}">
      <dsp:nvSpPr>
        <dsp:cNvPr id="0" name=""/>
        <dsp:cNvSpPr/>
      </dsp:nvSpPr>
      <dsp:spPr>
        <a:xfrm>
          <a:off x="3796857" y="932974"/>
          <a:ext cx="126" cy="2526538"/>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2C9D6D8-EF6F-1341-AE4C-1A95910FD0EE}">
      <dsp:nvSpPr>
        <dsp:cNvPr id="0" name=""/>
        <dsp:cNvSpPr/>
      </dsp:nvSpPr>
      <dsp:spPr>
        <a:xfrm>
          <a:off x="3796857" y="2196244"/>
          <a:ext cx="1263269" cy="126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0" lang="zh-CN" altLang="en-US" sz="1400" b="0" kern="1200" dirty="0">
              <a:solidFill>
                <a:prstClr val="black">
                  <a:hueOff val="0"/>
                  <a:satOff val="0"/>
                  <a:lumOff val="0"/>
                  <a:alphaOff val="0"/>
                </a:prstClr>
              </a:solidFill>
              <a:latin typeface="微软雅黑"/>
              <a:ea typeface="微软雅黑"/>
              <a:cs typeface="微软雅黑"/>
            </a:rPr>
            <a:t>通过各类媒体、网络、社区宣传栏等途径提供心脏病和急救常识的教育</a:t>
          </a:r>
        </a:p>
      </dsp:txBody>
      <dsp:txXfrm>
        <a:off x="3796857" y="2196244"/>
        <a:ext cx="1263269" cy="1263269"/>
      </dsp:txXfrm>
    </dsp:sp>
    <dsp:sp modelId="{E791C80E-E29E-7B44-A204-6215013715A8}">
      <dsp:nvSpPr>
        <dsp:cNvPr id="0" name=""/>
        <dsp:cNvSpPr/>
      </dsp:nvSpPr>
      <dsp:spPr>
        <a:xfrm>
          <a:off x="5060636" y="932974"/>
          <a:ext cx="1263269" cy="1263269"/>
        </a:xfrm>
        <a:prstGeom prst="rect">
          <a:avLst/>
        </a:prstGeom>
        <a:blipFill rotWithShape="1">
          <a:blip xmlns:r="http://schemas.openxmlformats.org/officeDocument/2006/relationships" r:embed="rId5"/>
          <a:stretch>
            <a:fillRect/>
          </a:stretch>
        </a:blip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4B1285-7601-8A43-BAA1-586B887F6E1A}">
      <dsp:nvSpPr>
        <dsp:cNvPr id="0" name=""/>
        <dsp:cNvSpPr/>
      </dsp:nvSpPr>
      <dsp:spPr>
        <a:xfrm>
          <a:off x="5060636" y="932974"/>
          <a:ext cx="126" cy="2526538"/>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B95606F-1D6D-C041-9259-E2B6F75029D9}">
      <dsp:nvSpPr>
        <dsp:cNvPr id="0" name=""/>
        <dsp:cNvSpPr/>
      </dsp:nvSpPr>
      <dsp:spPr>
        <a:xfrm>
          <a:off x="5060636" y="2196244"/>
          <a:ext cx="1263269" cy="126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0" lang="zh-CN" altLang="en-US" sz="1400" b="0" kern="1200" dirty="0">
              <a:solidFill>
                <a:prstClr val="black">
                  <a:hueOff val="0"/>
                  <a:satOff val="0"/>
                  <a:lumOff val="0"/>
                  <a:alphaOff val="0"/>
                </a:prstClr>
              </a:solidFill>
              <a:latin typeface="微软雅黑"/>
              <a:ea typeface="微软雅黑"/>
              <a:cs typeface="微软雅黑"/>
            </a:rPr>
            <a:t>向社区提供饮食健康及营养课程、戒烟、运动指导等健康生活的培训指导</a:t>
          </a:r>
        </a:p>
      </dsp:txBody>
      <dsp:txXfrm>
        <a:off x="5060636" y="2196244"/>
        <a:ext cx="1263269" cy="1263269"/>
      </dsp:txXfrm>
    </dsp:sp>
    <dsp:sp modelId="{A92B2FA9-1751-A545-A871-2E725776C6B7}">
      <dsp:nvSpPr>
        <dsp:cNvPr id="0" name=""/>
        <dsp:cNvSpPr/>
      </dsp:nvSpPr>
      <dsp:spPr>
        <a:xfrm>
          <a:off x="6324414" y="932974"/>
          <a:ext cx="1263269" cy="1263269"/>
        </a:xfrm>
        <a:prstGeom prst="rect">
          <a:avLst/>
        </a:prstGeom>
        <a:blipFill rotWithShape="1">
          <a:blip xmlns:r="http://schemas.openxmlformats.org/officeDocument/2006/relationships" r:embed="rId6"/>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E94E9B3-2187-D94F-80B8-41B647A3B4D4}">
      <dsp:nvSpPr>
        <dsp:cNvPr id="0" name=""/>
        <dsp:cNvSpPr/>
      </dsp:nvSpPr>
      <dsp:spPr>
        <a:xfrm>
          <a:off x="6324414" y="932974"/>
          <a:ext cx="126" cy="2526538"/>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F90030-8018-BD47-8B5D-4A23CEC8FEA7}">
      <dsp:nvSpPr>
        <dsp:cNvPr id="0" name=""/>
        <dsp:cNvSpPr/>
      </dsp:nvSpPr>
      <dsp:spPr>
        <a:xfrm>
          <a:off x="6324414" y="2196244"/>
          <a:ext cx="1263269" cy="126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0" lang="zh-CN" altLang="en-US" sz="1400" b="0" kern="1200" dirty="0">
              <a:solidFill>
                <a:prstClr val="black">
                  <a:hueOff val="0"/>
                  <a:satOff val="0"/>
                  <a:lumOff val="0"/>
                  <a:alphaOff val="0"/>
                </a:prstClr>
              </a:solidFill>
              <a:latin typeface="微软雅黑"/>
              <a:ea typeface="微软雅黑"/>
              <a:cs typeface="微软雅黑"/>
            </a:rPr>
            <a:t>向公众宣传拨打</a:t>
          </a:r>
          <a:r>
            <a:rPr kumimoji="0" lang="en-US" sz="1400" b="0" kern="1200" dirty="0">
              <a:solidFill>
                <a:prstClr val="black">
                  <a:hueOff val="0"/>
                  <a:satOff val="0"/>
                  <a:lumOff val="0"/>
                  <a:alphaOff val="0"/>
                </a:prstClr>
              </a:solidFill>
              <a:latin typeface="微软雅黑"/>
              <a:ea typeface="微软雅黑"/>
              <a:cs typeface="微软雅黑"/>
            </a:rPr>
            <a:t>120</a:t>
          </a:r>
          <a:r>
            <a:rPr kumimoji="0" lang="zh-CN" altLang="en-US" sz="1400" b="0" kern="1200" dirty="0">
              <a:solidFill>
                <a:prstClr val="black">
                  <a:hueOff val="0"/>
                  <a:satOff val="0"/>
                  <a:lumOff val="0"/>
                  <a:alphaOff val="0"/>
                </a:prstClr>
              </a:solidFill>
              <a:latin typeface="微软雅黑"/>
              <a:ea typeface="微软雅黑"/>
              <a:cs typeface="微软雅黑"/>
            </a:rPr>
            <a:t>急救电话的重要性</a:t>
          </a:r>
        </a:p>
      </dsp:txBody>
      <dsp:txXfrm>
        <a:off x="6324414" y="2196244"/>
        <a:ext cx="1263269" cy="1263269"/>
      </dsp:txXfrm>
    </dsp:sp>
    <dsp:sp modelId="{908B02A4-03F9-634B-9E2A-328BAF6E8A89}">
      <dsp:nvSpPr>
        <dsp:cNvPr id="0" name=""/>
        <dsp:cNvSpPr/>
      </dsp:nvSpPr>
      <dsp:spPr>
        <a:xfrm>
          <a:off x="7588193" y="932974"/>
          <a:ext cx="1263269" cy="1263269"/>
        </a:xfrm>
        <a:prstGeom prst="rect">
          <a:avLst/>
        </a:prstGeom>
        <a:blipFill rotWithShape="1">
          <a:blip xmlns:r="http://schemas.openxmlformats.org/officeDocument/2006/relationships" r:embed="rId7"/>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9EB9EE-F167-6740-82A1-765746E471C3}">
      <dsp:nvSpPr>
        <dsp:cNvPr id="0" name=""/>
        <dsp:cNvSpPr/>
      </dsp:nvSpPr>
      <dsp:spPr>
        <a:xfrm>
          <a:off x="7588193" y="932974"/>
          <a:ext cx="126" cy="2526538"/>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E20B88-34AF-6A4E-A33B-80AA9A52B3AC}">
      <dsp:nvSpPr>
        <dsp:cNvPr id="0" name=""/>
        <dsp:cNvSpPr/>
      </dsp:nvSpPr>
      <dsp:spPr>
        <a:xfrm>
          <a:off x="7588193" y="2196244"/>
          <a:ext cx="1263269" cy="126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0" lang="zh-CN" altLang="en-US" sz="1400" b="0" kern="1200" dirty="0">
              <a:solidFill>
                <a:prstClr val="black">
                  <a:hueOff val="0"/>
                  <a:satOff val="0"/>
                  <a:lumOff val="0"/>
                  <a:alphaOff val="0"/>
                </a:prstClr>
              </a:solidFill>
              <a:latin typeface="微软雅黑"/>
              <a:ea typeface="微软雅黑"/>
              <a:cs typeface="微软雅黑"/>
            </a:rPr>
            <a:t>对社区人群进行心肺复苏技能的基本培训和教育</a:t>
          </a:r>
        </a:p>
      </dsp:txBody>
      <dsp:txXfrm>
        <a:off x="7588193" y="2196244"/>
        <a:ext cx="1263269" cy="12632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59CCF-D08D-EB46-AA14-0DBDD0C3D37D}">
      <dsp:nvSpPr>
        <dsp:cNvPr id="0" name=""/>
        <dsp:cNvSpPr/>
      </dsp:nvSpPr>
      <dsp:spPr>
        <a:xfrm>
          <a:off x="1795808" y="631266"/>
          <a:ext cx="2921072" cy="97747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zh-CN" altLang="en-US" sz="1800" b="1" kern="1200" dirty="0">
              <a:latin typeface="微软雅黑"/>
              <a:ea typeface="微软雅黑"/>
              <a:cs typeface="微软雅黑"/>
            </a:rPr>
            <a:t>医院应制订促进流程改进和质量改进的计划和措施</a:t>
          </a:r>
          <a:endParaRPr lang="zh-CN" altLang="en-US" sz="1800" kern="1200" dirty="0">
            <a:latin typeface="微软雅黑"/>
            <a:ea typeface="微软雅黑"/>
            <a:cs typeface="微软雅黑"/>
          </a:endParaRPr>
        </a:p>
      </dsp:txBody>
      <dsp:txXfrm>
        <a:off x="1824437" y="659895"/>
        <a:ext cx="2863814" cy="920220"/>
      </dsp:txXfrm>
    </dsp:sp>
    <dsp:sp modelId="{3AC50BFB-9490-974A-8C59-A36EEE52A7A4}">
      <dsp:nvSpPr>
        <dsp:cNvPr id="0" name=""/>
        <dsp:cNvSpPr/>
      </dsp:nvSpPr>
      <dsp:spPr>
        <a:xfrm>
          <a:off x="683319" y="1608744"/>
          <a:ext cx="2573024" cy="233966"/>
        </a:xfrm>
        <a:custGeom>
          <a:avLst/>
          <a:gdLst/>
          <a:ahLst/>
          <a:cxnLst/>
          <a:rect l="0" t="0" r="0" b="0"/>
          <a:pathLst>
            <a:path>
              <a:moveTo>
                <a:pt x="2573024" y="0"/>
              </a:moveTo>
              <a:lnTo>
                <a:pt x="2573024" y="116983"/>
              </a:lnTo>
              <a:lnTo>
                <a:pt x="0" y="116983"/>
              </a:lnTo>
              <a:lnTo>
                <a:pt x="0" y="233966"/>
              </a:lnTo>
            </a:path>
          </a:pathLst>
        </a:cu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3B77D9-39C3-8740-AC04-1226C4055CD6}">
      <dsp:nvSpPr>
        <dsp:cNvPr id="0" name=""/>
        <dsp:cNvSpPr/>
      </dsp:nvSpPr>
      <dsp:spPr>
        <a:xfrm>
          <a:off x="2996" y="1842711"/>
          <a:ext cx="1360645" cy="221305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zh-CN" altLang="en-US" sz="1800" kern="1200" dirty="0">
              <a:latin typeface="微软雅黑"/>
              <a:ea typeface="微软雅黑"/>
              <a:cs typeface="微软雅黑"/>
            </a:rPr>
            <a:t>胸痛中心应根据当前的实际情况确定本中心关键监控指标及质量改进计划</a:t>
          </a:r>
        </a:p>
      </dsp:txBody>
      <dsp:txXfrm>
        <a:off x="42848" y="1882563"/>
        <a:ext cx="1280941" cy="2133349"/>
      </dsp:txXfrm>
    </dsp:sp>
    <dsp:sp modelId="{FAC1CE41-9181-2A49-88FB-F5B66F461612}">
      <dsp:nvSpPr>
        <dsp:cNvPr id="0" name=""/>
        <dsp:cNvSpPr/>
      </dsp:nvSpPr>
      <dsp:spPr>
        <a:xfrm>
          <a:off x="2164665" y="1608744"/>
          <a:ext cx="1091679" cy="233966"/>
        </a:xfrm>
        <a:custGeom>
          <a:avLst/>
          <a:gdLst/>
          <a:ahLst/>
          <a:cxnLst/>
          <a:rect l="0" t="0" r="0" b="0"/>
          <a:pathLst>
            <a:path>
              <a:moveTo>
                <a:pt x="1091679" y="0"/>
              </a:moveTo>
              <a:lnTo>
                <a:pt x="1091679" y="116983"/>
              </a:lnTo>
              <a:lnTo>
                <a:pt x="0" y="116983"/>
              </a:lnTo>
              <a:lnTo>
                <a:pt x="0" y="233966"/>
              </a:lnTo>
            </a:path>
          </a:pathLst>
        </a:cu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5420FC8-0275-2443-A91F-DDA24B19B4A3}">
      <dsp:nvSpPr>
        <dsp:cNvPr id="0" name=""/>
        <dsp:cNvSpPr/>
      </dsp:nvSpPr>
      <dsp:spPr>
        <a:xfrm>
          <a:off x="1612808" y="1842711"/>
          <a:ext cx="1103713" cy="219281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制订了流程改进流程图</a:t>
          </a:r>
        </a:p>
      </dsp:txBody>
      <dsp:txXfrm>
        <a:off x="1645135" y="1875038"/>
        <a:ext cx="1039059" cy="2128161"/>
      </dsp:txXfrm>
    </dsp:sp>
    <dsp:sp modelId="{C98802E9-2C38-9A4C-A7ED-393898FF52ED}">
      <dsp:nvSpPr>
        <dsp:cNvPr id="0" name=""/>
        <dsp:cNvSpPr/>
      </dsp:nvSpPr>
      <dsp:spPr>
        <a:xfrm>
          <a:off x="3256344" y="1608744"/>
          <a:ext cx="454134" cy="233966"/>
        </a:xfrm>
        <a:custGeom>
          <a:avLst/>
          <a:gdLst/>
          <a:ahLst/>
          <a:cxnLst/>
          <a:rect l="0" t="0" r="0" b="0"/>
          <a:pathLst>
            <a:path>
              <a:moveTo>
                <a:pt x="0" y="0"/>
              </a:moveTo>
              <a:lnTo>
                <a:pt x="0" y="116983"/>
              </a:lnTo>
              <a:lnTo>
                <a:pt x="454134" y="116983"/>
              </a:lnTo>
              <a:lnTo>
                <a:pt x="454134" y="233966"/>
              </a:lnTo>
            </a:path>
          </a:pathLst>
        </a:cu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A0E4DD-9D1A-AB40-BA93-7A203D98CF28}">
      <dsp:nvSpPr>
        <dsp:cNvPr id="0" name=""/>
        <dsp:cNvSpPr/>
      </dsp:nvSpPr>
      <dsp:spPr>
        <a:xfrm>
          <a:off x="2965687" y="1842711"/>
          <a:ext cx="1489580" cy="219180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关键流程图的改进记录，至少提交三个以上改进前后的关键流程图及改进说明</a:t>
          </a:r>
        </a:p>
      </dsp:txBody>
      <dsp:txXfrm>
        <a:off x="3009315" y="1886339"/>
        <a:ext cx="1402324" cy="2104546"/>
      </dsp:txXfrm>
    </dsp:sp>
    <dsp:sp modelId="{AC453CB1-4CC5-3448-93E8-B26F2C269B6B}">
      <dsp:nvSpPr>
        <dsp:cNvPr id="0" name=""/>
        <dsp:cNvSpPr/>
      </dsp:nvSpPr>
      <dsp:spPr>
        <a:xfrm>
          <a:off x="3256344" y="1608744"/>
          <a:ext cx="2353285" cy="233966"/>
        </a:xfrm>
        <a:custGeom>
          <a:avLst/>
          <a:gdLst/>
          <a:ahLst/>
          <a:cxnLst/>
          <a:rect l="0" t="0" r="0" b="0"/>
          <a:pathLst>
            <a:path>
              <a:moveTo>
                <a:pt x="0" y="0"/>
              </a:moveTo>
              <a:lnTo>
                <a:pt x="0" y="116983"/>
              </a:lnTo>
              <a:lnTo>
                <a:pt x="2353285" y="116983"/>
              </a:lnTo>
              <a:lnTo>
                <a:pt x="2353285" y="233966"/>
              </a:lnTo>
            </a:path>
          </a:pathLst>
        </a:cu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F4C59A-856D-BA45-8952-6A74EFE788F2}">
      <dsp:nvSpPr>
        <dsp:cNvPr id="0" name=""/>
        <dsp:cNvSpPr/>
      </dsp:nvSpPr>
      <dsp:spPr>
        <a:xfrm>
          <a:off x="4707000" y="1842711"/>
          <a:ext cx="1805257" cy="218601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制订了促进胸痛中心质量改进的重要管理制度并付诸实施</a:t>
          </a:r>
        </a:p>
      </dsp:txBody>
      <dsp:txXfrm>
        <a:off x="4759874" y="1895585"/>
        <a:ext cx="1699509" cy="2080262"/>
      </dsp:txXfrm>
    </dsp:sp>
    <dsp:sp modelId="{B85DB9D4-D6B7-DE47-B723-6E469615A259}">
      <dsp:nvSpPr>
        <dsp:cNvPr id="0" name=""/>
        <dsp:cNvSpPr/>
      </dsp:nvSpPr>
      <dsp:spPr>
        <a:xfrm>
          <a:off x="2727232" y="4028721"/>
          <a:ext cx="2882397" cy="221480"/>
        </a:xfrm>
        <a:custGeom>
          <a:avLst/>
          <a:gdLst/>
          <a:ahLst/>
          <a:cxnLst/>
          <a:rect l="0" t="0" r="0" b="0"/>
          <a:pathLst>
            <a:path>
              <a:moveTo>
                <a:pt x="2882397" y="0"/>
              </a:moveTo>
              <a:lnTo>
                <a:pt x="2882397" y="110740"/>
              </a:lnTo>
              <a:lnTo>
                <a:pt x="0" y="110740"/>
              </a:lnTo>
              <a:lnTo>
                <a:pt x="0" y="221480"/>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F0A46A-2C77-A849-9C0E-2FA0A7970E73}">
      <dsp:nvSpPr>
        <dsp:cNvPr id="0" name=""/>
        <dsp:cNvSpPr/>
      </dsp:nvSpPr>
      <dsp:spPr>
        <a:xfrm>
          <a:off x="2288130" y="4250202"/>
          <a:ext cx="878202" cy="108270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联合例会制度</a:t>
          </a:r>
        </a:p>
      </dsp:txBody>
      <dsp:txXfrm>
        <a:off x="2313852" y="4275924"/>
        <a:ext cx="826758" cy="1031265"/>
      </dsp:txXfrm>
    </dsp:sp>
    <dsp:sp modelId="{847F2A81-A0F1-6E4C-9795-34FE9515D660}">
      <dsp:nvSpPr>
        <dsp:cNvPr id="0" name=""/>
        <dsp:cNvSpPr/>
      </dsp:nvSpPr>
      <dsp:spPr>
        <a:xfrm>
          <a:off x="3930956" y="4028721"/>
          <a:ext cx="1678672" cy="221480"/>
        </a:xfrm>
        <a:custGeom>
          <a:avLst/>
          <a:gdLst/>
          <a:ahLst/>
          <a:cxnLst/>
          <a:rect l="0" t="0" r="0" b="0"/>
          <a:pathLst>
            <a:path>
              <a:moveTo>
                <a:pt x="1678672" y="0"/>
              </a:moveTo>
              <a:lnTo>
                <a:pt x="1678672" y="110740"/>
              </a:lnTo>
              <a:lnTo>
                <a:pt x="0" y="110740"/>
              </a:lnTo>
              <a:lnTo>
                <a:pt x="0" y="221480"/>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4E4761-F20A-144A-9877-01EA8A481B5B}">
      <dsp:nvSpPr>
        <dsp:cNvPr id="0" name=""/>
        <dsp:cNvSpPr/>
      </dsp:nvSpPr>
      <dsp:spPr>
        <a:xfrm>
          <a:off x="3415498" y="4250202"/>
          <a:ext cx="1030915" cy="108270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质量分析会制度</a:t>
          </a:r>
          <a:r>
            <a:rPr lang="en-US" altLang="zh-CN" sz="1800" kern="1200" dirty="0">
              <a:solidFill>
                <a:prstClr val="white"/>
              </a:solidFill>
              <a:latin typeface="微软雅黑"/>
              <a:ea typeface="微软雅黑"/>
              <a:cs typeface="微软雅黑"/>
            </a:rPr>
            <a:t>*</a:t>
          </a:r>
          <a:endParaRPr lang="zh-CN" altLang="en-US" sz="1800" kern="1200" dirty="0">
            <a:solidFill>
              <a:prstClr val="white"/>
            </a:solidFill>
            <a:latin typeface="微软雅黑"/>
            <a:ea typeface="微软雅黑"/>
            <a:cs typeface="微软雅黑"/>
          </a:endParaRPr>
        </a:p>
      </dsp:txBody>
      <dsp:txXfrm>
        <a:off x="3445692" y="4280396"/>
        <a:ext cx="970527" cy="1022321"/>
      </dsp:txXfrm>
    </dsp:sp>
    <dsp:sp modelId="{F84B0840-83F1-FB4F-B1EE-13248C200DF4}">
      <dsp:nvSpPr>
        <dsp:cNvPr id="0" name=""/>
        <dsp:cNvSpPr/>
      </dsp:nvSpPr>
      <dsp:spPr>
        <a:xfrm>
          <a:off x="5258945" y="4028721"/>
          <a:ext cx="350684" cy="221480"/>
        </a:xfrm>
        <a:custGeom>
          <a:avLst/>
          <a:gdLst/>
          <a:ahLst/>
          <a:cxnLst/>
          <a:rect l="0" t="0" r="0" b="0"/>
          <a:pathLst>
            <a:path>
              <a:moveTo>
                <a:pt x="350684" y="0"/>
              </a:moveTo>
              <a:lnTo>
                <a:pt x="350684" y="110740"/>
              </a:lnTo>
              <a:lnTo>
                <a:pt x="0" y="110740"/>
              </a:lnTo>
              <a:lnTo>
                <a:pt x="0" y="221480"/>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B7516B-73FF-A14A-A28E-F608A081FDC3}">
      <dsp:nvSpPr>
        <dsp:cNvPr id="0" name=""/>
        <dsp:cNvSpPr/>
      </dsp:nvSpPr>
      <dsp:spPr>
        <a:xfrm>
          <a:off x="4695580" y="4250202"/>
          <a:ext cx="1126728" cy="108270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典型病例分析会制度*</a:t>
          </a:r>
        </a:p>
      </dsp:txBody>
      <dsp:txXfrm>
        <a:off x="4727291" y="4281913"/>
        <a:ext cx="1063306" cy="1019287"/>
      </dsp:txXfrm>
    </dsp:sp>
    <dsp:sp modelId="{0A7218A4-986A-EA41-B4F2-135C89052A07}">
      <dsp:nvSpPr>
        <dsp:cNvPr id="0" name=""/>
        <dsp:cNvSpPr/>
      </dsp:nvSpPr>
      <dsp:spPr>
        <a:xfrm>
          <a:off x="5609629" y="4028721"/>
          <a:ext cx="829029" cy="221480"/>
        </a:xfrm>
        <a:custGeom>
          <a:avLst/>
          <a:gdLst/>
          <a:ahLst/>
          <a:cxnLst/>
          <a:rect l="0" t="0" r="0" b="0"/>
          <a:pathLst>
            <a:path>
              <a:moveTo>
                <a:pt x="0" y="0"/>
              </a:moveTo>
              <a:lnTo>
                <a:pt x="0" y="110740"/>
              </a:lnTo>
              <a:lnTo>
                <a:pt x="829029" y="110740"/>
              </a:lnTo>
              <a:lnTo>
                <a:pt x="829029" y="221480"/>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538D1F-1BA3-0744-8198-2A547825DE5C}">
      <dsp:nvSpPr>
        <dsp:cNvPr id="0" name=""/>
        <dsp:cNvSpPr/>
      </dsp:nvSpPr>
      <dsp:spPr>
        <a:xfrm>
          <a:off x="6071475" y="4250202"/>
          <a:ext cx="734366" cy="108270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培训制度</a:t>
          </a:r>
        </a:p>
      </dsp:txBody>
      <dsp:txXfrm>
        <a:off x="6092984" y="4271711"/>
        <a:ext cx="691348" cy="1039691"/>
      </dsp:txXfrm>
    </dsp:sp>
    <dsp:sp modelId="{9FB614FD-79EA-2F40-9E40-335963EE5B60}">
      <dsp:nvSpPr>
        <dsp:cNvPr id="0" name=""/>
        <dsp:cNvSpPr/>
      </dsp:nvSpPr>
      <dsp:spPr>
        <a:xfrm>
          <a:off x="5609629" y="4028721"/>
          <a:ext cx="2380872" cy="221480"/>
        </a:xfrm>
        <a:custGeom>
          <a:avLst/>
          <a:gdLst/>
          <a:ahLst/>
          <a:cxnLst/>
          <a:rect l="0" t="0" r="0" b="0"/>
          <a:pathLst>
            <a:path>
              <a:moveTo>
                <a:pt x="0" y="0"/>
              </a:moveTo>
              <a:lnTo>
                <a:pt x="0" y="110740"/>
              </a:lnTo>
              <a:lnTo>
                <a:pt x="2380872" y="110740"/>
              </a:lnTo>
              <a:lnTo>
                <a:pt x="2380872" y="221480"/>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8BEB2C-4213-F849-8F14-69E6F9981291}">
      <dsp:nvSpPr>
        <dsp:cNvPr id="0" name=""/>
        <dsp:cNvSpPr/>
      </dsp:nvSpPr>
      <dsp:spPr>
        <a:xfrm>
          <a:off x="7055008" y="4250202"/>
          <a:ext cx="1870987" cy="108270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zh-CN" altLang="en-US" sz="1800" kern="1200" dirty="0">
              <a:solidFill>
                <a:prstClr val="white"/>
              </a:solidFill>
              <a:latin typeface="微软雅黑"/>
              <a:ea typeface="微软雅黑"/>
              <a:cs typeface="微软雅黑"/>
            </a:rPr>
            <a:t>其它制度：如奖惩制度、值班制度等</a:t>
          </a:r>
        </a:p>
      </dsp:txBody>
      <dsp:txXfrm>
        <a:off x="7086719" y="4281913"/>
        <a:ext cx="1807565" cy="1019287"/>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lvl1pPr>
          </a:lstStyle>
          <a:p>
            <a:fld id="{2CCC8757-F90F-49EC-BE8C-7EEE28C020CD}" type="datetimeFigureOut">
              <a:rPr lang="zh-CN" altLang="en-US"/>
              <a:pPr/>
              <a:t>2017/3/11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vl1pPr>
          </a:lstStyle>
          <a:p>
            <a:fld id="{F0514A1C-4E0B-4B1F-9552-022ABA43351F}" type="slidenum">
              <a:rPr lang="zh-CN" altLang="en-US"/>
              <a:pPr/>
              <a:t>‹#›</a:t>
            </a:fld>
            <a:endParaRPr lang="zh-CN" altLang="en-US"/>
          </a:p>
        </p:txBody>
      </p:sp>
    </p:spTree>
    <p:extLst>
      <p:ext uri="{BB962C8B-B14F-4D97-AF65-F5344CB8AC3E}">
        <p14:creationId xmlns:p14="http://schemas.microsoft.com/office/powerpoint/2010/main" val="11699510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宋体" charset="0"/>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4"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4" name="幻灯片编号占位符 3"/>
          <p:cNvSpPr>
            <a:spLocks noGrp="1"/>
          </p:cNvSpPr>
          <p:nvPr>
            <p:ph type="sldNum" sz="quarter" idx="5"/>
          </p:nvPr>
        </p:nvSpPr>
        <p:spPr/>
        <p:txBody>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fld id="{DC9F7686-6622-4E72-AA52-DDF84A10E6EF}" type="slidenum">
              <a:rPr kumimoji="0" lang="zh-CN" altLang="en-US" sz="1200"/>
              <a:pPr/>
              <a:t>19</a:t>
            </a:fld>
            <a:endParaRPr kumimoji="0"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357494"/>
            <a:ext cx="7772400" cy="879475"/>
          </a:xfrm>
        </p:spPr>
        <p:txBody>
          <a:bodyPr anchor="b">
            <a:normAutofit/>
          </a:bodyPr>
          <a:lstStyle>
            <a:lvl1pPr algn="ctr">
              <a:defRPr sz="4400">
                <a:solidFill>
                  <a:schemeClr val="bg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690949"/>
            <a:ext cx="6858000" cy="156593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Tree>
    <p:extLst>
      <p:ext uri="{BB962C8B-B14F-4D97-AF65-F5344CB8AC3E}">
        <p14:creationId xmlns:p14="http://schemas.microsoft.com/office/powerpoint/2010/main" val="23405144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4FAC568F-F3E3-4AFE-8958-154D36A79E5B}" type="datetimeFigureOut">
              <a:rPr lang="zh-CN" altLang="en-US"/>
              <a:pPr/>
              <a:t>2017/3/11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4AA16C41-3387-4479-B940-37D6CC6A3309}" type="slidenum">
              <a:rPr lang="zh-CN" altLang="en-US"/>
              <a:pPr/>
              <a:t>‹#›</a:t>
            </a:fld>
            <a:endParaRPr lang="zh-CN" altLang="en-US"/>
          </a:p>
        </p:txBody>
      </p:sp>
    </p:spTree>
    <p:extLst>
      <p:ext uri="{BB962C8B-B14F-4D97-AF65-F5344CB8AC3E}">
        <p14:creationId xmlns:p14="http://schemas.microsoft.com/office/powerpoint/2010/main" val="333878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51B69329-2041-446D-8075-1789B283CC1A}" type="datetimeFigureOut">
              <a:rPr lang="zh-CN" altLang="en-US"/>
              <a:pPr/>
              <a:t>2017/3/11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55149BEF-E75E-400B-929D-AC44F8EC773B}" type="slidenum">
              <a:rPr lang="zh-CN" altLang="en-US"/>
              <a:pPr/>
              <a:t>‹#›</a:t>
            </a:fld>
            <a:endParaRPr lang="zh-CN" altLang="en-US"/>
          </a:p>
        </p:txBody>
      </p:sp>
    </p:spTree>
    <p:extLst>
      <p:ext uri="{BB962C8B-B14F-4D97-AF65-F5344CB8AC3E}">
        <p14:creationId xmlns:p14="http://schemas.microsoft.com/office/powerpoint/2010/main" val="275774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5DA425C7-E254-47BB-878D-0029305CF015}" type="datetimeFigureOut">
              <a:rPr lang="zh-CN" altLang="en-US"/>
              <a:pPr/>
              <a:t>2017/3/11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872FFD01-904F-4359-99A0-CFFF5E0DF18C}" type="slidenum">
              <a:rPr lang="zh-CN" altLang="en-US"/>
              <a:pPr/>
              <a:t>‹#›</a:t>
            </a:fld>
            <a:endParaRPr lang="zh-CN" altLang="en-US"/>
          </a:p>
        </p:txBody>
      </p:sp>
    </p:spTree>
    <p:extLst>
      <p:ext uri="{BB962C8B-B14F-4D97-AF65-F5344CB8AC3E}">
        <p14:creationId xmlns:p14="http://schemas.microsoft.com/office/powerpoint/2010/main" val="416399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2CA2D760-DE13-4361-8A4D-A007A7C4A09F}" type="datetimeFigureOut">
              <a:rPr lang="zh-CN" altLang="en-US"/>
              <a:pPr/>
              <a:t>2017/3/11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7364FD16-A00B-4A06-848E-EFF2C8138BD9}" type="slidenum">
              <a:rPr lang="zh-CN" altLang="en-US"/>
              <a:pPr/>
              <a:t>‹#›</a:t>
            </a:fld>
            <a:endParaRPr lang="zh-CN" altLang="en-US"/>
          </a:p>
        </p:txBody>
      </p:sp>
    </p:spTree>
    <p:extLst>
      <p:ext uri="{BB962C8B-B14F-4D97-AF65-F5344CB8AC3E}">
        <p14:creationId xmlns:p14="http://schemas.microsoft.com/office/powerpoint/2010/main" val="55914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E46EE14C-381E-4EF9-BFCD-F2FD89DB1054}" type="datetimeFigureOut">
              <a:rPr lang="zh-CN" altLang="en-US"/>
              <a:pPr/>
              <a:t>2017/3/11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AB699D26-67D3-4DEC-8059-2F789EE3C9A0}" type="slidenum">
              <a:rPr lang="zh-CN" altLang="en-US"/>
              <a:pPr/>
              <a:t>‹#›</a:t>
            </a:fld>
            <a:endParaRPr lang="zh-CN" altLang="en-US"/>
          </a:p>
        </p:txBody>
      </p:sp>
    </p:spTree>
    <p:extLst>
      <p:ext uri="{BB962C8B-B14F-4D97-AF65-F5344CB8AC3E}">
        <p14:creationId xmlns:p14="http://schemas.microsoft.com/office/powerpoint/2010/main" val="83652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64F9F853-6646-4DD0-99F9-D3DE7352940A}" type="datetimeFigureOut">
              <a:rPr lang="zh-CN" altLang="en-US"/>
              <a:pPr/>
              <a:t>2017/3/11</a:t>
            </a:fld>
            <a:endParaRPr lang="zh-CN" altLang="en-US"/>
          </a:p>
        </p:txBody>
      </p:sp>
      <p:sp>
        <p:nvSpPr>
          <p:cNvPr id="8" name="Footer Placeholder 7"/>
          <p:cNvSpPr>
            <a:spLocks noGrp="1"/>
          </p:cNvSpPr>
          <p:nvPr>
            <p:ph type="ftr" sz="quarter" idx="11"/>
          </p:nvPr>
        </p:nvSpPr>
        <p:spPr/>
        <p:txBody>
          <a:bodyPr/>
          <a:lstStyle>
            <a:lvl1pPr>
              <a:defRPr/>
            </a:lvl1pPr>
          </a:lstStyle>
          <a:p>
            <a:pPr>
              <a:defRPr/>
            </a:pPr>
            <a:endParaRPr lang="zh-CN" alt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D67F1BDD-6888-474D-8741-F69644F2CF99}" type="slidenum">
              <a:rPr lang="zh-CN" altLang="en-US"/>
              <a:pPr/>
              <a:t>‹#›</a:t>
            </a:fld>
            <a:endParaRPr lang="zh-CN" altLang="en-US"/>
          </a:p>
        </p:txBody>
      </p:sp>
    </p:spTree>
    <p:extLst>
      <p:ext uri="{BB962C8B-B14F-4D97-AF65-F5344CB8AC3E}">
        <p14:creationId xmlns:p14="http://schemas.microsoft.com/office/powerpoint/2010/main" val="243570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C1B72436-59CC-4F5E-9A85-060977577AA6}" type="datetimeFigureOut">
              <a:rPr lang="zh-CN" altLang="en-US"/>
              <a:pPr/>
              <a:t>2017/3/11</a:t>
            </a:fld>
            <a:endParaRPr lang="zh-CN" altLang="en-US"/>
          </a:p>
        </p:txBody>
      </p:sp>
      <p:sp>
        <p:nvSpPr>
          <p:cNvPr id="4" name="Footer Placeholder 3"/>
          <p:cNvSpPr>
            <a:spLocks noGrp="1"/>
          </p:cNvSpPr>
          <p:nvPr>
            <p:ph type="ftr" sz="quarter" idx="11"/>
          </p:nvPr>
        </p:nvSpPr>
        <p:spPr/>
        <p:txBody>
          <a:bodyPr/>
          <a:lstStyle>
            <a:lvl1pPr>
              <a:defRPr/>
            </a:lvl1pPr>
          </a:lstStyle>
          <a:p>
            <a:pPr>
              <a:defRPr/>
            </a:pPr>
            <a:endParaRPr lang="zh-CN" alt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758EE721-9315-4CFE-9E3A-B71554A13357}" type="slidenum">
              <a:rPr lang="zh-CN" altLang="en-US"/>
              <a:pPr/>
              <a:t>‹#›</a:t>
            </a:fld>
            <a:endParaRPr lang="zh-CN" altLang="en-US"/>
          </a:p>
        </p:txBody>
      </p:sp>
    </p:spTree>
    <p:extLst>
      <p:ext uri="{BB962C8B-B14F-4D97-AF65-F5344CB8AC3E}">
        <p14:creationId xmlns:p14="http://schemas.microsoft.com/office/powerpoint/2010/main" val="139302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A4895A94-2E6D-493E-A344-20D028D817D2}" type="datetimeFigureOut">
              <a:rPr lang="zh-CN" altLang="en-US"/>
              <a:pPr/>
              <a:t>2017/3/11</a:t>
            </a:fld>
            <a:endParaRPr lang="zh-CN" altLang="en-US"/>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D25F0E05-27DF-4941-BBB3-486E32D0AB73}" type="slidenum">
              <a:rPr lang="zh-CN" altLang="en-US"/>
              <a:pPr/>
              <a:t>‹#›</a:t>
            </a:fld>
            <a:endParaRPr lang="zh-CN" altLang="en-US"/>
          </a:p>
        </p:txBody>
      </p:sp>
    </p:spTree>
    <p:extLst>
      <p:ext uri="{BB962C8B-B14F-4D97-AF65-F5344CB8AC3E}">
        <p14:creationId xmlns:p14="http://schemas.microsoft.com/office/powerpoint/2010/main" val="218076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BC82D37F-22FD-4957-8B88-837919DFA5CD}" type="datetimeFigureOut">
              <a:rPr lang="zh-CN" altLang="en-US"/>
              <a:pPr/>
              <a:t>2017/3/11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F913AA36-F662-4466-B142-666E6F404FD7}" type="slidenum">
              <a:rPr lang="zh-CN" altLang="en-US"/>
              <a:pPr/>
              <a:t>‹#›</a:t>
            </a:fld>
            <a:endParaRPr lang="zh-CN" altLang="en-US"/>
          </a:p>
        </p:txBody>
      </p:sp>
    </p:spTree>
    <p:extLst>
      <p:ext uri="{BB962C8B-B14F-4D97-AF65-F5344CB8AC3E}">
        <p14:creationId xmlns:p14="http://schemas.microsoft.com/office/powerpoint/2010/main" val="219497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8C0E08D9-B12E-4AC9-8126-F861D789020C}" type="datetimeFigureOut">
              <a:rPr lang="zh-CN" altLang="en-US"/>
              <a:pPr/>
              <a:t>2017/3/11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0">
                <a:ea typeface="等线" panose="02010600030101010101" pitchFamily="2" charset="-122"/>
              </a:defRPr>
            </a:lvl1pPr>
          </a:lstStyle>
          <a:p>
            <a:fld id="{67CC7B5C-5DF1-44BF-BD2E-F0A5E7C194FD}" type="slidenum">
              <a:rPr lang="zh-CN" altLang="en-US"/>
              <a:pPr/>
              <a:t>‹#›</a:t>
            </a:fld>
            <a:endParaRPr lang="zh-CN" altLang="en-US"/>
          </a:p>
        </p:txBody>
      </p:sp>
    </p:spTree>
    <p:extLst>
      <p:ext uri="{BB962C8B-B14F-4D97-AF65-F5344CB8AC3E}">
        <p14:creationId xmlns:p14="http://schemas.microsoft.com/office/powerpoint/2010/main" val="287267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1019175" y="214313"/>
            <a:ext cx="74961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en-US"/>
          </a:p>
        </p:txBody>
      </p:sp>
      <p:sp>
        <p:nvSpPr>
          <p:cNvPr id="1028" name="Text Placeholder 2"/>
          <p:cNvSpPr>
            <a:spLocks noGrp="1"/>
          </p:cNvSpPr>
          <p:nvPr>
            <p:ph type="body" idx="1"/>
          </p:nvPr>
        </p:nvSpPr>
        <p:spPr bwMode="auto">
          <a:xfrm>
            <a:off x="628650" y="1303338"/>
            <a:ext cx="7886700" cy="435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en-US"/>
          </a:p>
        </p:txBody>
      </p:sp>
      <p:sp>
        <p:nvSpPr>
          <p:cNvPr id="5" name="Footer Placeholder 4"/>
          <p:cNvSpPr>
            <a:spLocks noGrp="1"/>
          </p:cNvSpPr>
          <p:nvPr>
            <p:ph type="ftr" sz="quarter" idx="3"/>
          </p:nvPr>
        </p:nvSpPr>
        <p:spPr>
          <a:xfrm>
            <a:off x="628650" y="6278563"/>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cs typeface="+mn-cs"/>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fontAlgn="base">
        <a:lnSpc>
          <a:spcPct val="90000"/>
        </a:lnSpc>
        <a:spcBef>
          <a:spcPct val="0"/>
        </a:spcBef>
        <a:spcAft>
          <a:spcPct val="0"/>
        </a:spcAft>
        <a:defRPr kumimoji="1" sz="2800" kern="1200">
          <a:solidFill>
            <a:schemeClr val="tx1"/>
          </a:solidFill>
          <a:latin typeface="微软雅黑" panose="020B0503020204020204" pitchFamily="34" charset="-122"/>
          <a:ea typeface="微软雅黑" panose="020B0503020204020204" pitchFamily="34" charset="-122"/>
          <a:cs typeface="微软雅黑" charset="0"/>
        </a:defRPr>
      </a:lvl1pPr>
      <a:lvl2pPr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2pPr>
      <a:lvl3pPr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3pPr>
      <a:lvl4pPr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4pPr>
      <a:lvl5pPr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5pPr>
      <a:lvl6pPr marL="4572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6pPr>
      <a:lvl7pPr marL="9144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7pPr>
      <a:lvl8pPr marL="13716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8pPr>
      <a:lvl9pPr marL="18288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400" kern="1200">
          <a:solidFill>
            <a:schemeClr val="tx1"/>
          </a:solidFill>
          <a:latin typeface="微软雅黑" panose="020B0503020204020204" pitchFamily="34" charset="-122"/>
          <a:ea typeface="微软雅黑" panose="020B0503020204020204" pitchFamily="34" charset="-122"/>
          <a:cs typeface="微软雅黑" charset="0"/>
        </a:defRPr>
      </a:lvl1pPr>
      <a:lvl2pPr marL="6858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微软雅黑" panose="020B0503020204020204" pitchFamily="34" charset="-122"/>
          <a:ea typeface="微软雅黑" panose="020B0503020204020204" pitchFamily="34" charset="-122"/>
          <a:cs typeface="微软雅黑" charset="0"/>
        </a:defRPr>
      </a:lvl2pPr>
      <a:lvl3pPr marL="11430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微软雅黑" panose="020B0503020204020204" pitchFamily="34" charset="-122"/>
          <a:ea typeface="微软雅黑" panose="020B0503020204020204" pitchFamily="34" charset="-122"/>
          <a:cs typeface="微软雅黑" charset="0"/>
        </a:defRPr>
      </a:lvl3pPr>
      <a:lvl4pPr marL="1600200" indent="-228600" algn="l" rtl="0" fontAlgn="base">
        <a:lnSpc>
          <a:spcPct val="90000"/>
        </a:lnSpc>
        <a:spcBef>
          <a:spcPts val="500"/>
        </a:spcBef>
        <a:spcAft>
          <a:spcPct val="0"/>
        </a:spcAft>
        <a:buFont typeface="Arial" panose="020B0604020202020204" pitchFamily="34" charset="0"/>
        <a:buChar char="•"/>
        <a:defRPr kumimoji="1" sz="1600" kern="1200">
          <a:solidFill>
            <a:schemeClr val="tx1"/>
          </a:solidFill>
          <a:latin typeface="微软雅黑" panose="020B0503020204020204" pitchFamily="34" charset="-122"/>
          <a:ea typeface="微软雅黑" panose="020B0503020204020204" pitchFamily="34" charset="-122"/>
          <a:cs typeface="微软雅黑" charset="0"/>
        </a:defRPr>
      </a:lvl4pPr>
      <a:lvl5pPr marL="2057400" indent="-228600" algn="l" rtl="0" fontAlgn="base">
        <a:lnSpc>
          <a:spcPct val="90000"/>
        </a:lnSpc>
        <a:spcBef>
          <a:spcPts val="500"/>
        </a:spcBef>
        <a:spcAft>
          <a:spcPct val="0"/>
        </a:spcAft>
        <a:buFont typeface="Arial" panose="020B0604020202020204" pitchFamily="34" charset="0"/>
        <a:buChar char="•"/>
        <a:defRPr kumimoji="1" sz="1600" kern="1200">
          <a:solidFill>
            <a:schemeClr val="tx1"/>
          </a:solidFill>
          <a:latin typeface="微软雅黑" panose="020B0503020204020204" pitchFamily="34" charset="-122"/>
          <a:ea typeface="微软雅黑" panose="020B0503020204020204" pitchFamily="34" charset="-122"/>
          <a:cs typeface="微软雅黑"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44513" y="1268413"/>
            <a:ext cx="8059737" cy="1927225"/>
          </a:xfrm>
        </p:spPr>
        <p:txBody>
          <a:bodyPr>
            <a:noAutofit/>
          </a:bodyPr>
          <a:lstStyle/>
          <a:p>
            <a:br>
              <a:rPr kumimoji="0" lang="zh-CN" altLang="en-US"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br>
            <a:br>
              <a:rPr kumimoji="0" lang="en-US" altLang="zh-CN" b="1" dirty="0"/>
            </a:br>
            <a:br>
              <a:rPr kumimoji="0" lang="en-US" altLang="zh-CN" b="1" dirty="0"/>
            </a:br>
            <a:br>
              <a:rPr kumimoji="0" lang="en-US" altLang="zh-CN" b="1" dirty="0"/>
            </a:br>
            <a:br>
              <a:rPr kumimoji="0" lang="en-US" altLang="zh-CN" b="1" dirty="0"/>
            </a:br>
            <a:br>
              <a:rPr kumimoji="0" lang="en-US" altLang="zh-CN" b="1" dirty="0"/>
            </a:br>
            <a:br>
              <a:rPr kumimoji="0" lang="en-US" altLang="zh-CN" b="1" dirty="0"/>
            </a:br>
            <a:br>
              <a:rPr kumimoji="0" lang="en-US" altLang="zh-CN" b="1" dirty="0"/>
            </a:br>
            <a:br>
              <a:rPr kumimoji="0" lang="en-US" altLang="zh-CN" b="1" dirty="0"/>
            </a:br>
            <a:r>
              <a:rPr kumimoji="0" lang="zh-CN" altLang="en-US" b="1" dirty="0"/>
              <a:t>认证标准：</a:t>
            </a:r>
            <a:br>
              <a:rPr kumimoji="0" lang="en-US" altLang="zh-CN" b="1" dirty="0"/>
            </a:br>
            <a:r>
              <a:rPr kumimoji="0" lang="zh-CN" altLang="en-US" b="1" dirty="0"/>
              <a:t>要素三、要素四、要素五解读</a:t>
            </a:r>
            <a:endParaRPr kumimoji="0" lang="en-US" altLang="zh-CN" b="1" dirty="0"/>
          </a:p>
        </p:txBody>
      </p:sp>
      <p:sp>
        <p:nvSpPr>
          <p:cNvPr id="14339" name="文本框 4"/>
          <p:cNvSpPr txBox="1">
            <a:spLocks noChangeArrowheads="1"/>
          </p:cNvSpPr>
          <p:nvPr/>
        </p:nvSpPr>
        <p:spPr bwMode="auto">
          <a:xfrm>
            <a:off x="6016625" y="4270375"/>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endParaRPr lang="zh-CN" altLang="en-US" sz="1800"/>
          </a:p>
        </p:txBody>
      </p:sp>
      <p:sp>
        <p:nvSpPr>
          <p:cNvPr id="5" name="文本框 4"/>
          <p:cNvSpPr txBox="1"/>
          <p:nvPr/>
        </p:nvSpPr>
        <p:spPr>
          <a:xfrm>
            <a:off x="3560134" y="3441194"/>
            <a:ext cx="1947970" cy="707886"/>
          </a:xfrm>
          <a:prstGeom prst="rect">
            <a:avLst/>
          </a:prstGeom>
          <a:noFill/>
        </p:spPr>
        <p:txBody>
          <a:bodyPr wrap="non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XXX</a:t>
            </a:r>
            <a:r>
              <a:rPr lang="zh-CN" altLang="en-US" sz="2000" b="1" dirty="0">
                <a:solidFill>
                  <a:schemeClr val="bg1"/>
                </a:solidFill>
                <a:latin typeface="微软雅黑" panose="020B0503020204020204" pitchFamily="34" charset="-122"/>
                <a:ea typeface="微软雅黑" panose="020B0503020204020204" pitchFamily="34" charset="-122"/>
              </a:rPr>
              <a:t>医院</a:t>
            </a:r>
            <a:r>
              <a:rPr lang="en-US" altLang="zh-CN" sz="2000" b="1" dirty="0">
                <a:solidFill>
                  <a:schemeClr val="bg1"/>
                </a:solidFill>
                <a:latin typeface="微软雅黑" panose="020B0503020204020204" pitchFamily="34" charset="-122"/>
                <a:ea typeface="微软雅黑" panose="020B0503020204020204" pitchFamily="34" charset="-122"/>
              </a:rPr>
              <a:t>XXX</a:t>
            </a:r>
          </a:p>
          <a:p>
            <a:pPr algn="ctr"/>
            <a:r>
              <a:rPr lang="en-US" altLang="zh-CN" sz="2000" b="1" dirty="0">
                <a:solidFill>
                  <a:schemeClr val="bg1"/>
                </a:solidFill>
                <a:latin typeface="微软雅黑" panose="020B0503020204020204" pitchFamily="34" charset="-122"/>
                <a:ea typeface="微软雅黑" panose="020B0503020204020204" pitchFamily="34" charset="-122"/>
              </a:rPr>
              <a:t>2017</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X</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X</a:t>
            </a:r>
            <a:r>
              <a:rPr lang="zh-CN" altLang="en-US" sz="2000" b="1" dirty="0">
                <a:solidFill>
                  <a:schemeClr val="bg1"/>
                </a:solidFill>
                <a:latin typeface="微软雅黑" panose="020B0503020204020204" pitchFamily="34" charset="-122"/>
                <a:ea typeface="微软雅黑" panose="020B0503020204020204" pitchFamily="34" charset="-122"/>
              </a:rPr>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576" y="1196752"/>
            <a:ext cx="7896844" cy="4185761"/>
          </a:xfrm>
          <a:prstGeom prst="rect">
            <a:avLst/>
          </a:prstGeom>
        </p:spPr>
        <p:txBody>
          <a:bodyPr wrap="square">
            <a:spAutoFit/>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indent="-34290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lvl="1">
              <a:lnSpc>
                <a:spcPct val="120000"/>
              </a:lnSpc>
              <a:spcBef>
                <a:spcPts val="1200"/>
              </a:spcBef>
              <a:buSzPct val="89000"/>
              <a:buFont typeface="Calibri Light" panose="020F0302020204030204" pitchFamily="34" charset="0"/>
              <a:buAutoNum type="arabicPeriod" startAt="6"/>
            </a:pPr>
            <a:r>
              <a:rPr kumimoji="0" lang="zh-CN" altLang="en-US" sz="2000" dirty="0">
                <a:latin typeface="微软雅黑" panose="020B0503020204020204" pitchFamily="34" charset="-122"/>
                <a:ea typeface="微软雅黑" panose="020B0503020204020204" pitchFamily="34" charset="-122"/>
              </a:rPr>
              <a:t>院前急救人员熟练掌握了</a:t>
            </a:r>
            <a:r>
              <a:rPr kumimoji="0" lang="zh-CN" altLang="en-US" sz="2000" dirty="0">
                <a:solidFill>
                  <a:srgbClr val="FF0000"/>
                </a:solidFill>
                <a:latin typeface="微软雅黑" panose="020B0503020204020204" pitchFamily="34" charset="-122"/>
                <a:ea typeface="微软雅黑" panose="020B0503020204020204" pitchFamily="34" charset="-122"/>
              </a:rPr>
              <a:t>高危急性胸痛患者</a:t>
            </a:r>
            <a:r>
              <a:rPr kumimoji="0" lang="zh-CN" altLang="en-US" sz="2000" dirty="0">
                <a:latin typeface="微软雅黑" panose="020B0503020204020204" pitchFamily="34" charset="-122"/>
                <a:ea typeface="微软雅黑" panose="020B0503020204020204" pitchFamily="34" charset="-122"/>
              </a:rPr>
              <a:t>的识别要点</a:t>
            </a:r>
          </a:p>
          <a:p>
            <a:pPr marL="0" lvl="1">
              <a:lnSpc>
                <a:spcPct val="120000"/>
              </a:lnSpc>
              <a:spcBef>
                <a:spcPts val="1200"/>
              </a:spcBef>
              <a:buSzPct val="89000"/>
              <a:buFont typeface="Calibri Light" panose="020F0302020204030204" pitchFamily="34" charset="0"/>
              <a:buAutoNum type="arabicPeriod" startAt="6"/>
            </a:pPr>
            <a:r>
              <a:rPr kumimoji="0" lang="zh-CN" altLang="en-US" sz="2000" dirty="0">
                <a:latin typeface="微软雅黑" panose="020B0503020204020204" pitchFamily="34" charset="-122"/>
                <a:ea typeface="微软雅黑" panose="020B0503020204020204" pitchFamily="34" charset="-122"/>
              </a:rPr>
              <a:t>院前急救人员熟练掌握了</a:t>
            </a:r>
            <a:r>
              <a:rPr kumimoji="0" lang="zh-CN" altLang="en-US" sz="2000" dirty="0">
                <a:solidFill>
                  <a:srgbClr val="FF0000"/>
                </a:solidFill>
                <a:latin typeface="微软雅黑" panose="020B0503020204020204" pitchFamily="34" charset="-122"/>
                <a:ea typeface="微软雅黑" panose="020B0503020204020204" pitchFamily="34" charset="-122"/>
              </a:rPr>
              <a:t>初级心肺复苏技能</a:t>
            </a:r>
            <a:endParaRPr kumimoji="0" lang="en-US" altLang="zh-CN" sz="2000" dirty="0">
              <a:solidFill>
                <a:srgbClr val="FF0000"/>
              </a:solidFill>
              <a:latin typeface="微软雅黑" panose="020B0503020204020204" pitchFamily="34" charset="-122"/>
              <a:ea typeface="微软雅黑" panose="020B0503020204020204" pitchFamily="34" charset="-122"/>
            </a:endParaRPr>
          </a:p>
          <a:p>
            <a:pPr marL="0" lvl="1">
              <a:lnSpc>
                <a:spcPct val="120000"/>
              </a:lnSpc>
              <a:spcBef>
                <a:spcPts val="2400"/>
              </a:spcBef>
              <a:buSzPct val="90000"/>
              <a:buFont typeface="Calibri Light" panose="020F0302020204030204" pitchFamily="34" charset="0"/>
              <a:buAutoNum type="arabicPeriod" startAt="6"/>
            </a:pPr>
            <a:r>
              <a:rPr kumimoji="0" lang="zh-CN" altLang="en-US" sz="2000" dirty="0">
                <a:latin typeface="微软雅黑" panose="020B0503020204020204" pitchFamily="34" charset="-122"/>
                <a:ea typeface="微软雅黑" panose="020B0503020204020204" pitchFamily="34" charset="-122"/>
              </a:rPr>
              <a:t>对于急性胸痛的救治 ，</a:t>
            </a:r>
            <a:r>
              <a:rPr kumimoji="0" lang="en-US" altLang="zh-CN" sz="2000" dirty="0">
                <a:latin typeface="微软雅黑" panose="020B0503020204020204" pitchFamily="34" charset="-122"/>
                <a:ea typeface="微软雅黑" panose="020B0503020204020204" pitchFamily="34" charset="-122"/>
              </a:rPr>
              <a:t>120</a:t>
            </a:r>
            <a:r>
              <a:rPr kumimoji="0" lang="zh-CN" altLang="en-US" sz="2000" dirty="0">
                <a:latin typeface="微软雅黑" panose="020B0503020204020204" pitchFamily="34" charset="-122"/>
                <a:ea typeface="微软雅黑" panose="020B0503020204020204" pitchFamily="34" charset="-122"/>
              </a:rPr>
              <a:t>与胸痛中心采用相同的</a:t>
            </a:r>
            <a:r>
              <a:rPr kumimoji="0" lang="zh-CN" altLang="en-US" sz="2000" dirty="0">
                <a:solidFill>
                  <a:srgbClr val="FF0000"/>
                </a:solidFill>
                <a:latin typeface="微软雅黑" panose="020B0503020204020204" pitchFamily="34" charset="-122"/>
                <a:ea typeface="微软雅黑" panose="020B0503020204020204" pitchFamily="34" charset="-122"/>
              </a:rPr>
              <a:t>时间节点定义</a:t>
            </a:r>
            <a:r>
              <a:rPr kumimoji="0" lang="zh-CN" altLang="en-US" sz="2000" dirty="0">
                <a:latin typeface="微软雅黑" panose="020B0503020204020204" pitchFamily="34" charset="-122"/>
                <a:ea typeface="微软雅黑" panose="020B0503020204020204" pitchFamily="34" charset="-122"/>
              </a:rPr>
              <a:t>，院前急救人员熟悉各个时间节点定义</a:t>
            </a:r>
          </a:p>
          <a:p>
            <a:pPr marL="0" lvl="1">
              <a:lnSpc>
                <a:spcPct val="120000"/>
              </a:lnSpc>
              <a:spcBef>
                <a:spcPts val="1200"/>
              </a:spcBef>
              <a:buSzPct val="90000"/>
              <a:buFont typeface="Calibri Light" panose="020F0302020204030204" pitchFamily="34" charset="0"/>
              <a:buAutoNum type="arabicPeriod" startAt="6"/>
            </a:pPr>
            <a:r>
              <a:rPr kumimoji="0" lang="zh-CN" altLang="en-US" sz="2000" dirty="0">
                <a:latin typeface="微软雅黑" panose="020B0503020204020204" pitchFamily="34" charset="-122"/>
                <a:ea typeface="微软雅黑" panose="020B0503020204020204" pitchFamily="34" charset="-122"/>
              </a:rPr>
              <a:t>对于急性胸痛患者，实现了</a:t>
            </a:r>
            <a:r>
              <a:rPr kumimoji="0" lang="zh-CN" altLang="en-US" sz="2000" dirty="0">
                <a:solidFill>
                  <a:srgbClr val="FF0000"/>
                </a:solidFill>
                <a:latin typeface="微软雅黑" panose="020B0503020204020204" pitchFamily="34" charset="-122"/>
                <a:ea typeface="微软雅黑" panose="020B0503020204020204" pitchFamily="34" charset="-122"/>
              </a:rPr>
              <a:t>从救护车首次医疗接触时开始记录时间管理表或开始填报云平台数据库</a:t>
            </a:r>
            <a:endParaRPr kumimoji="0" lang="en-US" altLang="zh-CN" sz="2000" dirty="0">
              <a:solidFill>
                <a:srgbClr val="FF0000"/>
              </a:solidFill>
              <a:latin typeface="微软雅黑" panose="020B0503020204020204" pitchFamily="34" charset="-122"/>
              <a:ea typeface="微软雅黑" panose="020B0503020204020204" pitchFamily="34" charset="-122"/>
            </a:endParaRPr>
          </a:p>
          <a:p>
            <a:pPr marL="0" lvl="1">
              <a:lnSpc>
                <a:spcPct val="120000"/>
              </a:lnSpc>
              <a:spcBef>
                <a:spcPts val="1200"/>
              </a:spcBef>
              <a:buSzPct val="90000"/>
              <a:buFont typeface="Calibri Light" panose="020F0302020204030204" pitchFamily="34" charset="0"/>
              <a:buAutoNum type="arabicPeriod" startAt="6"/>
            </a:pPr>
            <a:r>
              <a:rPr kumimoji="0" lang="zh-CN" altLang="en-US" sz="2000" dirty="0">
                <a:latin typeface="微软雅黑" panose="020B0503020204020204" pitchFamily="34" charset="-122"/>
                <a:ea typeface="微软雅黑" panose="020B0503020204020204" pitchFamily="34" charset="-122"/>
              </a:rPr>
              <a:t>对于首份心电图诊断为</a:t>
            </a:r>
            <a:r>
              <a:rPr kumimoji="0" lang="en-US" altLang="zh-CN" sz="2000" dirty="0">
                <a:latin typeface="微软雅黑" panose="020B0503020204020204" pitchFamily="34" charset="-122"/>
                <a:ea typeface="微软雅黑" panose="020B0503020204020204" pitchFamily="34" charset="-122"/>
              </a:rPr>
              <a:t>STEMI</a:t>
            </a:r>
            <a:r>
              <a:rPr kumimoji="0" lang="zh-CN" altLang="en-US" sz="2000" dirty="0">
                <a:latin typeface="微软雅黑" panose="020B0503020204020204" pitchFamily="34" charset="-122"/>
                <a:ea typeface="微软雅黑" panose="020B0503020204020204" pitchFamily="34" charset="-122"/>
              </a:rPr>
              <a:t>的患者，院前急救系统能实施绕行急诊将患者直接送到导管室，且</a:t>
            </a:r>
            <a:r>
              <a:rPr kumimoji="0" lang="zh-CN" altLang="en-US" sz="2000" dirty="0">
                <a:solidFill>
                  <a:srgbClr val="FF0000"/>
                </a:solidFill>
                <a:latin typeface="微软雅黑" panose="020B0503020204020204" pitchFamily="34" charset="-122"/>
                <a:ea typeface="微软雅黑" panose="020B0503020204020204" pitchFamily="34" charset="-122"/>
              </a:rPr>
              <a:t>绕行急诊的比例不低于</a:t>
            </a:r>
            <a:r>
              <a:rPr kumimoji="0" lang="en-US" altLang="zh-CN" sz="2000" dirty="0">
                <a:solidFill>
                  <a:srgbClr val="FF0000"/>
                </a:solidFill>
                <a:latin typeface="微软雅黑" panose="020B0503020204020204" pitchFamily="34" charset="-122"/>
                <a:ea typeface="微软雅黑" panose="020B0503020204020204" pitchFamily="34" charset="-122"/>
              </a:rPr>
              <a:t>30%</a:t>
            </a:r>
            <a:r>
              <a:rPr kumimoji="0" lang="zh-CN" altLang="en-US" sz="2000" dirty="0">
                <a:latin typeface="微软雅黑" panose="020B0503020204020204" pitchFamily="34" charset="-122"/>
                <a:ea typeface="微软雅黑" panose="020B0503020204020204" pitchFamily="34" charset="-122"/>
              </a:rPr>
              <a:t>，如果当前无法达到，则应制订确实可行的措施确保在通过认证后</a:t>
            </a:r>
            <a:r>
              <a:rPr kumimoji="0" lang="en-US" altLang="zh-CN" sz="2000" dirty="0">
                <a:latin typeface="微软雅黑" panose="020B0503020204020204" pitchFamily="34" charset="-122"/>
                <a:ea typeface="微软雅黑" panose="020B0503020204020204" pitchFamily="34" charset="-122"/>
              </a:rPr>
              <a:t>6</a:t>
            </a:r>
            <a:r>
              <a:rPr kumimoji="0" lang="zh-CN" altLang="en-US" sz="2000" dirty="0">
                <a:latin typeface="微软雅黑" panose="020B0503020204020204" pitchFamily="34" charset="-122"/>
                <a:ea typeface="微软雅黑" panose="020B0503020204020204" pitchFamily="34" charset="-122"/>
              </a:rPr>
              <a:t>个月内达到</a:t>
            </a:r>
            <a:endParaRPr kumimoji="0" lang="zh-CN" altLang="en-US" sz="1800" dirty="0">
              <a:ea typeface="等线" panose="02010600030101010101" pitchFamily="2" charset="-122"/>
            </a:endParaRPr>
          </a:p>
        </p:txBody>
      </p:sp>
      <p:pic>
        <p:nvPicPr>
          <p:cNvPr id="23555"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5531" y="5229201"/>
            <a:ext cx="2088232" cy="18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标题 1"/>
          <p:cNvSpPr>
            <a:spLocks noGrp="1"/>
          </p:cNvSpPr>
          <p:nvPr>
            <p:ph type="title"/>
          </p:nvPr>
        </p:nvSpPr>
        <p:spPr>
          <a:xfrm>
            <a:off x="912812" y="188640"/>
            <a:ext cx="7945438" cy="698500"/>
          </a:xfrm>
        </p:spPr>
        <p:txBody>
          <a:bodyPr/>
          <a:lstStyle/>
          <a:p>
            <a:pPr marL="342900" indent="-342900"/>
            <a:r>
              <a:rPr kumimoji="0" lang="zh-CN" altLang="en-US" sz="3200" b="1" dirty="0">
                <a:solidFill>
                  <a:srgbClr val="002060"/>
                </a:solidFill>
                <a:cs typeface="+mn-cs"/>
              </a:rPr>
              <a:t>胸痛中心与</a:t>
            </a:r>
            <a:r>
              <a:rPr kumimoji="0" lang="en-US" altLang="zh-CN" sz="3200" b="1" dirty="0">
                <a:solidFill>
                  <a:srgbClr val="002060"/>
                </a:solidFill>
                <a:cs typeface="+mn-cs"/>
              </a:rPr>
              <a:t>120</a:t>
            </a:r>
            <a:r>
              <a:rPr kumimoji="0" lang="zh-CN" altLang="en-US" sz="3200" b="1" dirty="0">
                <a:solidFill>
                  <a:srgbClr val="002060"/>
                </a:solidFill>
                <a:cs typeface="+mn-cs"/>
              </a:rPr>
              <a:t>合作提高了院前救治能力</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50" y="319088"/>
            <a:ext cx="4572000" cy="584200"/>
          </a:xfrm>
          <a:prstGeom prst="rect">
            <a:avLst/>
          </a:prstGeom>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zh-CN" altLang="en-US" sz="2000">
                <a:solidFill>
                  <a:schemeClr val="bg1"/>
                </a:solidFill>
                <a:latin typeface="方正大黑简体" charset="-122"/>
                <a:ea typeface="方正大黑简体" charset="-122"/>
              </a:rPr>
              <a:t>中国胸痛中心</a:t>
            </a:r>
            <a:br>
              <a:rPr kumimoji="0" lang="en-US" altLang="zh-CN" sz="1800">
                <a:solidFill>
                  <a:schemeClr val="bg1"/>
                </a:solidFill>
                <a:latin typeface="方正大黑简体" charset="-122"/>
                <a:ea typeface="方正大黑简体" charset="-122"/>
              </a:rPr>
            </a:br>
            <a:r>
              <a:rPr kumimoji="0" lang="en-US" altLang="zh-CN" sz="1200" b="1">
                <a:solidFill>
                  <a:schemeClr val="bg1"/>
                </a:solidFill>
                <a:latin typeface="Times New Roman" panose="02020603050405020304" pitchFamily="18" charset="0"/>
                <a:ea typeface="方正大黑简体" charset="-122"/>
                <a:cs typeface="Times New Roman" panose="02020603050405020304" pitchFamily="18" charset="0"/>
              </a:rPr>
              <a:t>China Chest Pain Center</a:t>
            </a:r>
            <a:endParaRPr kumimoji="0" lang="zh-CN" altLang="en-US" sz="1200">
              <a:solidFill>
                <a:schemeClr val="bg1"/>
              </a:solidFill>
              <a:ea typeface="等线" panose="02010600030101010101" pitchFamily="2" charset="-122"/>
            </a:endParaRPr>
          </a:p>
        </p:txBody>
      </p:sp>
      <p:sp>
        <p:nvSpPr>
          <p:cNvPr id="24578" name="Rectangle 3"/>
          <p:cNvSpPr txBox="1">
            <a:spLocks noChangeArrowheads="1"/>
          </p:cNvSpPr>
          <p:nvPr/>
        </p:nvSpPr>
        <p:spPr bwMode="auto">
          <a:xfrm>
            <a:off x="539552" y="1412776"/>
            <a:ext cx="8358187" cy="3655863"/>
          </a:xfrm>
          <a:prstGeom prst="rect">
            <a:avLst/>
          </a:prstGeom>
          <a:noFill/>
          <a:ln w="381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spcBef>
                <a:spcPts val="1200"/>
              </a:spcBef>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基层胸痛中心标准还应满足：</a:t>
            </a:r>
          </a:p>
          <a:p>
            <a:pPr lvl="1">
              <a:spcBef>
                <a:spcPts val="1200"/>
              </a:spcBef>
            </a:pPr>
            <a:r>
              <a:rPr kumimoji="0" lang="zh-CN" altLang="en-US" sz="2000" dirty="0">
                <a:latin typeface="微软雅黑" panose="020B0503020204020204" pitchFamily="34" charset="-122"/>
                <a:ea typeface="微软雅黑" panose="020B0503020204020204" pitchFamily="34" charset="-122"/>
              </a:rPr>
              <a:t>对于首份心电图诊断为</a:t>
            </a:r>
            <a:r>
              <a:rPr kumimoji="0" lang="en-US" altLang="zh-CN" sz="2000" dirty="0">
                <a:latin typeface="微软雅黑" panose="020B0503020204020204" pitchFamily="34" charset="-122"/>
                <a:ea typeface="微软雅黑" panose="020B0503020204020204" pitchFamily="34" charset="-122"/>
              </a:rPr>
              <a:t>STEMI</a:t>
            </a:r>
            <a:r>
              <a:rPr kumimoji="0" lang="zh-CN" altLang="en-US" sz="2000" dirty="0">
                <a:latin typeface="微软雅黑" panose="020B0503020204020204" pitchFamily="34" charset="-122"/>
                <a:ea typeface="微软雅黑" panose="020B0503020204020204" pitchFamily="34" charset="-122"/>
              </a:rPr>
              <a:t>的患者，应满足以下三条之一：</a:t>
            </a:r>
          </a:p>
          <a:p>
            <a:pPr lvl="1">
              <a:spcBef>
                <a:spcPts val="1200"/>
              </a:spcBef>
              <a:buFont typeface="Calibri Light" panose="020F0302020204030204" pitchFamily="34" charset="0"/>
              <a:buAutoNum type="arabicPeriod"/>
            </a:pPr>
            <a:r>
              <a:rPr kumimoji="0" lang="zh-CN" altLang="en-US" sz="2000" dirty="0">
                <a:solidFill>
                  <a:srgbClr val="000000"/>
                </a:solidFill>
                <a:latin typeface="微软雅黑" panose="020B0503020204020204" pitchFamily="34" charset="-122"/>
                <a:ea typeface="微软雅黑" panose="020B0503020204020204" pitchFamily="34" charset="-122"/>
              </a:rPr>
              <a:t>以</a:t>
            </a:r>
            <a:r>
              <a:rPr kumimoji="0" lang="zh-CN" altLang="en-US" sz="2000" dirty="0">
                <a:solidFill>
                  <a:srgbClr val="FF0000"/>
                </a:solidFill>
                <a:latin typeface="微软雅黑" panose="020B0503020204020204" pitchFamily="34" charset="-122"/>
                <a:ea typeface="微软雅黑" panose="020B0503020204020204" pitchFamily="34" charset="-122"/>
              </a:rPr>
              <a:t>溶栓为主要再灌注策略者，</a:t>
            </a:r>
            <a:r>
              <a:rPr kumimoji="0" lang="zh-CN" altLang="en-US" sz="2000" dirty="0">
                <a:latin typeface="微软雅黑" panose="020B0503020204020204" pitchFamily="34" charset="-122"/>
                <a:ea typeface="微软雅黑" panose="020B0503020204020204" pitchFamily="34" charset="-122"/>
              </a:rPr>
              <a:t>院前急救系统能将患者直接送到进行溶栓治疗的地点</a:t>
            </a:r>
          </a:p>
          <a:p>
            <a:pPr lvl="1">
              <a:spcBef>
                <a:spcPts val="1200"/>
              </a:spcBef>
              <a:buFont typeface="Calibri Light" panose="020F0302020204030204" pitchFamily="34" charset="0"/>
              <a:buAutoNum type="arabicPeriod"/>
            </a:pPr>
            <a:r>
              <a:rPr kumimoji="0" lang="zh-CN" altLang="en-US" sz="2000" dirty="0">
                <a:solidFill>
                  <a:srgbClr val="000000"/>
                </a:solidFill>
                <a:latin typeface="微软雅黑" panose="020B0503020204020204" pitchFamily="34" charset="-122"/>
                <a:ea typeface="微软雅黑" panose="020B0503020204020204" pitchFamily="34" charset="-122"/>
              </a:rPr>
              <a:t>对于以</a:t>
            </a:r>
            <a:r>
              <a:rPr kumimoji="0" lang="zh-CN" altLang="en-US" sz="2000" dirty="0">
                <a:solidFill>
                  <a:srgbClr val="FF0000"/>
                </a:solidFill>
                <a:latin typeface="微软雅黑" panose="020B0503020204020204" pitchFamily="34" charset="-122"/>
                <a:ea typeface="微软雅黑" panose="020B0503020204020204" pitchFamily="34" charset="-122"/>
              </a:rPr>
              <a:t>在本院实施</a:t>
            </a:r>
            <a:r>
              <a:rPr kumimoji="0" lang="en-US" altLang="zh-CN" sz="2000" dirty="0">
                <a:solidFill>
                  <a:srgbClr val="FF0000"/>
                </a:solidFill>
                <a:latin typeface="微软雅黑" panose="020B0503020204020204" pitchFamily="34" charset="-122"/>
                <a:ea typeface="微软雅黑" panose="020B0503020204020204" pitchFamily="34" charset="-122"/>
              </a:rPr>
              <a:t>PPCI</a:t>
            </a:r>
            <a:r>
              <a:rPr kumimoji="0" lang="zh-CN" altLang="en-US" sz="2000" dirty="0">
                <a:solidFill>
                  <a:srgbClr val="FF0000"/>
                </a:solidFill>
                <a:latin typeface="微软雅黑" panose="020B0503020204020204" pitchFamily="34" charset="-122"/>
                <a:ea typeface="微软雅黑" panose="020B0503020204020204" pitchFamily="34" charset="-122"/>
              </a:rPr>
              <a:t>治疗为主要再灌注策略者，</a:t>
            </a:r>
            <a:r>
              <a:rPr kumimoji="0" lang="zh-CN" altLang="en-US" sz="2000" dirty="0">
                <a:latin typeface="微软雅黑" panose="020B0503020204020204" pitchFamily="34" charset="-122"/>
                <a:ea typeface="微软雅黑" panose="020B0503020204020204" pitchFamily="34" charset="-122"/>
              </a:rPr>
              <a:t>院前急救系统应能实施绕行急诊将</a:t>
            </a:r>
            <a:r>
              <a:rPr kumimoji="0" lang="en-US" altLang="zh-CN" sz="2000" dirty="0">
                <a:latin typeface="微软雅黑" panose="020B0503020204020204" pitchFamily="34" charset="-122"/>
                <a:ea typeface="微软雅黑" panose="020B0503020204020204" pitchFamily="34" charset="-122"/>
              </a:rPr>
              <a:t>STEMI</a:t>
            </a:r>
            <a:r>
              <a:rPr kumimoji="0" lang="zh-CN" altLang="en-US" sz="2000" dirty="0">
                <a:latin typeface="微软雅黑" panose="020B0503020204020204" pitchFamily="34" charset="-122"/>
                <a:ea typeface="微软雅黑" panose="020B0503020204020204" pitchFamily="34" charset="-122"/>
              </a:rPr>
              <a:t>患者直接送进导管室</a:t>
            </a:r>
          </a:p>
          <a:p>
            <a:pPr lvl="1">
              <a:spcBef>
                <a:spcPts val="1200"/>
              </a:spcBef>
              <a:buFont typeface="Calibri Light" panose="020F0302020204030204" pitchFamily="34" charset="0"/>
              <a:buAutoNum type="arabicPeriod"/>
            </a:pPr>
            <a:r>
              <a:rPr kumimoji="0" lang="zh-CN" altLang="en-US" sz="2000" dirty="0">
                <a:solidFill>
                  <a:srgbClr val="000000"/>
                </a:solidFill>
                <a:latin typeface="微软雅黑" panose="020B0503020204020204" pitchFamily="34" charset="-122"/>
                <a:ea typeface="微软雅黑" panose="020B0503020204020204" pitchFamily="34" charset="-122"/>
              </a:rPr>
              <a:t>对于</a:t>
            </a:r>
            <a:r>
              <a:rPr kumimoji="0" lang="zh-CN" altLang="en-US" sz="2000" dirty="0">
                <a:solidFill>
                  <a:srgbClr val="FF0000"/>
                </a:solidFill>
                <a:latin typeface="微软雅黑" panose="020B0503020204020204" pitchFamily="34" charset="-122"/>
                <a:ea typeface="微软雅黑" panose="020B0503020204020204" pitchFamily="34" charset="-122"/>
              </a:rPr>
              <a:t>距离</a:t>
            </a:r>
            <a:r>
              <a:rPr kumimoji="0" lang="en-US" altLang="zh-CN" sz="2000" dirty="0">
                <a:solidFill>
                  <a:srgbClr val="FF0000"/>
                </a:solidFill>
                <a:latin typeface="微软雅黑" panose="020B0503020204020204" pitchFamily="34" charset="-122"/>
                <a:ea typeface="微软雅黑" panose="020B0503020204020204" pitchFamily="34" charset="-122"/>
              </a:rPr>
              <a:t>PPCI</a:t>
            </a:r>
            <a:r>
              <a:rPr kumimoji="0" lang="zh-CN" altLang="en-US" sz="2000" dirty="0">
                <a:solidFill>
                  <a:srgbClr val="FF0000"/>
                </a:solidFill>
                <a:latin typeface="微软雅黑" panose="020B0503020204020204" pitchFamily="34" charset="-122"/>
                <a:ea typeface="微软雅黑" panose="020B0503020204020204" pitchFamily="34" charset="-122"/>
              </a:rPr>
              <a:t>医院较近，以转运</a:t>
            </a:r>
            <a:r>
              <a:rPr kumimoji="0" lang="en-US" altLang="zh-CN" sz="2000" dirty="0">
                <a:solidFill>
                  <a:srgbClr val="FF0000"/>
                </a:solidFill>
                <a:latin typeface="微软雅黑" panose="020B0503020204020204" pitchFamily="34" charset="-122"/>
                <a:ea typeface="微软雅黑" panose="020B0503020204020204" pitchFamily="34" charset="-122"/>
              </a:rPr>
              <a:t>PCI</a:t>
            </a:r>
            <a:r>
              <a:rPr kumimoji="0" lang="zh-CN" altLang="en-US" sz="2000" dirty="0">
                <a:solidFill>
                  <a:srgbClr val="FF0000"/>
                </a:solidFill>
                <a:latin typeface="微软雅黑" panose="020B0503020204020204" pitchFamily="34" charset="-122"/>
                <a:ea typeface="微软雅黑" panose="020B0503020204020204" pitchFamily="34" charset="-122"/>
              </a:rPr>
              <a:t>为主要再灌注策略，</a:t>
            </a:r>
            <a:r>
              <a:rPr kumimoji="0" lang="zh-CN" altLang="en-US" sz="2000" dirty="0">
                <a:latin typeface="微软雅黑" panose="020B0503020204020204" pitchFamily="34" charset="-122"/>
                <a:ea typeface="微软雅黑" panose="020B0503020204020204" pitchFamily="34" charset="-122"/>
              </a:rPr>
              <a:t>并由</a:t>
            </a:r>
            <a:r>
              <a:rPr kumimoji="0" lang="en-US" altLang="zh-CN" sz="2000" dirty="0">
                <a:latin typeface="微软雅黑" panose="020B0503020204020204" pitchFamily="34" charset="-122"/>
                <a:ea typeface="微软雅黑" panose="020B0503020204020204" pitchFamily="34" charset="-122"/>
              </a:rPr>
              <a:t>120</a:t>
            </a:r>
            <a:r>
              <a:rPr kumimoji="0" lang="zh-CN" altLang="en-US" sz="2000" dirty="0">
                <a:latin typeface="微软雅黑" panose="020B0503020204020204" pitchFamily="34" charset="-122"/>
                <a:ea typeface="微软雅黑" panose="020B0503020204020204" pitchFamily="34" charset="-122"/>
              </a:rPr>
              <a:t>负责实施转运任务的地区，</a:t>
            </a:r>
            <a:r>
              <a:rPr kumimoji="0" lang="en-US" altLang="zh-CN" sz="2000" dirty="0">
                <a:latin typeface="微软雅黑" panose="020B0503020204020204" pitchFamily="34" charset="-122"/>
                <a:ea typeface="微软雅黑" panose="020B0503020204020204" pitchFamily="34" charset="-122"/>
              </a:rPr>
              <a:t>120</a:t>
            </a:r>
            <a:r>
              <a:rPr kumimoji="0" lang="zh-CN" altLang="en-US" sz="2000" dirty="0">
                <a:latin typeface="微软雅黑" panose="020B0503020204020204" pitchFamily="34" charset="-122"/>
                <a:ea typeface="微软雅黑" panose="020B0503020204020204" pitchFamily="34" charset="-122"/>
              </a:rPr>
              <a:t>能通过共享的信息平台的指引将患者直接转运至</a:t>
            </a:r>
            <a:r>
              <a:rPr kumimoji="0" lang="en-US" altLang="zh-CN" sz="2000" dirty="0">
                <a:latin typeface="微软雅黑" panose="020B0503020204020204" pitchFamily="34" charset="-122"/>
                <a:ea typeface="微软雅黑" panose="020B0503020204020204" pitchFamily="34" charset="-122"/>
              </a:rPr>
              <a:t>PPCI</a:t>
            </a:r>
            <a:r>
              <a:rPr kumimoji="0" lang="zh-CN" altLang="en-US" sz="2000" dirty="0">
                <a:latin typeface="微软雅黑" panose="020B0503020204020204" pitchFamily="34" charset="-122"/>
                <a:ea typeface="微软雅黑" panose="020B0503020204020204" pitchFamily="34" charset="-122"/>
              </a:rPr>
              <a:t>医院（绕行非</a:t>
            </a:r>
            <a:r>
              <a:rPr kumimoji="0" lang="en-US" altLang="zh-CN" sz="2000" dirty="0">
                <a:latin typeface="微软雅黑" panose="020B0503020204020204" pitchFamily="34" charset="-122"/>
                <a:ea typeface="微软雅黑" panose="020B0503020204020204" pitchFamily="34" charset="-122"/>
              </a:rPr>
              <a:t>PPCI</a:t>
            </a:r>
            <a:r>
              <a:rPr kumimoji="0" lang="zh-CN" altLang="en-US" sz="2000" dirty="0">
                <a:latin typeface="微软雅黑" panose="020B0503020204020204" pitchFamily="34" charset="-122"/>
                <a:ea typeface="微软雅黑" panose="020B0503020204020204" pitchFamily="34" charset="-122"/>
              </a:rPr>
              <a:t>医院）</a:t>
            </a:r>
          </a:p>
        </p:txBody>
      </p:sp>
      <p:sp>
        <p:nvSpPr>
          <p:cNvPr id="24579" name="Rectangle 2"/>
          <p:cNvSpPr>
            <a:spLocks noGrp="1" noChangeArrowheads="1"/>
          </p:cNvSpPr>
          <p:nvPr>
            <p:ph type="title"/>
          </p:nvPr>
        </p:nvSpPr>
        <p:spPr>
          <a:xfrm>
            <a:off x="861665" y="116632"/>
            <a:ext cx="5870575" cy="857250"/>
          </a:xfrm>
        </p:spPr>
        <p:txBody>
          <a:bodyPr/>
          <a:lstStyle/>
          <a:p>
            <a:pPr marL="342900" indent="-342900"/>
            <a:r>
              <a:rPr kumimoji="0" lang="en-US" altLang="zh-CN" sz="3200" b="1" dirty="0">
                <a:solidFill>
                  <a:srgbClr val="002060"/>
                </a:solidFill>
                <a:cs typeface="+mn-cs"/>
              </a:rPr>
              <a:t>EMS</a:t>
            </a:r>
            <a:r>
              <a:rPr kumimoji="0" lang="zh-CN" altLang="en-US" sz="3200" b="1" dirty="0">
                <a:solidFill>
                  <a:srgbClr val="002060"/>
                </a:solidFill>
                <a:cs typeface="+mn-cs"/>
              </a:rPr>
              <a:t>与院内绿色通道的整合</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592" y="260648"/>
            <a:ext cx="4572000" cy="535531"/>
          </a:xfrm>
          <a:prstGeom prst="rect">
            <a:avLst/>
          </a:prstGeom>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342900" indent="-342900">
              <a:lnSpc>
                <a:spcPct val="90000"/>
              </a:lnSpc>
            </a:pPr>
            <a:r>
              <a:rPr kumimoji="0" lang="zh-CN" altLang="en-US" sz="3200" b="1" dirty="0">
                <a:solidFill>
                  <a:srgbClr val="002060"/>
                </a:solidFill>
                <a:latin typeface="微软雅黑" panose="020B0503020204020204" pitchFamily="34" charset="-122"/>
                <a:ea typeface="微软雅黑" panose="020B0503020204020204" pitchFamily="34" charset="-122"/>
              </a:rPr>
              <a:t>要素四</a:t>
            </a:r>
            <a:r>
              <a:rPr kumimoji="0" lang="en-US" altLang="zh-CN" sz="3200" b="1" dirty="0">
                <a:solidFill>
                  <a:srgbClr val="002060"/>
                </a:solidFill>
                <a:latin typeface="微软雅黑" panose="020B0503020204020204" pitchFamily="34" charset="-122"/>
                <a:ea typeface="微软雅黑" panose="020B0503020204020204" pitchFamily="34" charset="-122"/>
              </a:rPr>
              <a:t>  </a:t>
            </a:r>
            <a:r>
              <a:rPr kumimoji="0" lang="zh-CN" altLang="en-US" sz="3200" b="1" dirty="0">
                <a:solidFill>
                  <a:srgbClr val="002060"/>
                </a:solidFill>
                <a:latin typeface="微软雅黑" panose="020B0503020204020204" pitchFamily="34" charset="-122"/>
                <a:ea typeface="微软雅黑" panose="020B0503020204020204" pitchFamily="34" charset="-122"/>
              </a:rPr>
              <a:t>培训与教育</a:t>
            </a:r>
            <a:endParaRPr kumimoji="0" lang="en-US" altLang="zh-CN" sz="3200" b="1" dirty="0">
              <a:solidFill>
                <a:srgbClr val="002060"/>
              </a:solidFill>
              <a:latin typeface="微软雅黑" panose="020B0503020204020204" pitchFamily="34" charset="-122"/>
              <a:ea typeface="微软雅黑" panose="020B0503020204020204" pitchFamily="34" charset="-122"/>
            </a:endParaRPr>
          </a:p>
        </p:txBody>
      </p:sp>
      <p:sp>
        <p:nvSpPr>
          <p:cNvPr id="25603" name="矩形 3"/>
          <p:cNvSpPr>
            <a:spLocks noChangeArrowheads="1"/>
          </p:cNvSpPr>
          <p:nvPr/>
        </p:nvSpPr>
        <p:spPr bwMode="auto">
          <a:xfrm>
            <a:off x="976540" y="4361025"/>
            <a:ext cx="6912694" cy="924909"/>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285750" indent="-285750">
              <a:spcBef>
                <a:spcPct val="20000"/>
              </a:spcBef>
            </a:pPr>
            <a:r>
              <a:rPr kumimoji="0" lang="zh-CN" altLang="en-US" b="1" dirty="0">
                <a:solidFill>
                  <a:srgbClr val="FF0000"/>
                </a:solidFill>
                <a:latin typeface="微软雅黑" panose="020B0503020204020204" pitchFamily="34" charset="-122"/>
                <a:ea typeface="微软雅黑" panose="020B0503020204020204" pitchFamily="34" charset="-122"/>
              </a:rPr>
              <a:t>权重占</a:t>
            </a:r>
            <a:r>
              <a:rPr kumimoji="0" lang="en-US" altLang="zh-CN" b="1" dirty="0">
                <a:solidFill>
                  <a:srgbClr val="FF0000"/>
                </a:solidFill>
                <a:latin typeface="微软雅黑" panose="020B0503020204020204" pitchFamily="34" charset="-122"/>
                <a:ea typeface="微软雅黑" panose="020B0503020204020204" pitchFamily="34" charset="-122"/>
              </a:rPr>
              <a:t>10%</a:t>
            </a:r>
            <a:r>
              <a:rPr kumimoji="0" lang="zh-CN" altLang="en-US" b="1" dirty="0">
                <a:solidFill>
                  <a:srgbClr val="FF0000"/>
                </a:solidFill>
                <a:latin typeface="微软雅黑" panose="020B0503020204020204" pitchFamily="34" charset="-122"/>
                <a:ea typeface="微软雅黑" panose="020B0503020204020204" pitchFamily="34" charset="-122"/>
              </a:rPr>
              <a:t>，条款众多，每一条款都有具体分值，要求注重积累</a:t>
            </a:r>
          </a:p>
        </p:txBody>
      </p:sp>
      <p:sp>
        <p:nvSpPr>
          <p:cNvPr id="25604" name="文本框 4"/>
          <p:cNvSpPr txBox="1">
            <a:spLocks noChangeArrowheads="1"/>
          </p:cNvSpPr>
          <p:nvPr/>
        </p:nvSpPr>
        <p:spPr bwMode="auto">
          <a:xfrm>
            <a:off x="2195736" y="2348880"/>
            <a:ext cx="4474302" cy="1384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285750" indent="-28575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eaLnBrk="0" hangingPunct="0">
              <a:lnSpc>
                <a:spcPct val="120000"/>
              </a:lnSpc>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胸痛中心所在医院的全院培训</a:t>
            </a:r>
            <a:endParaRPr lang="en-US" altLang="zh-CN" b="1" dirty="0">
              <a:latin typeface="微软雅黑" panose="020B0503020204020204" pitchFamily="34" charset="-122"/>
              <a:ea typeface="微软雅黑" panose="020B0503020204020204" pitchFamily="34" charset="-122"/>
            </a:endParaRPr>
          </a:p>
          <a:p>
            <a:pPr eaLnBrk="0" hangingPunct="0">
              <a:lnSpc>
                <a:spcPct val="120000"/>
              </a:lnSpc>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对本地区基层医疗机构的培训</a:t>
            </a:r>
            <a:endParaRPr lang="en-US" altLang="zh-CN" b="1" dirty="0">
              <a:latin typeface="微软雅黑" panose="020B0503020204020204" pitchFamily="34" charset="-122"/>
              <a:ea typeface="微软雅黑" panose="020B0503020204020204" pitchFamily="34" charset="-122"/>
            </a:endParaRPr>
          </a:p>
          <a:p>
            <a:pPr eaLnBrk="0" hangingPunct="0">
              <a:lnSpc>
                <a:spcPct val="120000"/>
              </a:lnSpc>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社区教育</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a:xfrm>
            <a:off x="899592" y="188640"/>
            <a:ext cx="7496175" cy="698500"/>
          </a:xfrm>
        </p:spPr>
        <p:txBody>
          <a:bodyPr/>
          <a:lstStyle/>
          <a:p>
            <a:pPr marL="342900" indent="-342900"/>
            <a:r>
              <a:rPr kumimoji="0" lang="zh-CN" altLang="en-US" sz="3200" b="1" dirty="0">
                <a:solidFill>
                  <a:srgbClr val="002060"/>
                </a:solidFill>
                <a:cs typeface="+mn-cs"/>
              </a:rPr>
              <a:t>胸痛中心建设是一个系统工程</a:t>
            </a:r>
          </a:p>
        </p:txBody>
      </p:sp>
      <p:graphicFrame>
        <p:nvGraphicFramePr>
          <p:cNvPr id="8" name="图表 7"/>
          <p:cNvGraphicFramePr/>
          <p:nvPr>
            <p:extLst>
              <p:ext uri="{D42A27DB-BD31-4B8C-83A1-F6EECF244321}">
                <p14:modId xmlns:p14="http://schemas.microsoft.com/office/powerpoint/2010/main" val="3448737518"/>
              </p:ext>
            </p:extLst>
          </p:nvPr>
        </p:nvGraphicFramePr>
        <p:xfrm>
          <a:off x="673100" y="1268760"/>
          <a:ext cx="8075364" cy="4681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930399" y="2783781"/>
            <a:ext cx="7600950" cy="955675"/>
          </a:xfrm>
          <a:prstGeom prst="rect">
            <a:avLst/>
          </a:prstGeom>
          <a:noFill/>
          <a:ln w="9525">
            <a:noFill/>
            <a:miter lim="800000"/>
            <a:headEnd/>
            <a:tailEnd/>
          </a:ln>
        </p:spPr>
        <p:txBody>
          <a:bodyPr anchor="ct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endParaRPr kumimoji="0" lang="en-US" altLang="zh-CN" sz="4800" b="1">
              <a:solidFill>
                <a:srgbClr val="000000"/>
              </a:solidFill>
              <a:latin typeface="华文新魏" panose="02010800040101010101" pitchFamily="2" charset="-122"/>
              <a:ea typeface="华文新魏" panose="02010800040101010101" pitchFamily="2" charset="-122"/>
            </a:endParaRPr>
          </a:p>
          <a:p>
            <a:pPr algn="ctr"/>
            <a:r>
              <a:rPr kumimoji="0" lang="zh-CN" altLang="en-US" sz="4800" b="1">
                <a:solidFill>
                  <a:srgbClr val="000000"/>
                </a:solidFill>
                <a:latin typeface="华文新魏" panose="02010800040101010101" pitchFamily="2" charset="-122"/>
                <a:ea typeface="华文新魏" panose="02010800040101010101" pitchFamily="2" charset="-122"/>
              </a:rPr>
              <a:t>  </a:t>
            </a:r>
            <a:endParaRPr kumimoji="0" lang="en-US" altLang="zh-CN" sz="4800" b="1">
              <a:solidFill>
                <a:srgbClr val="000000"/>
              </a:solidFill>
              <a:latin typeface="华文新魏" panose="02010800040101010101" pitchFamily="2" charset="-122"/>
              <a:ea typeface="华文新魏" panose="02010800040101010101" pitchFamily="2" charset="-122"/>
            </a:endParaRPr>
          </a:p>
          <a:p>
            <a:pPr algn="ctr"/>
            <a:endParaRPr kumimoji="0" lang="en-US" altLang="zh-CN" sz="4800" b="1">
              <a:solidFill>
                <a:srgbClr val="000000"/>
              </a:solidFill>
              <a:latin typeface="华文新魏" panose="02010800040101010101" pitchFamily="2" charset="-122"/>
              <a:ea typeface="华文新魏" panose="02010800040101010101" pitchFamily="2" charset="-122"/>
            </a:endParaRPr>
          </a:p>
        </p:txBody>
      </p:sp>
      <p:graphicFrame>
        <p:nvGraphicFramePr>
          <p:cNvPr id="9" name="图示 6"/>
          <p:cNvGraphicFramePr/>
          <p:nvPr>
            <p:extLst>
              <p:ext uri="{D42A27DB-BD31-4B8C-83A1-F6EECF244321}">
                <p14:modId xmlns:p14="http://schemas.microsoft.com/office/powerpoint/2010/main" val="894274705"/>
              </p:ext>
            </p:extLst>
          </p:nvPr>
        </p:nvGraphicFramePr>
        <p:xfrm>
          <a:off x="467544" y="1412776"/>
          <a:ext cx="8215370" cy="4357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8"/>
          <p:cNvSpPr txBox="1">
            <a:spLocks noChangeArrowheads="1"/>
          </p:cNvSpPr>
          <p:nvPr/>
        </p:nvSpPr>
        <p:spPr bwMode="auto">
          <a:xfrm>
            <a:off x="1274337" y="1559203"/>
            <a:ext cx="7344816"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kumimoji="0" lang="en-US" altLang="zh-CN" sz="3200" b="1" dirty="0">
                <a:ln w="1905"/>
                <a:solidFill>
                  <a:srgbClr val="000000"/>
                </a:solidFill>
                <a:effectLst>
                  <a:innerShdw blurRad="69850" dist="43180" dir="5400000">
                    <a:srgbClr val="000000">
                      <a:alpha val="65000"/>
                    </a:srgbClr>
                  </a:innerShdw>
                </a:effectLst>
                <a:latin typeface="微软雅黑"/>
                <a:ea typeface="微软雅黑"/>
                <a:cs typeface="微软雅黑"/>
              </a:rPr>
              <a:t> </a:t>
            </a:r>
            <a:r>
              <a:rPr kumimoji="0" lang="zh-CN" altLang="en-US" sz="3200" b="1" dirty="0">
                <a:ln w="1905"/>
                <a:solidFill>
                  <a:schemeClr val="accent5"/>
                </a:solidFill>
                <a:effectLst>
                  <a:innerShdw blurRad="69850" dist="43180" dir="5400000">
                    <a:srgbClr val="000000">
                      <a:alpha val="65000"/>
                    </a:srgbClr>
                  </a:innerShdw>
                </a:effectLst>
                <a:latin typeface="微软雅黑"/>
                <a:ea typeface="微软雅黑"/>
                <a:cs typeface="微软雅黑"/>
              </a:rPr>
              <a:t>院</a:t>
            </a:r>
            <a:r>
              <a:rPr kumimoji="0" lang="en-US" altLang="zh-CN" sz="3200" b="1" dirty="0">
                <a:ln w="1905"/>
                <a:solidFill>
                  <a:schemeClr val="accent5"/>
                </a:solidFill>
                <a:effectLst>
                  <a:innerShdw blurRad="69850" dist="43180" dir="5400000">
                    <a:srgbClr val="000000">
                      <a:alpha val="65000"/>
                    </a:srgbClr>
                  </a:innerShdw>
                </a:effectLst>
                <a:latin typeface="微软雅黑"/>
                <a:ea typeface="微软雅黑"/>
                <a:cs typeface="微软雅黑"/>
              </a:rPr>
              <a:t>  </a:t>
            </a:r>
            <a:r>
              <a:rPr kumimoji="0" lang="zh-CN" altLang="en-US" sz="3200" b="1" dirty="0">
                <a:ln w="1905"/>
                <a:solidFill>
                  <a:schemeClr val="accent5"/>
                </a:solidFill>
                <a:effectLst>
                  <a:innerShdw blurRad="69850" dist="43180" dir="5400000">
                    <a:srgbClr val="000000">
                      <a:alpha val="65000"/>
                    </a:srgbClr>
                  </a:innerShdw>
                </a:effectLst>
                <a:latin typeface="微软雅黑"/>
                <a:ea typeface="微软雅黑"/>
                <a:cs typeface="微软雅黑"/>
              </a:rPr>
              <a:t>内</a:t>
            </a:r>
            <a:r>
              <a:rPr kumimoji="0" lang="en-US" altLang="zh-CN" sz="3200" b="1" dirty="0">
                <a:ln w="1905"/>
                <a:solidFill>
                  <a:schemeClr val="accent5"/>
                </a:solidFill>
                <a:effectLst>
                  <a:innerShdw blurRad="69850" dist="43180" dir="5400000">
                    <a:srgbClr val="000000">
                      <a:alpha val="65000"/>
                    </a:srgbClr>
                  </a:innerShdw>
                </a:effectLst>
                <a:latin typeface="微软雅黑"/>
                <a:ea typeface="微软雅黑"/>
                <a:cs typeface="微软雅黑"/>
              </a:rPr>
              <a:t>               </a:t>
            </a:r>
            <a:r>
              <a:rPr kumimoji="0" lang="zh-CN" altLang="en-US" sz="3200" b="1" dirty="0">
                <a:solidFill>
                  <a:schemeClr val="accent5"/>
                </a:solidFill>
                <a:latin typeface="微软雅黑"/>
                <a:ea typeface="微软雅黑"/>
                <a:cs typeface="微软雅黑"/>
              </a:rPr>
              <a:t>院</a:t>
            </a:r>
            <a:r>
              <a:rPr kumimoji="0" lang="en-US" altLang="zh-CN" sz="3200" b="1" dirty="0">
                <a:solidFill>
                  <a:schemeClr val="accent5"/>
                </a:solidFill>
                <a:latin typeface="微软雅黑"/>
                <a:ea typeface="微软雅黑"/>
                <a:cs typeface="微软雅黑"/>
              </a:rPr>
              <a:t>  </a:t>
            </a:r>
            <a:r>
              <a:rPr kumimoji="0" lang="zh-CN" altLang="en-US" sz="3200" b="1" dirty="0">
                <a:solidFill>
                  <a:schemeClr val="accent5"/>
                </a:solidFill>
                <a:latin typeface="微软雅黑"/>
                <a:ea typeface="微软雅黑"/>
                <a:cs typeface="微软雅黑"/>
              </a:rPr>
              <a:t>前</a:t>
            </a:r>
            <a:r>
              <a:rPr kumimoji="0" lang="en-US" altLang="zh-CN" sz="3200" b="1" dirty="0">
                <a:solidFill>
                  <a:schemeClr val="accent5"/>
                </a:solidFill>
                <a:latin typeface="微软雅黑"/>
                <a:ea typeface="微软雅黑"/>
                <a:cs typeface="微软雅黑"/>
              </a:rPr>
              <a:t>               </a:t>
            </a:r>
            <a:r>
              <a:rPr kumimoji="0" lang="zh-CN" altLang="en-US" sz="3200" b="1" dirty="0">
                <a:solidFill>
                  <a:schemeClr val="accent5"/>
                </a:solidFill>
                <a:latin typeface="微软雅黑"/>
                <a:ea typeface="微软雅黑"/>
                <a:cs typeface="微软雅黑"/>
              </a:rPr>
              <a:t>院</a:t>
            </a:r>
            <a:r>
              <a:rPr kumimoji="0" lang="en-US" altLang="zh-CN" sz="3200" b="1" dirty="0">
                <a:solidFill>
                  <a:schemeClr val="accent5"/>
                </a:solidFill>
                <a:latin typeface="微软雅黑"/>
                <a:ea typeface="微软雅黑"/>
                <a:cs typeface="微软雅黑"/>
              </a:rPr>
              <a:t>  </a:t>
            </a:r>
            <a:r>
              <a:rPr kumimoji="0" lang="zh-CN" altLang="en-US" sz="3200" b="1" dirty="0">
                <a:solidFill>
                  <a:schemeClr val="accent5"/>
                </a:solidFill>
                <a:latin typeface="微软雅黑"/>
                <a:ea typeface="微软雅黑"/>
                <a:cs typeface="微软雅黑"/>
              </a:rPr>
              <a:t>外</a:t>
            </a:r>
          </a:p>
        </p:txBody>
      </p:sp>
      <p:sp>
        <p:nvSpPr>
          <p:cNvPr id="27653" name="文本框 12"/>
          <p:cNvSpPr txBox="1">
            <a:spLocks noChangeArrowheads="1"/>
          </p:cNvSpPr>
          <p:nvPr/>
        </p:nvSpPr>
        <p:spPr bwMode="auto">
          <a:xfrm>
            <a:off x="1165349" y="1394718"/>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endParaRPr lang="zh-CN" altLang="en-US" sz="1800">
              <a:ea typeface="等线" panose="02010600030101010101" pitchFamily="2" charset="-122"/>
            </a:endParaRPr>
          </a:p>
        </p:txBody>
      </p:sp>
      <p:sp>
        <p:nvSpPr>
          <p:cNvPr id="7" name="标题 1"/>
          <p:cNvSpPr>
            <a:spLocks noGrp="1"/>
          </p:cNvSpPr>
          <p:nvPr>
            <p:ph type="title"/>
          </p:nvPr>
        </p:nvSpPr>
        <p:spPr>
          <a:xfrm>
            <a:off x="899592" y="188640"/>
            <a:ext cx="7496175" cy="698500"/>
          </a:xfrm>
        </p:spPr>
        <p:txBody>
          <a:bodyPr/>
          <a:lstStyle/>
          <a:p>
            <a:pPr marL="342900" indent="-342900"/>
            <a:r>
              <a:rPr kumimoji="0" lang="zh-CN" altLang="en-US" sz="3200" b="1" dirty="0">
                <a:solidFill>
                  <a:srgbClr val="002060"/>
                </a:solidFill>
                <a:cs typeface="+mn-cs"/>
              </a:rPr>
              <a:t>胸痛中心建设是一个系统工程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892249" y="214313"/>
            <a:ext cx="7496175" cy="698500"/>
          </a:xfrm>
        </p:spPr>
        <p:txBody>
          <a:bodyPr/>
          <a:lstStyle/>
          <a:p>
            <a:pPr marL="342900" indent="-342900"/>
            <a:r>
              <a:rPr kumimoji="0" lang="zh-CN" altLang="en-US" sz="3200" b="1" dirty="0">
                <a:solidFill>
                  <a:srgbClr val="002060"/>
                </a:solidFill>
                <a:cs typeface="+mn-cs"/>
              </a:rPr>
              <a:t>胸痛中心所在医院的全员培训</a:t>
            </a:r>
          </a:p>
        </p:txBody>
      </p:sp>
      <p:sp>
        <p:nvSpPr>
          <p:cNvPr id="3" name="矩形 2"/>
          <p:cNvSpPr/>
          <p:nvPr/>
        </p:nvSpPr>
        <p:spPr>
          <a:xfrm>
            <a:off x="827088" y="1120775"/>
            <a:ext cx="7777162" cy="5299912"/>
          </a:xfrm>
          <a:prstGeom prst="rect">
            <a:avLst/>
          </a:prstGeom>
        </p:spPr>
        <p:txBody>
          <a:bodyPr>
            <a:spAutoFit/>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nSpc>
                <a:spcPct val="120000"/>
              </a:lnSpc>
              <a:spcBef>
                <a:spcPts val="1200"/>
              </a:spcBef>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针对</a:t>
            </a:r>
            <a:r>
              <a:rPr kumimoji="0" lang="zh-CN" altLang="en-US" b="1" dirty="0">
                <a:solidFill>
                  <a:srgbClr val="FF0000"/>
                </a:solidFill>
                <a:latin typeface="微软雅黑" panose="020B0503020204020204" pitchFamily="34" charset="-122"/>
                <a:ea typeface="微软雅黑" panose="020B0503020204020204" pitchFamily="34" charset="-122"/>
              </a:rPr>
              <a:t>医院领导</a:t>
            </a:r>
            <a:r>
              <a:rPr kumimoji="0" lang="zh-CN" altLang="en-US" b="1" dirty="0">
                <a:latin typeface="微软雅黑" panose="020B0503020204020204" pitchFamily="34" charset="-122"/>
                <a:ea typeface="微软雅黑" panose="020B0503020204020204" pitchFamily="34" charset="-122"/>
              </a:rPr>
              <a:t>、</a:t>
            </a:r>
            <a:r>
              <a:rPr kumimoji="0" lang="zh-CN" altLang="en-US" b="1" dirty="0">
                <a:solidFill>
                  <a:srgbClr val="FF0000"/>
                </a:solidFill>
                <a:latin typeface="微软雅黑" panose="020B0503020204020204" pitchFamily="34" charset="-122"/>
                <a:ea typeface="微软雅黑" panose="020B0503020204020204" pitchFamily="34" charset="-122"/>
              </a:rPr>
              <a:t>医疗管理</a:t>
            </a:r>
            <a:r>
              <a:rPr kumimoji="0" lang="zh-CN" altLang="en-US" b="1" dirty="0">
                <a:latin typeface="微软雅黑" panose="020B0503020204020204" pitchFamily="34" charset="-122"/>
                <a:ea typeface="微软雅黑" panose="020B0503020204020204" pitchFamily="34" charset="-122"/>
              </a:rPr>
              <a:t>、</a:t>
            </a:r>
            <a:r>
              <a:rPr kumimoji="0" lang="zh-CN" altLang="en-US" b="1" dirty="0">
                <a:solidFill>
                  <a:srgbClr val="FF0000"/>
                </a:solidFill>
                <a:latin typeface="微软雅黑" panose="020B0503020204020204" pitchFamily="34" charset="-122"/>
                <a:ea typeface="微软雅黑" panose="020B0503020204020204" pitchFamily="34" charset="-122"/>
              </a:rPr>
              <a:t>行政管理人员</a:t>
            </a:r>
            <a:r>
              <a:rPr kumimoji="0" lang="zh-CN" altLang="en-US" b="1" dirty="0">
                <a:latin typeface="微软雅黑" panose="020B0503020204020204" pitchFamily="34" charset="-122"/>
                <a:ea typeface="微软雅黑" panose="020B0503020204020204" pitchFamily="34" charset="-122"/>
              </a:rPr>
              <a:t>的培训</a:t>
            </a:r>
            <a:endParaRPr kumimoji="0" lang="en-US" altLang="zh-CN" b="1" dirty="0">
              <a:latin typeface="微软雅黑" panose="020B0503020204020204" pitchFamily="34" charset="-122"/>
              <a:ea typeface="微软雅黑" panose="020B0503020204020204" pitchFamily="34" charset="-122"/>
            </a:endParaRPr>
          </a:p>
          <a:p>
            <a:pPr>
              <a:lnSpc>
                <a:spcPct val="120000"/>
              </a:lnSpc>
            </a:pPr>
            <a:r>
              <a:rPr kumimoji="0" lang="zh-CN" altLang="en-US" sz="1800" b="1" dirty="0">
                <a:latin typeface="微软雅黑" panose="020B0503020204020204" pitchFamily="34" charset="-122"/>
                <a:ea typeface="微软雅黑" panose="020B0503020204020204" pitchFamily="34" charset="-122"/>
              </a:rPr>
              <a:t>    </a:t>
            </a:r>
            <a:r>
              <a:rPr kumimoji="0" lang="zh-CN" altLang="en-US" sz="1800" b="1" dirty="0">
                <a:solidFill>
                  <a:srgbClr val="FF0000"/>
                </a:solidFill>
                <a:latin typeface="微软雅黑" panose="020B0503020204020204" pitchFamily="34" charset="-122"/>
                <a:ea typeface="微软雅黑" panose="020B0503020204020204" pitchFamily="34" charset="-122"/>
              </a:rPr>
              <a:t> </a:t>
            </a:r>
            <a:r>
              <a:rPr kumimoji="0" lang="zh-CN" altLang="en-US" sz="1800" b="1" dirty="0">
                <a:solidFill>
                  <a:srgbClr val="000000"/>
                </a:solidFill>
                <a:latin typeface="微软雅黑" panose="020B0503020204020204" pitchFamily="34" charset="-122"/>
                <a:ea typeface="微软雅黑" panose="020B0503020204020204" pitchFamily="34" charset="-122"/>
              </a:rPr>
              <a:t>时间要求：</a:t>
            </a:r>
            <a:r>
              <a:rPr kumimoji="0" lang="zh-CN" altLang="en-US" sz="1800" dirty="0">
                <a:latin typeface="微软雅黑" panose="020B0503020204020204" pitchFamily="34" charset="-122"/>
                <a:ea typeface="微软雅黑" panose="020B0503020204020204" pitchFamily="34" charset="-122"/>
              </a:rPr>
              <a:t>成立之前或成立之后</a:t>
            </a:r>
            <a:r>
              <a:rPr kumimoji="0" lang="en-US" altLang="en-US" sz="1800" dirty="0">
                <a:latin typeface="微软雅黑" panose="020B0503020204020204" pitchFamily="34" charset="-122"/>
                <a:ea typeface="微软雅黑" panose="020B0503020204020204" pitchFamily="34" charset="-122"/>
              </a:rPr>
              <a:t>1</a:t>
            </a:r>
            <a:r>
              <a:rPr kumimoji="0" lang="zh-CN" altLang="en-US" sz="1800" dirty="0">
                <a:latin typeface="微软雅黑" panose="020B0503020204020204" pitchFamily="34" charset="-122"/>
                <a:ea typeface="微软雅黑" panose="020B0503020204020204" pitchFamily="34" charset="-122"/>
              </a:rPr>
              <a:t>个月内至少进行</a:t>
            </a:r>
            <a:r>
              <a:rPr kumimoji="0" lang="zh-CN" altLang="en-US" sz="1800" dirty="0">
                <a:solidFill>
                  <a:srgbClr val="FF0000"/>
                </a:solidFill>
                <a:latin typeface="微软雅黑" panose="020B0503020204020204" pitchFamily="34" charset="-122"/>
                <a:ea typeface="微软雅黑" panose="020B0503020204020204" pitchFamily="34" charset="-122"/>
              </a:rPr>
              <a:t>一次</a:t>
            </a: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800" b="1" dirty="0">
                <a:latin typeface="微软雅黑" panose="020B0503020204020204" pitchFamily="34" charset="-122"/>
                <a:ea typeface="微软雅黑" panose="020B0503020204020204" pitchFamily="34" charset="-122"/>
              </a:rPr>
              <a:t>     </a:t>
            </a:r>
            <a:r>
              <a:rPr kumimoji="0" lang="zh-CN" altLang="en-US" sz="1800" b="1" dirty="0">
                <a:solidFill>
                  <a:srgbClr val="000000"/>
                </a:solidFill>
                <a:latin typeface="微软雅黑" panose="020B0503020204020204" pitchFamily="34" charset="-122"/>
                <a:ea typeface="微软雅黑" panose="020B0503020204020204" pitchFamily="34" charset="-122"/>
              </a:rPr>
              <a:t>培训内容：</a:t>
            </a:r>
            <a:r>
              <a:rPr kumimoji="0" lang="en-US" altLang="zh-CN" sz="1800" dirty="0">
                <a:latin typeface="微软雅黑" panose="020B0503020204020204" pitchFamily="34" charset="-122"/>
                <a:ea typeface="微软雅黑" panose="020B0503020204020204" pitchFamily="34" charset="-122"/>
              </a:rPr>
              <a:t>1. </a:t>
            </a:r>
            <a:r>
              <a:rPr kumimoji="0" lang="zh-CN" altLang="en-US" sz="1800" dirty="0">
                <a:latin typeface="微软雅黑" panose="020B0503020204020204" pitchFamily="34" charset="-122"/>
                <a:ea typeface="微软雅黑" panose="020B0503020204020204" pitchFamily="34" charset="-122"/>
              </a:rPr>
              <a:t>区域协同救治体系胸痛中心的</a:t>
            </a:r>
            <a:r>
              <a:rPr kumimoji="0" lang="zh-CN" altLang="en-US" sz="1800" dirty="0">
                <a:solidFill>
                  <a:srgbClr val="FF0000"/>
                </a:solidFill>
                <a:latin typeface="微软雅黑" panose="020B0503020204020204" pitchFamily="34" charset="-122"/>
                <a:ea typeface="微软雅黑" panose="020B0503020204020204" pitchFamily="34" charset="-122"/>
              </a:rPr>
              <a:t>基本概念</a:t>
            </a:r>
            <a:r>
              <a:rPr kumimoji="0" lang="zh-CN" altLang="en-US" sz="1800" dirty="0">
                <a:latin typeface="微软雅黑" panose="020B0503020204020204" pitchFamily="34" charset="-122"/>
                <a:ea typeface="微软雅黑" panose="020B0503020204020204" pitchFamily="34" charset="-122"/>
              </a:rPr>
              <a:t>                 </a:t>
            </a:r>
            <a:endParaRPr kumimoji="0" lang="en-US" altLang="zh-CN" sz="1800" dirty="0">
              <a:latin typeface="微软雅黑" panose="020B0503020204020204" pitchFamily="34" charset="-122"/>
              <a:ea typeface="微软雅黑" panose="020B0503020204020204" pitchFamily="34" charset="-122"/>
            </a:endParaRPr>
          </a:p>
          <a:p>
            <a:pPr>
              <a:lnSpc>
                <a:spcPct val="120000"/>
              </a:lnSpc>
            </a:pPr>
            <a:r>
              <a:rPr kumimoji="0" lang="en-US" altLang="zh-CN" sz="1800" dirty="0">
                <a:latin typeface="微软雅黑" panose="020B0503020204020204" pitchFamily="34" charset="-122"/>
                <a:ea typeface="微软雅黑" panose="020B0503020204020204" pitchFamily="34" charset="-122"/>
              </a:rPr>
              <a:t>      </a:t>
            </a:r>
            <a:r>
              <a:rPr kumimoji="0" lang="zh-CN" altLang="en-US" sz="1800" dirty="0">
                <a:latin typeface="微软雅黑" panose="020B0503020204020204" pitchFamily="34" charset="-122"/>
                <a:ea typeface="微软雅黑" panose="020B0503020204020204" pitchFamily="34" charset="-122"/>
              </a:rPr>
              <a:t>               </a:t>
            </a:r>
            <a:r>
              <a:rPr kumimoji="0" lang="en-US" altLang="zh-CN" sz="1800" dirty="0">
                <a:latin typeface="微软雅黑" panose="020B0503020204020204" pitchFamily="34" charset="-122"/>
                <a:ea typeface="微软雅黑" panose="020B0503020204020204" pitchFamily="34" charset="-122"/>
              </a:rPr>
              <a:t> 2.</a:t>
            </a:r>
            <a:r>
              <a:rPr kumimoji="0" lang="zh-CN" altLang="en-US" sz="1800" dirty="0">
                <a:latin typeface="微软雅黑" panose="020B0503020204020204" pitchFamily="34" charset="-122"/>
                <a:ea typeface="微软雅黑" panose="020B0503020204020204" pitchFamily="34" charset="-122"/>
              </a:rPr>
              <a:t> 建设和流程优化过程中需要医院解决</a:t>
            </a:r>
            <a:r>
              <a:rPr kumimoji="0" lang="zh-CN" altLang="en-US" sz="1800" dirty="0">
                <a:solidFill>
                  <a:srgbClr val="FF0000"/>
                </a:solidFill>
                <a:latin typeface="微软雅黑" panose="020B0503020204020204" pitchFamily="34" charset="-122"/>
                <a:ea typeface="微软雅黑" panose="020B0503020204020204" pitchFamily="34" charset="-122"/>
              </a:rPr>
              <a:t>主要问题</a:t>
            </a: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a:lnSpc>
                <a:spcPct val="120000"/>
              </a:lnSpc>
            </a:pP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p"/>
            </a:pPr>
            <a:r>
              <a:rPr kumimoji="0" lang="zh-CN" altLang="en-US" b="1" dirty="0">
                <a:solidFill>
                  <a:srgbClr val="000000"/>
                </a:solidFill>
                <a:latin typeface="微软雅黑" panose="020B0503020204020204" pitchFamily="34" charset="-122"/>
                <a:ea typeface="微软雅黑" panose="020B0503020204020204" pitchFamily="34" charset="-122"/>
              </a:rPr>
              <a:t>针对</a:t>
            </a:r>
            <a:r>
              <a:rPr kumimoji="0" lang="zh-CN" altLang="en-US" b="1" dirty="0">
                <a:solidFill>
                  <a:srgbClr val="FF0000"/>
                </a:solidFill>
                <a:latin typeface="微软雅黑" panose="020B0503020204020204" pitchFamily="34" charset="-122"/>
                <a:ea typeface="微软雅黑" panose="020B0503020204020204" pitchFamily="34" charset="-122"/>
              </a:rPr>
              <a:t>胸痛中心核心科室专业医师和护士</a:t>
            </a:r>
            <a:r>
              <a:rPr kumimoji="0" lang="zh-CN" altLang="en-US" b="1" dirty="0">
                <a:solidFill>
                  <a:srgbClr val="000000"/>
                </a:solidFill>
                <a:latin typeface="微软雅黑" panose="020B0503020204020204" pitchFamily="34" charset="-122"/>
                <a:ea typeface="微软雅黑" panose="020B0503020204020204" pitchFamily="34" charset="-122"/>
              </a:rPr>
              <a:t>的培训</a:t>
            </a:r>
            <a:endParaRPr kumimoji="0" lang="en-US" altLang="zh-CN" b="1" dirty="0">
              <a:solidFill>
                <a:srgbClr val="000000"/>
              </a:solidFill>
              <a:latin typeface="微软雅黑" panose="020B0503020204020204" pitchFamily="34" charset="-122"/>
              <a:ea typeface="微软雅黑" panose="020B0503020204020204" pitchFamily="34" charset="-122"/>
            </a:endParaRPr>
          </a:p>
          <a:p>
            <a:pPr>
              <a:lnSpc>
                <a:spcPct val="120000"/>
              </a:lnSpc>
            </a:pPr>
            <a:r>
              <a:rPr kumimoji="0" lang="zh-CN" altLang="en-US" sz="1800" b="1" dirty="0">
                <a:solidFill>
                  <a:srgbClr val="FF0000"/>
                </a:solidFill>
                <a:latin typeface="微软雅黑" panose="020B0503020204020204" pitchFamily="34" charset="-122"/>
                <a:ea typeface="微软雅黑" panose="020B0503020204020204" pitchFamily="34" charset="-122"/>
              </a:rPr>
              <a:t> </a:t>
            </a:r>
            <a:r>
              <a:rPr kumimoji="0" lang="en-US" altLang="zh-CN" sz="1800" b="1" dirty="0">
                <a:solidFill>
                  <a:srgbClr val="FF0000"/>
                </a:solidFill>
                <a:latin typeface="微软雅黑" panose="020B0503020204020204" pitchFamily="34" charset="-122"/>
                <a:ea typeface="微软雅黑" panose="020B0503020204020204" pitchFamily="34" charset="-122"/>
              </a:rPr>
              <a:t>     </a:t>
            </a:r>
            <a:r>
              <a:rPr kumimoji="0" lang="zh-CN" altLang="en-US" sz="1800" b="1" dirty="0">
                <a:solidFill>
                  <a:srgbClr val="000000"/>
                </a:solidFill>
                <a:latin typeface="微软雅黑" panose="020B0503020204020204" pitchFamily="34" charset="-122"/>
                <a:ea typeface="微软雅黑" panose="020B0503020204020204" pitchFamily="34" charset="-122"/>
              </a:rPr>
              <a:t>时间要求：</a:t>
            </a:r>
            <a:r>
              <a:rPr kumimoji="0" lang="zh-CN" altLang="en-US" sz="1800" dirty="0">
                <a:latin typeface="微软雅黑" panose="020B0503020204020204" pitchFamily="34" charset="-122"/>
                <a:ea typeface="微软雅黑" panose="020B0503020204020204" pitchFamily="34" charset="-122"/>
              </a:rPr>
              <a:t>成立之前或成立之后</a:t>
            </a:r>
            <a:r>
              <a:rPr kumimoji="0" lang="en-US" altLang="en-US" sz="1800" dirty="0">
                <a:latin typeface="微软雅黑" panose="020B0503020204020204" pitchFamily="34" charset="-122"/>
                <a:ea typeface="微软雅黑" panose="020B0503020204020204" pitchFamily="34" charset="-122"/>
              </a:rPr>
              <a:t>1</a:t>
            </a:r>
            <a:r>
              <a:rPr kumimoji="0" lang="zh-CN" altLang="en-US" sz="1800" dirty="0">
                <a:latin typeface="微软雅黑" panose="020B0503020204020204" pitchFamily="34" charset="-122"/>
                <a:ea typeface="微软雅黑" panose="020B0503020204020204" pitchFamily="34" charset="-122"/>
              </a:rPr>
              <a:t>个月内</a:t>
            </a:r>
            <a:r>
              <a:rPr kumimoji="0" lang="zh-CN" altLang="en-US" sz="1800" dirty="0">
                <a:solidFill>
                  <a:srgbClr val="FF0000"/>
                </a:solidFill>
                <a:latin typeface="微软雅黑" panose="020B0503020204020204" pitchFamily="34" charset="-122"/>
                <a:ea typeface="微软雅黑" panose="020B0503020204020204" pitchFamily="34" charset="-122"/>
              </a:rPr>
              <a:t>完成</a:t>
            </a:r>
            <a:endParaRPr kumimoji="0" lang="en-US" altLang="zh-CN" sz="1800" b="1"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800" b="1" dirty="0">
                <a:solidFill>
                  <a:srgbClr val="FF0000"/>
                </a:solidFill>
                <a:latin typeface="微软雅黑" panose="020B0503020204020204" pitchFamily="34" charset="-122"/>
                <a:ea typeface="微软雅黑" panose="020B0503020204020204" pitchFamily="34" charset="-122"/>
              </a:rPr>
              <a:t>      </a:t>
            </a:r>
            <a:r>
              <a:rPr kumimoji="0" lang="zh-CN" altLang="en-US" sz="1800" b="1" dirty="0">
                <a:solidFill>
                  <a:srgbClr val="000000"/>
                </a:solidFill>
                <a:latin typeface="微软雅黑" panose="020B0503020204020204" pitchFamily="34" charset="-122"/>
                <a:ea typeface="微软雅黑" panose="020B0503020204020204" pitchFamily="34" charset="-122"/>
              </a:rPr>
              <a:t>培训内容：</a:t>
            </a:r>
            <a:r>
              <a:rPr kumimoji="0" lang="en-US" altLang="zh-CN" sz="1800" dirty="0">
                <a:latin typeface="微软雅黑" panose="020B0503020204020204" pitchFamily="34" charset="-122"/>
                <a:ea typeface="微软雅黑" panose="020B0503020204020204" pitchFamily="34" charset="-122"/>
              </a:rPr>
              <a:t>1. </a:t>
            </a:r>
            <a:r>
              <a:rPr kumimoji="0" lang="zh-CN" altLang="en-US" sz="1800" dirty="0">
                <a:solidFill>
                  <a:srgbClr val="FF0000"/>
                </a:solidFill>
                <a:latin typeface="微软雅黑" panose="020B0503020204020204" pitchFamily="34" charset="-122"/>
                <a:ea typeface="微软雅黑" panose="020B0503020204020204" pitchFamily="34" charset="-122"/>
              </a:rPr>
              <a:t>基于区域协同救</a:t>
            </a:r>
            <a:r>
              <a:rPr kumimoji="0" lang="zh-CN" altLang="en-US" sz="1800" dirty="0">
                <a:latin typeface="微软雅黑" panose="020B0503020204020204" pitchFamily="34" charset="-122"/>
                <a:ea typeface="微软雅黑" panose="020B0503020204020204" pitchFamily="34" charset="-122"/>
              </a:rPr>
              <a:t>治体系胸痛中心的</a:t>
            </a:r>
            <a:r>
              <a:rPr kumimoji="0" lang="zh-CN" altLang="en-US" sz="1800" dirty="0">
                <a:solidFill>
                  <a:srgbClr val="FF0000"/>
                </a:solidFill>
                <a:latin typeface="微软雅黑" panose="020B0503020204020204" pitchFamily="34" charset="-122"/>
                <a:ea typeface="微软雅黑" panose="020B0503020204020204" pitchFamily="34" charset="-122"/>
              </a:rPr>
              <a:t>基本概念</a:t>
            </a: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800" dirty="0">
                <a:latin typeface="微软雅黑" panose="020B0503020204020204" pitchFamily="34" charset="-122"/>
                <a:ea typeface="微软雅黑" panose="020B0503020204020204" pitchFamily="34" charset="-122"/>
              </a:rPr>
              <a:t>                       2. </a:t>
            </a:r>
            <a:r>
              <a:rPr kumimoji="0" lang="zh-CN" altLang="en-US" sz="1800" dirty="0">
                <a:latin typeface="微软雅黑" panose="020B0503020204020204" pitchFamily="34" charset="-122"/>
                <a:ea typeface="微软雅黑" panose="020B0503020204020204" pitchFamily="34" charset="-122"/>
              </a:rPr>
              <a:t>胸痛中心</a:t>
            </a:r>
            <a:r>
              <a:rPr kumimoji="0" lang="zh-CN" altLang="en-US" sz="1800" dirty="0">
                <a:solidFill>
                  <a:srgbClr val="FF0000"/>
                </a:solidFill>
                <a:latin typeface="微软雅黑" panose="020B0503020204020204" pitchFamily="34" charset="-122"/>
                <a:ea typeface="微软雅黑" panose="020B0503020204020204" pitchFamily="34" charset="-122"/>
              </a:rPr>
              <a:t>时钟统一</a:t>
            </a:r>
            <a:r>
              <a:rPr kumimoji="0" lang="zh-CN" altLang="en-US" sz="1800" dirty="0">
                <a:latin typeface="微软雅黑" panose="020B0503020204020204" pitchFamily="34" charset="-122"/>
                <a:ea typeface="微软雅黑" panose="020B0503020204020204" pitchFamily="34" charset="-122"/>
              </a:rPr>
              <a:t>、</a:t>
            </a:r>
            <a:r>
              <a:rPr kumimoji="0" lang="zh-CN" altLang="en-US" sz="1800" dirty="0">
                <a:solidFill>
                  <a:srgbClr val="FF0000"/>
                </a:solidFill>
                <a:latin typeface="微软雅黑" panose="020B0503020204020204" pitchFamily="34" charset="-122"/>
                <a:ea typeface="微软雅黑" panose="020B0503020204020204" pitchFamily="34" charset="-122"/>
              </a:rPr>
              <a:t>时间节点</a:t>
            </a:r>
            <a:r>
              <a:rPr kumimoji="0" lang="zh-CN" altLang="en-US" sz="1800" dirty="0">
                <a:latin typeface="微软雅黑" panose="020B0503020204020204" pitchFamily="34" charset="-122"/>
                <a:ea typeface="微软雅黑" panose="020B0503020204020204" pitchFamily="34" charset="-122"/>
              </a:rPr>
              <a:t>定义及时间节点</a:t>
            </a:r>
            <a:endParaRPr kumimoji="0" lang="en-US" altLang="zh-CN" sz="1800" dirty="0">
              <a:latin typeface="微软雅黑" panose="020B0503020204020204" pitchFamily="34" charset="-122"/>
              <a:ea typeface="微软雅黑" panose="020B0503020204020204" pitchFamily="34" charset="-122"/>
            </a:endParaRPr>
          </a:p>
          <a:p>
            <a:pPr>
              <a:lnSpc>
                <a:spcPct val="120000"/>
              </a:lnSpc>
            </a:pPr>
            <a:r>
              <a:rPr kumimoji="0" lang="zh-CN" altLang="en-US" sz="1800" dirty="0">
                <a:latin typeface="微软雅黑" panose="020B0503020204020204" pitchFamily="34" charset="-122"/>
                <a:ea typeface="微软雅黑" panose="020B0503020204020204" pitchFamily="34" charset="-122"/>
              </a:rPr>
              <a:t>           </a:t>
            </a:r>
            <a:r>
              <a:rPr kumimoji="0" lang="en-US" altLang="zh-CN" sz="1800" dirty="0">
                <a:latin typeface="微软雅黑" panose="020B0503020204020204" pitchFamily="34" charset="-122"/>
                <a:ea typeface="微软雅黑" panose="020B0503020204020204" pitchFamily="34" charset="-122"/>
              </a:rPr>
              <a:t>            3. </a:t>
            </a:r>
            <a:r>
              <a:rPr kumimoji="0" lang="zh-CN" altLang="en-US" sz="1800" dirty="0">
                <a:latin typeface="微软雅黑" panose="020B0503020204020204" pitchFamily="34" charset="-122"/>
                <a:ea typeface="微软雅黑" panose="020B0503020204020204" pitchFamily="34" charset="-122"/>
              </a:rPr>
              <a:t>各项</a:t>
            </a:r>
            <a:r>
              <a:rPr kumimoji="0" lang="zh-CN" altLang="en-US" sz="1800" dirty="0">
                <a:solidFill>
                  <a:srgbClr val="FF0000"/>
                </a:solidFill>
                <a:latin typeface="微软雅黑" panose="020B0503020204020204" pitchFamily="34" charset="-122"/>
                <a:ea typeface="微软雅黑" panose="020B0503020204020204" pitchFamily="34" charset="-122"/>
              </a:rPr>
              <a:t>管理制度</a:t>
            </a: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800" dirty="0">
                <a:latin typeface="微软雅黑" panose="020B0503020204020204" pitchFamily="34" charset="-122"/>
                <a:ea typeface="微软雅黑" panose="020B0503020204020204" pitchFamily="34" charset="-122"/>
              </a:rPr>
              <a:t>                       4. ACS</a:t>
            </a:r>
            <a:r>
              <a:rPr kumimoji="0" lang="zh-CN" altLang="en-US" sz="1800" dirty="0">
                <a:latin typeface="微软雅黑" panose="020B0503020204020204" pitchFamily="34" charset="-122"/>
                <a:ea typeface="微软雅黑" panose="020B0503020204020204" pitchFamily="34" charset="-122"/>
              </a:rPr>
              <a:t>、</a:t>
            </a:r>
            <a:r>
              <a:rPr kumimoji="0" lang="zh-CN" altLang="en-US" sz="1800" dirty="0">
                <a:solidFill>
                  <a:srgbClr val="FF0000"/>
                </a:solidFill>
                <a:latin typeface="微软雅黑" panose="020B0503020204020204" pitchFamily="34" charset="-122"/>
                <a:ea typeface="微软雅黑" panose="020B0503020204020204" pitchFamily="34" charset="-122"/>
              </a:rPr>
              <a:t>主动脉夹层</a:t>
            </a:r>
            <a:r>
              <a:rPr kumimoji="0" lang="zh-CN" altLang="en-US" sz="1800" dirty="0">
                <a:latin typeface="微软雅黑" panose="020B0503020204020204" pitchFamily="34" charset="-122"/>
                <a:ea typeface="微软雅黑" panose="020B0503020204020204" pitchFamily="34" charset="-122"/>
              </a:rPr>
              <a:t>、肺动脉栓塞的</a:t>
            </a:r>
            <a:r>
              <a:rPr kumimoji="0" lang="zh-CN" altLang="en-US" sz="1800" dirty="0">
                <a:solidFill>
                  <a:srgbClr val="FF0000"/>
                </a:solidFill>
                <a:latin typeface="微软雅黑" panose="020B0503020204020204" pitchFamily="34" charset="-122"/>
                <a:ea typeface="微软雅黑" panose="020B0503020204020204" pitchFamily="34" charset="-122"/>
              </a:rPr>
              <a:t>诊治指南</a:t>
            </a: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800" dirty="0">
                <a:latin typeface="微软雅黑" panose="020B0503020204020204" pitchFamily="34" charset="-122"/>
                <a:ea typeface="微软雅黑" panose="020B0503020204020204" pitchFamily="34" charset="-122"/>
              </a:rPr>
              <a:t>                       5. </a:t>
            </a:r>
            <a:r>
              <a:rPr kumimoji="0" lang="zh-CN" altLang="en-US" sz="1800" dirty="0">
                <a:latin typeface="微软雅黑" panose="020B0503020204020204" pitchFamily="34" charset="-122"/>
                <a:ea typeface="微软雅黑" panose="020B0503020204020204" pitchFamily="34" charset="-122"/>
              </a:rPr>
              <a:t>本院胸痛中心的</a:t>
            </a:r>
            <a:r>
              <a:rPr kumimoji="0" lang="zh-CN" altLang="en-US" sz="1800" dirty="0">
                <a:solidFill>
                  <a:srgbClr val="FF0000"/>
                </a:solidFill>
                <a:latin typeface="微软雅黑" panose="020B0503020204020204" pitchFamily="34" charset="-122"/>
                <a:ea typeface="微软雅黑" panose="020B0503020204020204" pitchFamily="34" charset="-122"/>
              </a:rPr>
              <a:t>救治流程图</a:t>
            </a: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800" dirty="0">
                <a:latin typeface="微软雅黑" panose="020B0503020204020204" pitchFamily="34" charset="-122"/>
                <a:ea typeface="微软雅黑" panose="020B0503020204020204" pitchFamily="34" charset="-122"/>
              </a:rPr>
              <a:t>                       6. </a:t>
            </a:r>
            <a:r>
              <a:rPr kumimoji="0" lang="zh-CN" altLang="en-US" sz="1800" dirty="0">
                <a:latin typeface="微软雅黑" panose="020B0503020204020204" pitchFamily="34" charset="-122"/>
                <a:ea typeface="微软雅黑" panose="020B0503020204020204" pitchFamily="34" charset="-122"/>
              </a:rPr>
              <a:t>急性心肌梗死、常见心律失常的</a:t>
            </a:r>
            <a:r>
              <a:rPr kumimoji="0" lang="zh-CN" altLang="en-US" sz="1800" dirty="0">
                <a:solidFill>
                  <a:srgbClr val="FF0000"/>
                </a:solidFill>
                <a:latin typeface="微软雅黑" panose="020B0503020204020204" pitchFamily="34" charset="-122"/>
                <a:ea typeface="微软雅黑" panose="020B0503020204020204" pitchFamily="34" charset="-122"/>
              </a:rPr>
              <a:t>心电图诊断</a:t>
            </a: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800" dirty="0">
                <a:latin typeface="微软雅黑" panose="020B0503020204020204" pitchFamily="34" charset="-122"/>
                <a:ea typeface="微软雅黑" panose="020B0503020204020204" pitchFamily="34" charset="-122"/>
              </a:rPr>
              <a:t>                       7. </a:t>
            </a:r>
            <a:r>
              <a:rPr kumimoji="0" lang="zh-CN" altLang="en-US" sz="1800" dirty="0">
                <a:solidFill>
                  <a:srgbClr val="FF0000"/>
                </a:solidFill>
                <a:latin typeface="微软雅黑" panose="020B0503020204020204" pitchFamily="34" charset="-122"/>
                <a:ea typeface="微软雅黑" panose="020B0503020204020204" pitchFamily="34" charset="-122"/>
              </a:rPr>
              <a:t>心肺复苏技能</a:t>
            </a: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800" dirty="0">
                <a:latin typeface="微软雅黑" panose="020B0503020204020204" pitchFamily="34" charset="-122"/>
                <a:ea typeface="微软雅黑" panose="020B0503020204020204" pitchFamily="34" charset="-122"/>
              </a:rPr>
              <a:t>                       8. </a:t>
            </a:r>
            <a:r>
              <a:rPr kumimoji="0" lang="zh-CN" altLang="en-US" sz="1800" dirty="0">
                <a:solidFill>
                  <a:srgbClr val="FF0000"/>
                </a:solidFill>
                <a:latin typeface="微软雅黑" panose="020B0503020204020204" pitchFamily="34" charset="-122"/>
                <a:ea typeface="微软雅黑" panose="020B0503020204020204" pitchFamily="34" charset="-122"/>
              </a:rPr>
              <a:t>数据采集</a:t>
            </a:r>
            <a:r>
              <a:rPr kumimoji="0" lang="zh-CN" altLang="en-US" sz="1800" dirty="0">
                <a:latin typeface="微软雅黑" panose="020B0503020204020204" pitchFamily="34" charset="-122"/>
                <a:ea typeface="微软雅黑" panose="020B0503020204020204" pitchFamily="34" charset="-122"/>
              </a:rPr>
              <a:t>及</a:t>
            </a:r>
            <a:r>
              <a:rPr kumimoji="0" lang="zh-CN" altLang="en-US" sz="1800" dirty="0">
                <a:solidFill>
                  <a:srgbClr val="FF0000"/>
                </a:solidFill>
                <a:latin typeface="微软雅黑" panose="020B0503020204020204" pitchFamily="34" charset="-122"/>
                <a:ea typeface="微软雅黑" panose="020B0503020204020204" pitchFamily="34" charset="-122"/>
              </a:rPr>
              <a:t>胸痛中心数据填报数据库</a:t>
            </a:r>
            <a:endParaRPr kumimoji="0" lang="en-US" altLang="zh-CN" sz="1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2"/>
          <p:cNvSpPr>
            <a:spLocks noChangeArrowheads="1"/>
          </p:cNvSpPr>
          <p:nvPr/>
        </p:nvSpPr>
        <p:spPr bwMode="auto">
          <a:xfrm>
            <a:off x="323850" y="1268413"/>
            <a:ext cx="8496300" cy="4970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800100" indent="-34290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lvl="1">
              <a:lnSpc>
                <a:spcPct val="120000"/>
              </a:lnSpc>
              <a:buFont typeface="Wingdings" panose="05000000000000000000" pitchFamily="2" charset="2"/>
              <a:buChar char="p"/>
            </a:pPr>
            <a:r>
              <a:rPr kumimoji="0" lang="zh-CN" altLang="en-US" b="1" dirty="0">
                <a:solidFill>
                  <a:srgbClr val="000000"/>
                </a:solidFill>
                <a:latin typeface="微软雅黑" panose="020B0503020204020204" pitchFamily="34" charset="-122"/>
                <a:ea typeface="微软雅黑" panose="020B0503020204020204" pitchFamily="34" charset="-122"/>
              </a:rPr>
              <a:t>针对</a:t>
            </a:r>
            <a:r>
              <a:rPr kumimoji="0" lang="zh-CN" altLang="en-US" b="1" dirty="0">
                <a:solidFill>
                  <a:srgbClr val="FF0000"/>
                </a:solidFill>
                <a:latin typeface="微软雅黑" panose="020B0503020204020204" pitchFamily="34" charset="-122"/>
                <a:ea typeface="微软雅黑" panose="020B0503020204020204" pitchFamily="34" charset="-122"/>
              </a:rPr>
              <a:t>全院医、药、护、技人员</a:t>
            </a:r>
            <a:r>
              <a:rPr kumimoji="0" lang="zh-CN" altLang="en-US" b="1" dirty="0">
                <a:latin typeface="微软雅黑" panose="020B0503020204020204" pitchFamily="34" charset="-122"/>
                <a:ea typeface="微软雅黑" panose="020B0503020204020204" pitchFamily="34" charset="-122"/>
              </a:rPr>
              <a:t>培训</a:t>
            </a:r>
            <a:endParaRPr kumimoji="0" lang="en-US" altLang="zh-CN" b="1" dirty="0">
              <a:latin typeface="微软雅黑" panose="020B0503020204020204" pitchFamily="34" charset="-122"/>
              <a:ea typeface="微软雅黑" panose="020B0503020204020204" pitchFamily="34" charset="-122"/>
            </a:endParaRPr>
          </a:p>
          <a:p>
            <a:pPr>
              <a:lnSpc>
                <a:spcPct val="120000"/>
              </a:lnSpc>
            </a:pPr>
            <a:r>
              <a:rPr kumimoji="0" lang="en-US" altLang="zh-CN" sz="1800" b="1" dirty="0">
                <a:solidFill>
                  <a:srgbClr val="000000"/>
                </a:solidFill>
                <a:latin typeface="微软雅黑" panose="020B0503020204020204" pitchFamily="34" charset="-122"/>
                <a:ea typeface="微软雅黑" panose="020B0503020204020204" pitchFamily="34" charset="-122"/>
              </a:rPr>
              <a:t>            </a:t>
            </a:r>
            <a:r>
              <a:rPr kumimoji="0" lang="zh-CN" altLang="en-US" sz="1800" b="1" dirty="0">
                <a:solidFill>
                  <a:srgbClr val="000000"/>
                </a:solidFill>
                <a:latin typeface="微软雅黑" panose="020B0503020204020204" pitchFamily="34" charset="-122"/>
                <a:ea typeface="微软雅黑" panose="020B0503020204020204" pitchFamily="34" charset="-122"/>
              </a:rPr>
              <a:t>时间要求：</a:t>
            </a:r>
            <a:r>
              <a:rPr kumimoji="0" lang="zh-CN" altLang="en-US" sz="1800" dirty="0">
                <a:solidFill>
                  <a:srgbClr val="000000"/>
                </a:solidFill>
                <a:latin typeface="微软雅黑" panose="020B0503020204020204" pitchFamily="34" charset="-122"/>
                <a:ea typeface="微软雅黑" panose="020B0503020204020204" pitchFamily="34" charset="-122"/>
              </a:rPr>
              <a:t>成立之后</a:t>
            </a:r>
            <a:r>
              <a:rPr kumimoji="0" lang="en-US" altLang="zh-CN" sz="1800" dirty="0">
                <a:solidFill>
                  <a:srgbClr val="FF0000"/>
                </a:solidFill>
                <a:latin typeface="微软雅黑" panose="020B0503020204020204" pitchFamily="34" charset="-122"/>
                <a:ea typeface="微软雅黑" panose="020B0503020204020204" pitchFamily="34" charset="-122"/>
              </a:rPr>
              <a:t>1</a:t>
            </a:r>
            <a:r>
              <a:rPr kumimoji="0" lang="zh-CN" altLang="en-US" sz="1800" dirty="0">
                <a:solidFill>
                  <a:srgbClr val="FF0000"/>
                </a:solidFill>
                <a:latin typeface="微软雅黑" panose="020B0503020204020204" pitchFamily="34" charset="-122"/>
                <a:ea typeface="微软雅黑" panose="020B0503020204020204" pitchFamily="34" charset="-122"/>
              </a:rPr>
              <a:t>个月内完成</a:t>
            </a:r>
            <a:r>
              <a:rPr kumimoji="0" lang="en-US" altLang="zh-CN" sz="1800" b="1" dirty="0">
                <a:solidFill>
                  <a:srgbClr val="FF0000"/>
                </a:solidFill>
                <a:latin typeface="微软雅黑" panose="020B0503020204020204" pitchFamily="34" charset="-122"/>
                <a:ea typeface="微软雅黑" panose="020B0503020204020204" pitchFamily="34" charset="-122"/>
              </a:rPr>
              <a:t> </a:t>
            </a:r>
          </a:p>
          <a:p>
            <a:pPr>
              <a:lnSpc>
                <a:spcPct val="120000"/>
              </a:lnSpc>
            </a:pPr>
            <a:r>
              <a:rPr kumimoji="0" lang="en-US" altLang="zh-CN" sz="1800" b="1" dirty="0">
                <a:solidFill>
                  <a:srgbClr val="000000"/>
                </a:solidFill>
                <a:latin typeface="微软雅黑" panose="020B0503020204020204" pitchFamily="34" charset="-122"/>
                <a:ea typeface="微软雅黑" panose="020B0503020204020204" pitchFamily="34" charset="-122"/>
              </a:rPr>
              <a:t>            </a:t>
            </a:r>
            <a:r>
              <a:rPr kumimoji="0" lang="zh-CN" altLang="en-US" sz="1800" b="1" dirty="0">
                <a:latin typeface="微软雅黑" panose="020B0503020204020204" pitchFamily="34" charset="-122"/>
                <a:ea typeface="微软雅黑" panose="020B0503020204020204" pitchFamily="34" charset="-122"/>
              </a:rPr>
              <a:t>培训内容：</a:t>
            </a:r>
            <a:r>
              <a:rPr kumimoji="0" lang="en-US" altLang="zh-CN" sz="1800" dirty="0">
                <a:solidFill>
                  <a:srgbClr val="000000"/>
                </a:solidFill>
                <a:latin typeface="微软雅黑" panose="020B0503020204020204" pitchFamily="34" charset="-122"/>
                <a:ea typeface="微软雅黑" panose="020B0503020204020204" pitchFamily="34" charset="-122"/>
              </a:rPr>
              <a:t>1. </a:t>
            </a:r>
            <a:r>
              <a:rPr kumimoji="0" lang="zh-CN" altLang="en-US" sz="1800" dirty="0">
                <a:solidFill>
                  <a:srgbClr val="000000"/>
                </a:solidFill>
                <a:latin typeface="微软雅黑" panose="020B0503020204020204" pitchFamily="34" charset="-122"/>
                <a:ea typeface="微软雅黑" panose="020B0503020204020204" pitchFamily="34" charset="-122"/>
              </a:rPr>
              <a:t>于区域协同救治体系胸痛中心的基本概念</a:t>
            </a:r>
            <a:endParaRPr kumimoji="0" lang="en-US" altLang="zh-CN" sz="1800" dirty="0">
              <a:solidFill>
                <a:srgbClr val="000000"/>
              </a:solidFill>
              <a:latin typeface="微软雅黑" panose="020B0503020204020204" pitchFamily="34" charset="-122"/>
              <a:ea typeface="微软雅黑" panose="020B0503020204020204" pitchFamily="34" charset="-122"/>
            </a:endParaRPr>
          </a:p>
          <a:p>
            <a:pPr>
              <a:lnSpc>
                <a:spcPct val="120000"/>
              </a:lnSpc>
            </a:pPr>
            <a:r>
              <a:rPr kumimoji="0" lang="en-US" altLang="zh-CN" sz="1800" dirty="0">
                <a:solidFill>
                  <a:srgbClr val="000000"/>
                </a:solidFill>
                <a:latin typeface="微软雅黑" panose="020B0503020204020204" pitchFamily="34" charset="-122"/>
                <a:ea typeface="微软雅黑" panose="020B0503020204020204" pitchFamily="34" charset="-122"/>
              </a:rPr>
              <a:t>      </a:t>
            </a:r>
            <a:r>
              <a:rPr kumimoji="0" lang="zh-CN" altLang="en-US" sz="1800" dirty="0">
                <a:solidFill>
                  <a:srgbClr val="000000"/>
                </a:solidFill>
                <a:latin typeface="微软雅黑" panose="020B0503020204020204" pitchFamily="34" charset="-122"/>
                <a:ea typeface="微软雅黑" panose="020B0503020204020204" pitchFamily="34" charset="-122"/>
              </a:rPr>
              <a:t>    </a:t>
            </a:r>
            <a:r>
              <a:rPr kumimoji="0" lang="en-US" altLang="zh-CN" sz="1800" dirty="0">
                <a:solidFill>
                  <a:srgbClr val="000000"/>
                </a:solidFill>
                <a:latin typeface="微软雅黑" panose="020B0503020204020204" pitchFamily="34" charset="-122"/>
                <a:ea typeface="微软雅黑" panose="020B0503020204020204" pitchFamily="34" charset="-122"/>
              </a:rPr>
              <a:t>                   2. </a:t>
            </a:r>
            <a:r>
              <a:rPr kumimoji="0" lang="zh-CN" altLang="en-US" sz="1800" dirty="0">
                <a:solidFill>
                  <a:srgbClr val="000000"/>
                </a:solidFill>
                <a:latin typeface="微软雅黑" panose="020B0503020204020204" pitchFamily="34" charset="-122"/>
                <a:ea typeface="微软雅黑" panose="020B0503020204020204" pitchFamily="34" charset="-122"/>
              </a:rPr>
              <a:t>胸痛中心的时间节点管理要求</a:t>
            </a:r>
            <a:endParaRPr kumimoji="0" lang="en-US" altLang="zh-CN" sz="1800" dirty="0">
              <a:solidFill>
                <a:srgbClr val="000000"/>
              </a:solidFill>
              <a:latin typeface="微软雅黑" panose="020B0503020204020204" pitchFamily="34" charset="-122"/>
              <a:ea typeface="微软雅黑" panose="020B0503020204020204" pitchFamily="34" charset="-122"/>
            </a:endParaRPr>
          </a:p>
          <a:p>
            <a:pPr>
              <a:lnSpc>
                <a:spcPct val="120000"/>
              </a:lnSpc>
            </a:pPr>
            <a:r>
              <a:rPr kumimoji="0" lang="zh-CN" altLang="en-US" sz="1800" dirty="0">
                <a:solidFill>
                  <a:srgbClr val="000000"/>
                </a:solidFill>
                <a:latin typeface="微软雅黑" panose="020B0503020204020204" pitchFamily="34" charset="-122"/>
                <a:ea typeface="微软雅黑" panose="020B0503020204020204" pitchFamily="34" charset="-122"/>
              </a:rPr>
              <a:t>          </a:t>
            </a:r>
            <a:r>
              <a:rPr kumimoji="0" lang="en-US" altLang="zh-CN" sz="1800" dirty="0">
                <a:solidFill>
                  <a:srgbClr val="000000"/>
                </a:solidFill>
                <a:latin typeface="微软雅黑" panose="020B0503020204020204" pitchFamily="34" charset="-122"/>
                <a:ea typeface="微软雅黑" panose="020B0503020204020204" pitchFamily="34" charset="-122"/>
              </a:rPr>
              <a:t>                   3. </a:t>
            </a:r>
            <a:r>
              <a:rPr kumimoji="0" lang="zh-CN" altLang="en-US" sz="1800" dirty="0">
                <a:solidFill>
                  <a:srgbClr val="000000"/>
                </a:solidFill>
                <a:latin typeface="微软雅黑" panose="020B0503020204020204" pitchFamily="34" charset="-122"/>
                <a:ea typeface="微软雅黑" panose="020B0503020204020204" pitchFamily="34" charset="-122"/>
              </a:rPr>
              <a:t>院内发生</a:t>
            </a:r>
            <a:r>
              <a:rPr kumimoji="0" lang="en-US" altLang="zh-CN" sz="1800" dirty="0">
                <a:solidFill>
                  <a:srgbClr val="000000"/>
                </a:solidFill>
                <a:latin typeface="微软雅黑" panose="020B0503020204020204" pitchFamily="34" charset="-122"/>
                <a:ea typeface="微软雅黑" panose="020B0503020204020204" pitchFamily="34" charset="-122"/>
              </a:rPr>
              <a:t>ACS</a:t>
            </a:r>
            <a:r>
              <a:rPr kumimoji="0" lang="zh-CN" altLang="en-US" sz="1800" dirty="0">
                <a:solidFill>
                  <a:srgbClr val="000000"/>
                </a:solidFill>
                <a:latin typeface="微软雅黑" panose="020B0503020204020204" pitchFamily="34" charset="-122"/>
                <a:ea typeface="微软雅黑" panose="020B0503020204020204" pitchFamily="34" charset="-122"/>
              </a:rPr>
              <a:t>或心脏骤停的处理流程</a:t>
            </a:r>
            <a:endParaRPr kumimoji="0" lang="en-US" altLang="zh-CN" sz="1800" dirty="0">
              <a:solidFill>
                <a:srgbClr val="000000"/>
              </a:solidFill>
              <a:latin typeface="微软雅黑" panose="020B0503020204020204" pitchFamily="34" charset="-122"/>
              <a:ea typeface="微软雅黑" panose="020B0503020204020204" pitchFamily="34" charset="-122"/>
            </a:endParaRPr>
          </a:p>
          <a:p>
            <a:pPr>
              <a:lnSpc>
                <a:spcPct val="120000"/>
              </a:lnSpc>
            </a:pPr>
            <a:r>
              <a:rPr kumimoji="0" lang="en-US" altLang="zh-CN" sz="1800" dirty="0">
                <a:solidFill>
                  <a:srgbClr val="000000"/>
                </a:solidFill>
                <a:latin typeface="微软雅黑" panose="020B0503020204020204" pitchFamily="34" charset="-122"/>
                <a:ea typeface="微软雅黑" panose="020B0503020204020204" pitchFamily="34" charset="-122"/>
              </a:rPr>
              <a:t>                             4. </a:t>
            </a:r>
            <a:r>
              <a:rPr kumimoji="0" lang="zh-CN" altLang="en-US" sz="1800" dirty="0">
                <a:solidFill>
                  <a:srgbClr val="000000"/>
                </a:solidFill>
                <a:latin typeface="微软雅黑" panose="020B0503020204020204" pitchFamily="34" charset="-122"/>
                <a:ea typeface="微软雅黑" panose="020B0503020204020204" pitchFamily="34" charset="-122"/>
              </a:rPr>
              <a:t>初级心肺复苏技能</a:t>
            </a:r>
            <a:endParaRPr kumimoji="0" lang="en-US" altLang="zh-CN" sz="1800" dirty="0">
              <a:solidFill>
                <a:srgbClr val="000000"/>
              </a:solidFill>
              <a:latin typeface="微软雅黑" panose="020B0503020204020204" pitchFamily="34" charset="-122"/>
              <a:ea typeface="微软雅黑" panose="020B0503020204020204" pitchFamily="34" charset="-122"/>
            </a:endParaRPr>
          </a:p>
          <a:p>
            <a:pPr>
              <a:lnSpc>
                <a:spcPct val="120000"/>
              </a:lnSpc>
            </a:pP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lvl="1">
              <a:lnSpc>
                <a:spcPct val="120000"/>
              </a:lnSpc>
              <a:buFont typeface="Wingdings" panose="05000000000000000000" pitchFamily="2" charset="2"/>
              <a:buChar char="p"/>
            </a:pPr>
            <a:r>
              <a:rPr kumimoji="0" lang="zh-CN" altLang="en-US" b="1" dirty="0">
                <a:solidFill>
                  <a:srgbClr val="000000"/>
                </a:solidFill>
                <a:latin typeface="微软雅黑" panose="020B0503020204020204" pitchFamily="34" charset="-122"/>
                <a:ea typeface="微软雅黑" panose="020B0503020204020204" pitchFamily="34" charset="-122"/>
              </a:rPr>
              <a:t>针对</a:t>
            </a:r>
            <a:r>
              <a:rPr kumimoji="0" lang="zh-CN" altLang="en-US" b="1" dirty="0">
                <a:solidFill>
                  <a:srgbClr val="FF0000"/>
                </a:solidFill>
                <a:latin typeface="微软雅黑" panose="020B0503020204020204" pitchFamily="34" charset="-122"/>
                <a:ea typeface="微软雅黑" panose="020B0503020204020204" pitchFamily="34" charset="-122"/>
              </a:rPr>
              <a:t>全院医疗辅助人员及后勤管理人员</a:t>
            </a:r>
            <a:r>
              <a:rPr kumimoji="0" lang="zh-CN" altLang="en-US" b="1" dirty="0">
                <a:latin typeface="微软雅黑" panose="020B0503020204020204" pitchFamily="34" charset="-122"/>
                <a:ea typeface="微软雅黑" panose="020B0503020204020204" pitchFamily="34" charset="-122"/>
              </a:rPr>
              <a:t>的培训</a:t>
            </a:r>
            <a:endParaRPr kumimoji="0" lang="en-US" altLang="zh-CN" b="1" dirty="0">
              <a:latin typeface="微软雅黑" panose="020B0503020204020204" pitchFamily="34" charset="-122"/>
              <a:ea typeface="微软雅黑" panose="020B0503020204020204" pitchFamily="34" charset="-122"/>
            </a:endParaRPr>
          </a:p>
          <a:p>
            <a:pPr>
              <a:lnSpc>
                <a:spcPct val="120000"/>
              </a:lnSpc>
            </a:pPr>
            <a:r>
              <a:rPr kumimoji="0" lang="en-US" altLang="zh-CN" sz="1800" b="1" dirty="0">
                <a:solidFill>
                  <a:srgbClr val="000000"/>
                </a:solidFill>
                <a:latin typeface="微软雅黑" panose="020B0503020204020204" pitchFamily="34" charset="-122"/>
                <a:ea typeface="微软雅黑" panose="020B0503020204020204" pitchFamily="34" charset="-122"/>
              </a:rPr>
              <a:t>            </a:t>
            </a:r>
            <a:r>
              <a:rPr kumimoji="0" lang="zh-CN" altLang="en-US" sz="1800" b="1" dirty="0">
                <a:solidFill>
                  <a:srgbClr val="000000"/>
                </a:solidFill>
                <a:latin typeface="微软雅黑" panose="020B0503020204020204" pitchFamily="34" charset="-122"/>
                <a:ea typeface="微软雅黑" panose="020B0503020204020204" pitchFamily="34" charset="-122"/>
              </a:rPr>
              <a:t>时间要求：</a:t>
            </a:r>
            <a:r>
              <a:rPr kumimoji="0" lang="zh-CN" altLang="en-US" sz="1800" dirty="0">
                <a:solidFill>
                  <a:srgbClr val="000000"/>
                </a:solidFill>
                <a:latin typeface="微软雅黑" panose="020B0503020204020204" pitchFamily="34" charset="-122"/>
                <a:ea typeface="微软雅黑" panose="020B0503020204020204" pitchFamily="34" charset="-122"/>
              </a:rPr>
              <a:t>成立之后</a:t>
            </a:r>
            <a:r>
              <a:rPr kumimoji="0" lang="en-US" altLang="zh-CN" sz="1800" dirty="0">
                <a:solidFill>
                  <a:srgbClr val="FF0000"/>
                </a:solidFill>
                <a:latin typeface="微软雅黑" panose="020B0503020204020204" pitchFamily="34" charset="-122"/>
                <a:ea typeface="微软雅黑" panose="020B0503020204020204" pitchFamily="34" charset="-122"/>
              </a:rPr>
              <a:t>1</a:t>
            </a:r>
            <a:r>
              <a:rPr kumimoji="0" lang="zh-CN" altLang="en-US" sz="1800" dirty="0">
                <a:solidFill>
                  <a:srgbClr val="FF0000"/>
                </a:solidFill>
                <a:latin typeface="微软雅黑" panose="020B0503020204020204" pitchFamily="34" charset="-122"/>
                <a:ea typeface="微软雅黑" panose="020B0503020204020204" pitchFamily="34" charset="-122"/>
              </a:rPr>
              <a:t>个月内完成</a:t>
            </a:r>
            <a:r>
              <a:rPr kumimoji="0" lang="en-US" altLang="zh-CN" sz="1800" dirty="0">
                <a:solidFill>
                  <a:srgbClr val="FF0000"/>
                </a:solidFill>
                <a:latin typeface="微软雅黑" panose="020B0503020204020204" pitchFamily="34" charset="-122"/>
                <a:ea typeface="微软雅黑" panose="020B0503020204020204" pitchFamily="34" charset="-122"/>
              </a:rPr>
              <a:t> </a:t>
            </a:r>
            <a:endParaRPr kumimoji="0" lang="en-US" altLang="zh-CN" sz="1800" dirty="0">
              <a:latin typeface="微软雅黑" panose="020B0503020204020204" pitchFamily="34" charset="-122"/>
              <a:ea typeface="微软雅黑" panose="020B0503020204020204" pitchFamily="34" charset="-122"/>
            </a:endParaRPr>
          </a:p>
          <a:p>
            <a:pPr>
              <a:lnSpc>
                <a:spcPct val="120000"/>
              </a:lnSpc>
            </a:pPr>
            <a:r>
              <a:rPr kumimoji="0" lang="en-US" altLang="zh-CN" sz="1800" b="1" dirty="0">
                <a:solidFill>
                  <a:srgbClr val="000000"/>
                </a:solidFill>
                <a:latin typeface="微软雅黑" panose="020B0503020204020204" pitchFamily="34" charset="-122"/>
                <a:ea typeface="微软雅黑" panose="020B0503020204020204" pitchFamily="34" charset="-122"/>
              </a:rPr>
              <a:t>            </a:t>
            </a:r>
            <a:r>
              <a:rPr kumimoji="0" lang="zh-CN" altLang="en-US" sz="1800" b="1" dirty="0">
                <a:solidFill>
                  <a:srgbClr val="000000"/>
                </a:solidFill>
                <a:latin typeface="微软雅黑" panose="020B0503020204020204" pitchFamily="34" charset="-122"/>
                <a:ea typeface="微软雅黑" panose="020B0503020204020204" pitchFamily="34" charset="-122"/>
              </a:rPr>
              <a:t>培训内容：</a:t>
            </a:r>
            <a:r>
              <a:rPr kumimoji="0" lang="zh-CN" altLang="en-US" sz="1800" dirty="0">
                <a:solidFill>
                  <a:srgbClr val="000000"/>
                </a:solidFill>
                <a:latin typeface="微软雅黑" panose="020B0503020204020204" pitchFamily="34" charset="-122"/>
                <a:ea typeface="微软雅黑" panose="020B0503020204020204" pitchFamily="34" charset="-122"/>
              </a:rPr>
              <a:t> </a:t>
            </a:r>
            <a:r>
              <a:rPr kumimoji="0" lang="en-US" altLang="zh-CN" sz="1800" dirty="0">
                <a:solidFill>
                  <a:srgbClr val="000000"/>
                </a:solidFill>
                <a:latin typeface="微软雅黑" panose="020B0503020204020204" pitchFamily="34" charset="-122"/>
                <a:ea typeface="微软雅黑" panose="020B0503020204020204" pitchFamily="34" charset="-122"/>
              </a:rPr>
              <a:t>1. </a:t>
            </a:r>
            <a:r>
              <a:rPr kumimoji="0" lang="zh-CN" altLang="en-US" sz="1800" dirty="0">
                <a:solidFill>
                  <a:srgbClr val="000000"/>
                </a:solidFill>
                <a:latin typeface="微软雅黑" panose="020B0503020204020204" pitchFamily="34" charset="-122"/>
                <a:ea typeface="微软雅黑" panose="020B0503020204020204" pitchFamily="34" charset="-122"/>
              </a:rPr>
              <a:t>胸痛中心的</a:t>
            </a:r>
            <a:r>
              <a:rPr kumimoji="0" lang="zh-CN" altLang="en-US" sz="1800" dirty="0">
                <a:solidFill>
                  <a:srgbClr val="FF0000"/>
                </a:solidFill>
                <a:latin typeface="微软雅黑" panose="020B0503020204020204" pitchFamily="34" charset="-122"/>
                <a:ea typeface="微软雅黑" panose="020B0503020204020204" pitchFamily="34" charset="-122"/>
              </a:rPr>
              <a:t>基本概念</a:t>
            </a: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800" dirty="0">
                <a:solidFill>
                  <a:srgbClr val="000000"/>
                </a:solidFill>
                <a:latin typeface="微软雅黑" panose="020B0503020204020204" pitchFamily="34" charset="-122"/>
                <a:ea typeface="微软雅黑" panose="020B0503020204020204" pitchFamily="34" charset="-122"/>
              </a:rPr>
              <a:t>                              2. </a:t>
            </a:r>
            <a:r>
              <a:rPr kumimoji="0" lang="zh-CN" altLang="en-US" sz="1800" dirty="0">
                <a:solidFill>
                  <a:srgbClr val="000000"/>
                </a:solidFill>
                <a:latin typeface="微软雅黑" panose="020B0503020204020204" pitchFamily="34" charset="-122"/>
                <a:ea typeface="微软雅黑" panose="020B0503020204020204" pitchFamily="34" charset="-122"/>
              </a:rPr>
              <a:t>院内紧急</a:t>
            </a:r>
            <a:r>
              <a:rPr kumimoji="0" lang="zh-CN" altLang="en-US" sz="1800" dirty="0">
                <a:solidFill>
                  <a:srgbClr val="FF0000"/>
                </a:solidFill>
                <a:latin typeface="微软雅黑" panose="020B0503020204020204" pitchFamily="34" charset="-122"/>
                <a:ea typeface="微软雅黑" panose="020B0503020204020204" pitchFamily="34" charset="-122"/>
              </a:rPr>
              <a:t>呼救电话</a:t>
            </a:r>
            <a:endParaRPr kumimoji="0" lang="en-US" altLang="zh-CN" sz="18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800" dirty="0">
                <a:solidFill>
                  <a:srgbClr val="000000"/>
                </a:solidFill>
                <a:latin typeface="微软雅黑" panose="020B0503020204020204" pitchFamily="34" charset="-122"/>
                <a:ea typeface="微软雅黑" panose="020B0503020204020204" pitchFamily="34" charset="-122"/>
              </a:rPr>
              <a:t>                              3. </a:t>
            </a:r>
            <a:r>
              <a:rPr kumimoji="0" lang="zh-CN" altLang="en-US" sz="1800" dirty="0">
                <a:solidFill>
                  <a:srgbClr val="000000"/>
                </a:solidFill>
                <a:latin typeface="微软雅黑" panose="020B0503020204020204" pitchFamily="34" charset="-122"/>
                <a:ea typeface="微软雅黑" panose="020B0503020204020204" pitchFamily="34" charset="-122"/>
              </a:rPr>
              <a:t>心脏按压的</a:t>
            </a:r>
            <a:r>
              <a:rPr kumimoji="0" lang="zh-CN" altLang="en-US" sz="1800" dirty="0">
                <a:solidFill>
                  <a:srgbClr val="FF0000"/>
                </a:solidFill>
                <a:latin typeface="微软雅黑" panose="020B0503020204020204" pitchFamily="34" charset="-122"/>
                <a:ea typeface="微软雅黑" panose="020B0503020204020204" pitchFamily="34" charset="-122"/>
              </a:rPr>
              <a:t>基本要领</a:t>
            </a:r>
            <a:endParaRPr kumimoji="0" lang="en-US" altLang="zh-CN" sz="1800" dirty="0">
              <a:solidFill>
                <a:srgbClr val="FF0000"/>
              </a:solidFill>
              <a:latin typeface="微软雅黑" panose="020B0503020204020204" pitchFamily="34" charset="-122"/>
              <a:ea typeface="微软雅黑" panose="020B0503020204020204" pitchFamily="34" charset="-122"/>
            </a:endParaRPr>
          </a:p>
          <a:p>
            <a:r>
              <a:rPr kumimoji="0" lang="en-US" altLang="zh-CN" sz="2000" b="1" dirty="0">
                <a:latin typeface="华文新魏" panose="02010800040101010101" pitchFamily="2" charset="-122"/>
                <a:ea typeface="华文新魏" panose="02010800040101010101" pitchFamily="2" charset="-122"/>
              </a:rPr>
              <a:t> </a:t>
            </a:r>
          </a:p>
          <a:p>
            <a:pPr>
              <a:lnSpc>
                <a:spcPct val="130000"/>
              </a:lnSpc>
            </a:pPr>
            <a:endParaRPr kumimoji="0" lang="en-US" altLang="zh-CN" sz="1800" b="1" dirty="0">
              <a:solidFill>
                <a:srgbClr val="D62900"/>
              </a:solidFill>
              <a:latin typeface="微软雅黑" panose="020B0503020204020204" pitchFamily="34" charset="-122"/>
              <a:ea typeface="微软雅黑" panose="020B0503020204020204" pitchFamily="34" charset="-122"/>
            </a:endParaRPr>
          </a:p>
        </p:txBody>
      </p:sp>
      <p:pic>
        <p:nvPicPr>
          <p:cNvPr id="29699"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99" y="4270375"/>
            <a:ext cx="2409825" cy="180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标题 1"/>
          <p:cNvSpPr>
            <a:spLocks noGrp="1"/>
          </p:cNvSpPr>
          <p:nvPr>
            <p:ph type="title"/>
          </p:nvPr>
        </p:nvSpPr>
        <p:spPr>
          <a:xfrm>
            <a:off x="892249" y="214313"/>
            <a:ext cx="7496175" cy="698500"/>
          </a:xfrm>
        </p:spPr>
        <p:txBody>
          <a:bodyPr/>
          <a:lstStyle/>
          <a:p>
            <a:pPr marL="342900" indent="-342900"/>
            <a:r>
              <a:rPr kumimoji="0" lang="zh-CN" altLang="en-US" sz="3200" b="1" dirty="0">
                <a:solidFill>
                  <a:srgbClr val="002060"/>
                </a:solidFill>
                <a:cs typeface="+mn-cs"/>
              </a:rPr>
              <a:t>胸痛中心所在医院的全员培训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a:xfrm>
            <a:off x="899592" y="188640"/>
            <a:ext cx="7496175" cy="698500"/>
          </a:xfrm>
        </p:spPr>
        <p:txBody>
          <a:bodyPr/>
          <a:lstStyle/>
          <a:p>
            <a:pPr marL="342900" indent="-342900"/>
            <a:r>
              <a:rPr kumimoji="0" lang="zh-CN" altLang="en-US" sz="3200" b="1" dirty="0">
                <a:solidFill>
                  <a:srgbClr val="002060"/>
                </a:solidFill>
                <a:cs typeface="+mn-cs"/>
              </a:rPr>
              <a:t>全员培训效果检验</a:t>
            </a:r>
          </a:p>
        </p:txBody>
      </p:sp>
      <p:pic>
        <p:nvPicPr>
          <p:cNvPr id="41987" name="图片框 1262" descr="护理人员培训"/>
          <p:cNvPicPr>
            <a:picLocks noChangeAspect="1" noChangeArrowheads="1"/>
          </p:cNvPicPr>
          <p:nvPr/>
        </p:nvPicPr>
        <p:blipFill>
          <a:blip r:embed="rId2">
            <a:extLst>
              <a:ext uri="{28A0092B-C50C-407E-A947-70E740481C1C}">
                <a14:useLocalDpi xmlns:a14="http://schemas.microsoft.com/office/drawing/2010/main" val="0"/>
              </a:ext>
            </a:extLst>
          </a:blip>
          <a:srcRect r="9013"/>
          <a:stretch>
            <a:fillRect/>
          </a:stretch>
        </p:blipFill>
        <p:spPr bwMode="auto">
          <a:xfrm>
            <a:off x="825144" y="4526701"/>
            <a:ext cx="2746375" cy="17637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矩形 5"/>
          <p:cNvSpPr>
            <a:spLocks noChangeArrowheads="1"/>
          </p:cNvSpPr>
          <p:nvPr/>
        </p:nvSpPr>
        <p:spPr bwMode="auto">
          <a:xfrm>
            <a:off x="501650" y="1052736"/>
            <a:ext cx="8246814" cy="3674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342900" indent="-342900">
              <a:lnSpc>
                <a:spcPct val="120000"/>
              </a:lnSpc>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需提交的培训材料</a:t>
            </a:r>
            <a:r>
              <a:rPr kumimoji="0" lang="zh-CN" altLang="en-US" dirty="0">
                <a:latin typeface="微软雅黑" panose="020B0503020204020204" pitchFamily="34" charset="-122"/>
                <a:ea typeface="微软雅黑" panose="020B0503020204020204" pitchFamily="34" charset="-122"/>
              </a:rPr>
              <a:t>：</a:t>
            </a:r>
            <a:endParaRPr kumimoji="0" lang="en-US" altLang="zh-CN" dirty="0">
              <a:latin typeface="微软雅黑" panose="020B0503020204020204" pitchFamily="34" charset="-122"/>
              <a:ea typeface="微软雅黑" panose="020B0503020204020204" pitchFamily="34" charset="-122"/>
            </a:endParaRPr>
          </a:p>
          <a:p>
            <a:pPr>
              <a:lnSpc>
                <a:spcPct val="120000"/>
              </a:lnSpc>
            </a:pPr>
            <a:r>
              <a:rPr kumimoji="0" lang="en-US" altLang="zh-CN" sz="1800" dirty="0">
                <a:latin typeface="微软雅黑" panose="020B0503020204020204" pitchFamily="34" charset="-122"/>
                <a:ea typeface="微软雅黑" panose="020B0503020204020204" pitchFamily="34" charset="-122"/>
              </a:rPr>
              <a:t>    1. </a:t>
            </a:r>
            <a:r>
              <a:rPr kumimoji="0" lang="zh-CN" altLang="en-US" sz="1800" dirty="0">
                <a:latin typeface="微软雅黑" panose="020B0503020204020204" pitchFamily="34" charset="-122"/>
                <a:ea typeface="微软雅黑" panose="020B0503020204020204" pitchFamily="34" charset="-122"/>
              </a:rPr>
              <a:t>培训计划          </a:t>
            </a:r>
            <a:r>
              <a:rPr kumimoji="0" lang="en-US" altLang="zh-CN" sz="1800" dirty="0">
                <a:latin typeface="微软雅黑" panose="020B0503020204020204" pitchFamily="34" charset="-122"/>
                <a:ea typeface="微软雅黑" panose="020B0503020204020204" pitchFamily="34" charset="-122"/>
              </a:rPr>
              <a:t> </a:t>
            </a:r>
            <a:r>
              <a:rPr kumimoji="0" lang="zh-CN" altLang="en-US" sz="1800" dirty="0">
                <a:latin typeface="微软雅黑" panose="020B0503020204020204" pitchFamily="34" charset="-122"/>
                <a:ea typeface="微软雅黑" panose="020B0503020204020204" pitchFamily="34" charset="-122"/>
              </a:rPr>
              <a:t>  </a:t>
            </a:r>
            <a:r>
              <a:rPr kumimoji="0" lang="en-US" altLang="zh-CN" sz="1800" dirty="0">
                <a:latin typeface="微软雅黑" panose="020B0503020204020204" pitchFamily="34" charset="-122"/>
                <a:ea typeface="微软雅黑" panose="020B0503020204020204" pitchFamily="34" charset="-122"/>
              </a:rPr>
              <a:t> </a:t>
            </a:r>
            <a:r>
              <a:rPr kumimoji="0" lang="zh-CN" altLang="en-US" sz="1800" dirty="0">
                <a:latin typeface="微软雅黑" panose="020B0503020204020204" pitchFamily="34" charset="-122"/>
                <a:ea typeface="微软雅黑" panose="020B0503020204020204" pitchFamily="34" charset="-122"/>
              </a:rPr>
              <a:t>   </a:t>
            </a:r>
            <a:r>
              <a:rPr kumimoji="0" lang="en-US" altLang="zh-CN" sz="1800" dirty="0">
                <a:latin typeface="微软雅黑" panose="020B0503020204020204" pitchFamily="34" charset="-122"/>
                <a:ea typeface="微软雅黑" panose="020B0503020204020204" pitchFamily="34" charset="-122"/>
              </a:rPr>
              <a:t>2. </a:t>
            </a:r>
            <a:r>
              <a:rPr kumimoji="0" lang="zh-CN" altLang="en-US" sz="1800" dirty="0">
                <a:latin typeface="微软雅黑" panose="020B0503020204020204" pitchFamily="34" charset="-122"/>
                <a:ea typeface="微软雅黑" panose="020B0503020204020204" pitchFamily="34" charset="-122"/>
              </a:rPr>
              <a:t>讲稿            </a:t>
            </a:r>
            <a:r>
              <a:rPr kumimoji="0" lang="en-US" altLang="zh-CN" sz="1800" dirty="0">
                <a:latin typeface="微软雅黑" panose="020B0503020204020204" pitchFamily="34" charset="-122"/>
                <a:ea typeface="微软雅黑" panose="020B0503020204020204" pitchFamily="34" charset="-122"/>
              </a:rPr>
              <a:t> </a:t>
            </a:r>
            <a:r>
              <a:rPr kumimoji="0" lang="zh-CN" altLang="en-US" sz="1800" dirty="0">
                <a:latin typeface="微软雅黑" panose="020B0503020204020204" pitchFamily="34" charset="-122"/>
                <a:ea typeface="微软雅黑" panose="020B0503020204020204" pitchFamily="34" charset="-122"/>
              </a:rPr>
              <a:t>      </a:t>
            </a:r>
            <a:r>
              <a:rPr kumimoji="0" lang="en-US" altLang="zh-CN" sz="1800" dirty="0">
                <a:latin typeface="微软雅黑" panose="020B0503020204020204" pitchFamily="34" charset="-122"/>
                <a:ea typeface="微软雅黑" panose="020B0503020204020204" pitchFamily="34" charset="-122"/>
              </a:rPr>
              <a:t>3. </a:t>
            </a:r>
            <a:r>
              <a:rPr kumimoji="0" lang="zh-CN" altLang="en-US" sz="1800" dirty="0">
                <a:latin typeface="微软雅黑" panose="020B0503020204020204" pitchFamily="34" charset="-122"/>
                <a:ea typeface="微软雅黑" panose="020B0503020204020204" pitchFamily="34" charset="-122"/>
              </a:rPr>
              <a:t>培训记录</a:t>
            </a:r>
            <a:r>
              <a:rPr kumimoji="0" lang="en-US" altLang="zh-CN" sz="1800" dirty="0">
                <a:latin typeface="微软雅黑" panose="020B0503020204020204" pitchFamily="34" charset="-122"/>
                <a:ea typeface="微软雅黑" panose="020B0503020204020204" pitchFamily="34" charset="-122"/>
              </a:rPr>
              <a:t>               4. </a:t>
            </a:r>
            <a:r>
              <a:rPr kumimoji="0" lang="zh-CN" altLang="en-US" sz="1800" dirty="0">
                <a:latin typeface="微软雅黑" panose="020B0503020204020204" pitchFamily="34" charset="-122"/>
                <a:ea typeface="微软雅黑" panose="020B0503020204020204" pitchFamily="34" charset="-122"/>
              </a:rPr>
              <a:t>签到表                   </a:t>
            </a:r>
            <a:r>
              <a:rPr kumimoji="0" lang="en-US" altLang="zh-CN" sz="1800" dirty="0">
                <a:latin typeface="微软雅黑" panose="020B0503020204020204" pitchFamily="34" charset="-122"/>
                <a:ea typeface="微软雅黑" panose="020B0503020204020204" pitchFamily="34" charset="-122"/>
              </a:rPr>
              <a:t>5. </a:t>
            </a:r>
            <a:r>
              <a:rPr kumimoji="0" lang="zh-CN" altLang="en-US" sz="1800" dirty="0">
                <a:latin typeface="微软雅黑" panose="020B0503020204020204" pitchFamily="34" charset="-122"/>
                <a:ea typeface="微软雅黑" panose="020B0503020204020204" pitchFamily="34" charset="-122"/>
              </a:rPr>
              <a:t>能显示授课时间、包括授课人及第一张幻灯片在内的照片以及包括听众在内的授课场景的照片或视频资料</a:t>
            </a:r>
            <a:endParaRPr kumimoji="0" lang="en-US" altLang="zh-CN" sz="1800" dirty="0">
              <a:latin typeface="微软雅黑" panose="020B0503020204020204" pitchFamily="34" charset="-122"/>
              <a:ea typeface="微软雅黑" panose="020B0503020204020204" pitchFamily="34" charset="-122"/>
            </a:endParaRPr>
          </a:p>
          <a:p>
            <a:pPr>
              <a:lnSpc>
                <a:spcPct val="120000"/>
              </a:lnSpc>
            </a:pPr>
            <a:endParaRPr kumimoji="0" lang="en-US" altLang="zh-CN" sz="2000" b="1" dirty="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现场核查时专家进行岗位检验及随机访谈</a:t>
            </a:r>
          </a:p>
          <a:p>
            <a:pPr>
              <a:lnSpc>
                <a:spcPct val="120000"/>
              </a:lnSpc>
            </a:pPr>
            <a:r>
              <a:rPr kumimoji="0" lang="en-US" altLang="zh-CN" sz="1800" dirty="0">
                <a:latin typeface="微软雅黑" panose="020B0503020204020204" pitchFamily="34" charset="-122"/>
                <a:ea typeface="微软雅黑" panose="020B0503020204020204" pitchFamily="34" charset="-122"/>
              </a:rPr>
              <a:t>   1. </a:t>
            </a:r>
            <a:r>
              <a:rPr kumimoji="0" lang="zh-CN" altLang="en-US" sz="1800" dirty="0">
                <a:latin typeface="微软雅黑" panose="020B0503020204020204" pitchFamily="34" charset="-122"/>
                <a:ea typeface="微软雅黑" panose="020B0503020204020204" pitchFamily="34" charset="-122"/>
              </a:rPr>
              <a:t>急诊及心血管专业人员</a:t>
            </a:r>
          </a:p>
          <a:p>
            <a:pPr>
              <a:lnSpc>
                <a:spcPct val="120000"/>
              </a:lnSpc>
            </a:pPr>
            <a:r>
              <a:rPr kumimoji="0" lang="zh-CN" altLang="en-US" sz="1800" dirty="0">
                <a:latin typeface="微软雅黑" panose="020B0503020204020204" pitchFamily="34" charset="-122"/>
                <a:ea typeface="微软雅黑" panose="020B0503020204020204" pitchFamily="34" charset="-122"/>
              </a:rPr>
              <a:t>   </a:t>
            </a:r>
            <a:r>
              <a:rPr kumimoji="0" lang="en-US" altLang="zh-CN" sz="1800" dirty="0">
                <a:latin typeface="微软雅黑" panose="020B0503020204020204" pitchFamily="34" charset="-122"/>
                <a:ea typeface="微软雅黑" panose="020B0503020204020204" pitchFamily="34" charset="-122"/>
              </a:rPr>
              <a:t>2. </a:t>
            </a:r>
            <a:r>
              <a:rPr kumimoji="0" lang="zh-CN" altLang="en-US" sz="1800" dirty="0">
                <a:latin typeface="微软雅黑" panose="020B0503020204020204" pitchFamily="34" charset="-122"/>
                <a:ea typeface="微软雅黑" panose="020B0503020204020204" pitchFamily="34" charset="-122"/>
              </a:rPr>
              <a:t>非急诊及心血管专业的医护人员</a:t>
            </a:r>
          </a:p>
          <a:p>
            <a:pPr>
              <a:lnSpc>
                <a:spcPct val="120000"/>
              </a:lnSpc>
            </a:pPr>
            <a:r>
              <a:rPr kumimoji="0" lang="zh-CN" altLang="en-US" sz="1800" dirty="0">
                <a:latin typeface="微软雅黑" panose="020B0503020204020204" pitchFamily="34" charset="-122"/>
                <a:ea typeface="微软雅黑" panose="020B0503020204020204" pitchFamily="34" charset="-122"/>
              </a:rPr>
              <a:t>   </a:t>
            </a:r>
            <a:r>
              <a:rPr kumimoji="0" lang="en-US" altLang="zh-CN" sz="1800" dirty="0">
                <a:latin typeface="微软雅黑" panose="020B0503020204020204" pitchFamily="34" charset="-122"/>
                <a:ea typeface="微软雅黑" panose="020B0503020204020204" pitchFamily="34" charset="-122"/>
              </a:rPr>
              <a:t>3. </a:t>
            </a:r>
            <a:r>
              <a:rPr kumimoji="0" lang="zh-CN" altLang="en-US" sz="1800" dirty="0">
                <a:latin typeface="微软雅黑" panose="020B0503020204020204" pitchFamily="34" charset="-122"/>
                <a:ea typeface="微软雅黑" panose="020B0503020204020204" pitchFamily="34" charset="-122"/>
              </a:rPr>
              <a:t>医疗辅助人员</a:t>
            </a:r>
          </a:p>
          <a:p>
            <a:pPr>
              <a:lnSpc>
                <a:spcPct val="120000"/>
              </a:lnSpc>
            </a:pPr>
            <a:endParaRPr kumimoji="0" lang="zh-CN" altLang="en-US" sz="1800" dirty="0">
              <a:latin typeface="微软雅黑" panose="020B0503020204020204" pitchFamily="34" charset="-122"/>
              <a:ea typeface="微软雅黑" panose="020B0503020204020204" pitchFamily="34" charset="-122"/>
            </a:endParaRPr>
          </a:p>
        </p:txBody>
      </p:sp>
      <p:pic>
        <p:nvPicPr>
          <p:cNvPr id="6" name="图片 11" descr="IMG_356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6227" y="4526869"/>
            <a:ext cx="2647553" cy="1764011"/>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图片 2" descr="图片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752" y="4523457"/>
            <a:ext cx="1255853" cy="176695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76126" y="1196752"/>
            <a:ext cx="7921499" cy="4392488"/>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txBody>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spcBef>
                <a:spcPts val="1200"/>
              </a:spcBef>
              <a:buFont typeface="Arial" panose="020B0604020202020204" pitchFamily="34" charset="0"/>
              <a:buChar char="•"/>
            </a:pPr>
            <a:endParaRPr kumimoji="0" lang="zh-CN" altLang="en-US" sz="2000" b="1" dirty="0">
              <a:solidFill>
                <a:srgbClr val="F50101"/>
              </a:solidFill>
              <a:latin typeface="华文新魏" panose="02010800040101010101" pitchFamily="2" charset="-122"/>
              <a:ea typeface="华文新魏" panose="02010800040101010101" pitchFamily="2" charset="-122"/>
            </a:endParaRPr>
          </a:p>
          <a:p>
            <a:pPr>
              <a:lnSpc>
                <a:spcPct val="120000"/>
              </a:lnSpc>
              <a:spcBef>
                <a:spcPts val="1200"/>
              </a:spcBef>
              <a:buFont typeface="Wingdings" panose="05000000000000000000" pitchFamily="2" charset="2"/>
              <a:buChar char="p"/>
            </a:pPr>
            <a:r>
              <a:rPr kumimoji="0" lang="zh-CN" altLang="en-US" b="1" dirty="0">
                <a:solidFill>
                  <a:srgbClr val="000000"/>
                </a:solidFill>
                <a:latin typeface="微软雅黑" panose="020B0503020204020204" pitchFamily="34" charset="-122"/>
                <a:ea typeface="微软雅黑" panose="020B0503020204020204" pitchFamily="34" charset="-122"/>
              </a:rPr>
              <a:t>对</a:t>
            </a:r>
            <a:r>
              <a:rPr kumimoji="0" lang="zh-CN" altLang="en-US" b="1" dirty="0">
                <a:solidFill>
                  <a:srgbClr val="FF0000"/>
                </a:solidFill>
                <a:latin typeface="微软雅黑" panose="020B0503020204020204" pitchFamily="34" charset="-122"/>
                <a:ea typeface="微软雅黑" panose="020B0503020204020204" pitchFamily="34" charset="-122"/>
              </a:rPr>
              <a:t>本地区基层医疗机构</a:t>
            </a:r>
            <a:r>
              <a:rPr kumimoji="0" lang="zh-CN" altLang="en-US" b="1" dirty="0">
                <a:solidFill>
                  <a:srgbClr val="000000"/>
                </a:solidFill>
                <a:latin typeface="微软雅黑" panose="020B0503020204020204" pitchFamily="34" charset="-122"/>
                <a:ea typeface="微软雅黑" panose="020B0503020204020204" pitchFamily="34" charset="-122"/>
              </a:rPr>
              <a:t>的培训</a:t>
            </a:r>
            <a:endParaRPr kumimoji="0" lang="en-US" altLang="zh-CN" b="1" dirty="0">
              <a:solidFill>
                <a:srgbClr val="000000"/>
              </a:solidFill>
              <a:latin typeface="微软雅黑" panose="020B0503020204020204" pitchFamily="34" charset="-122"/>
              <a:ea typeface="微软雅黑" panose="020B0503020204020204" pitchFamily="34" charset="-122"/>
            </a:endParaRPr>
          </a:p>
          <a:p>
            <a:pPr>
              <a:lnSpc>
                <a:spcPct val="120000"/>
              </a:lnSpc>
            </a:pPr>
            <a:r>
              <a:rPr kumimoji="0" lang="en-US" altLang="zh-CN" sz="2000" b="1" dirty="0">
                <a:latin typeface="微软雅黑" panose="020B0503020204020204" pitchFamily="34" charset="-122"/>
                <a:ea typeface="微软雅黑" panose="020B0503020204020204" pitchFamily="34" charset="-122"/>
              </a:rPr>
              <a:t>    </a:t>
            </a:r>
            <a:r>
              <a:rPr kumimoji="0" lang="en-US" altLang="zh-CN" sz="2000" dirty="0">
                <a:latin typeface="微软雅黑" panose="020B0503020204020204" pitchFamily="34" charset="-122"/>
                <a:ea typeface="微软雅黑" panose="020B0503020204020204" pitchFamily="34" charset="-122"/>
              </a:rPr>
              <a:t> </a:t>
            </a:r>
            <a:r>
              <a:rPr kumimoji="0" lang="zh-CN" altLang="en-US" sz="2000" dirty="0">
                <a:latin typeface="微软雅黑" panose="020B0503020204020204" pitchFamily="34" charset="-122"/>
                <a:ea typeface="微软雅黑" panose="020B0503020204020204" pitchFamily="34" charset="-122"/>
              </a:rPr>
              <a:t>已制定针对其它基层医疗机构的培训计划</a:t>
            </a:r>
            <a:endParaRPr kumimoji="0" lang="en-US" altLang="zh-CN" sz="2000" dirty="0">
              <a:latin typeface="微软雅黑" panose="020B0503020204020204" pitchFamily="34" charset="-122"/>
              <a:ea typeface="微软雅黑" panose="020B0503020204020204" pitchFamily="34" charset="-122"/>
            </a:endParaRPr>
          </a:p>
          <a:p>
            <a:pPr>
              <a:lnSpc>
                <a:spcPct val="120000"/>
              </a:lnSpc>
            </a:pPr>
            <a:r>
              <a:rPr kumimoji="0" lang="en-US" altLang="zh-CN" sz="2000" dirty="0">
                <a:latin typeface="微软雅黑" panose="020B0503020204020204" pitchFamily="34" charset="-122"/>
                <a:ea typeface="微软雅黑" panose="020B0503020204020204" pitchFamily="34" charset="-122"/>
              </a:rPr>
              <a:t>     </a:t>
            </a:r>
            <a:r>
              <a:rPr kumimoji="0" lang="zh-CN" altLang="en-US" sz="2000" dirty="0">
                <a:latin typeface="微软雅黑" panose="020B0503020204020204" pitchFamily="34" charset="-122"/>
                <a:ea typeface="微软雅黑" panose="020B0503020204020204" pitchFamily="34" charset="-122"/>
              </a:rPr>
              <a:t>已经在至少</a:t>
            </a:r>
            <a:r>
              <a:rPr kumimoji="0" lang="en-US" altLang="zh-CN" sz="2000" dirty="0">
                <a:latin typeface="微软雅黑" panose="020B0503020204020204" pitchFamily="34" charset="-122"/>
                <a:ea typeface="微软雅黑" panose="020B0503020204020204" pitchFamily="34" charset="-122"/>
              </a:rPr>
              <a:t>5</a:t>
            </a:r>
            <a:r>
              <a:rPr kumimoji="0" lang="zh-CN" altLang="en-US" sz="2000" dirty="0">
                <a:latin typeface="微软雅黑" panose="020B0503020204020204" pitchFamily="34" charset="-122"/>
                <a:ea typeface="微软雅黑" panose="020B0503020204020204" pitchFamily="34" charset="-122"/>
              </a:rPr>
              <a:t>家以上的本地区其它基层医疗机构实施上述培训计划</a:t>
            </a:r>
            <a:endParaRPr kumimoji="0" lang="en-US" altLang="zh-CN" sz="2000" dirty="0">
              <a:latin typeface="微软雅黑" panose="020B0503020204020204" pitchFamily="34" charset="-122"/>
              <a:ea typeface="微软雅黑" panose="020B0503020204020204" pitchFamily="34" charset="-122"/>
            </a:endParaRPr>
          </a:p>
          <a:p>
            <a:pPr>
              <a:lnSpc>
                <a:spcPct val="120000"/>
              </a:lnSpc>
            </a:pPr>
            <a:r>
              <a:rPr kumimoji="0" lang="en-US" altLang="zh-CN" sz="2000" b="1" dirty="0">
                <a:solidFill>
                  <a:srgbClr val="000000"/>
                </a:solidFill>
                <a:latin typeface="微软雅黑" panose="020B0503020204020204" pitchFamily="34" charset="-122"/>
                <a:ea typeface="微软雅黑" panose="020B0503020204020204" pitchFamily="34" charset="-122"/>
              </a:rPr>
              <a:t>     </a:t>
            </a:r>
            <a:r>
              <a:rPr kumimoji="0" lang="zh-CN" altLang="en-US" sz="2000" b="1" dirty="0">
                <a:solidFill>
                  <a:srgbClr val="000000"/>
                </a:solidFill>
                <a:latin typeface="微软雅黑" panose="020B0503020204020204" pitchFamily="34" charset="-122"/>
                <a:ea typeface="微软雅黑" panose="020B0503020204020204" pitchFamily="34" charset="-122"/>
              </a:rPr>
              <a:t>时间要求：</a:t>
            </a:r>
            <a:r>
              <a:rPr kumimoji="0" lang="zh-CN" altLang="en-US" sz="2000" dirty="0">
                <a:solidFill>
                  <a:srgbClr val="000000"/>
                </a:solidFill>
                <a:latin typeface="微软雅黑" panose="020B0503020204020204" pitchFamily="34" charset="-122"/>
                <a:ea typeface="微软雅黑" panose="020B0503020204020204" pitchFamily="34" charset="-122"/>
              </a:rPr>
              <a:t>成立之后</a:t>
            </a:r>
            <a:r>
              <a:rPr kumimoji="0" lang="en-US" altLang="zh-CN" sz="2000" dirty="0">
                <a:solidFill>
                  <a:srgbClr val="FF0000"/>
                </a:solidFill>
                <a:latin typeface="微软雅黑" panose="020B0503020204020204" pitchFamily="34" charset="-122"/>
                <a:ea typeface="微软雅黑" panose="020B0503020204020204" pitchFamily="34" charset="-122"/>
              </a:rPr>
              <a:t>2</a:t>
            </a:r>
            <a:r>
              <a:rPr kumimoji="0" lang="zh-CN" altLang="en-US" sz="2000" dirty="0">
                <a:solidFill>
                  <a:srgbClr val="FF0000"/>
                </a:solidFill>
                <a:latin typeface="微软雅黑" panose="020B0503020204020204" pitchFamily="34" charset="-122"/>
                <a:ea typeface="微软雅黑" panose="020B0503020204020204" pitchFamily="34" charset="-122"/>
              </a:rPr>
              <a:t>个月内完成</a:t>
            </a:r>
            <a:r>
              <a:rPr kumimoji="0" lang="en-US" altLang="zh-CN" sz="2000" dirty="0">
                <a:solidFill>
                  <a:srgbClr val="FF0000"/>
                </a:solidFill>
                <a:latin typeface="微软雅黑" panose="020B0503020204020204" pitchFamily="34" charset="-122"/>
                <a:ea typeface="微软雅黑" panose="020B0503020204020204" pitchFamily="34" charset="-122"/>
              </a:rPr>
              <a:t> </a:t>
            </a:r>
            <a:r>
              <a:rPr kumimoji="0" lang="en-US" altLang="en-US" sz="2000" dirty="0">
                <a:latin typeface="微软雅黑" panose="020B0503020204020204" pitchFamily="34" charset="-122"/>
                <a:ea typeface="微软雅黑" panose="020B0503020204020204" pitchFamily="34" charset="-122"/>
              </a:rPr>
              <a:t>，</a:t>
            </a:r>
            <a:r>
              <a:rPr kumimoji="0" lang="en-US" altLang="en-US" sz="2000" dirty="0" err="1">
                <a:latin typeface="微软雅黑" panose="020B0503020204020204" pitchFamily="34" charset="-122"/>
                <a:ea typeface="微软雅黑" panose="020B0503020204020204" pitchFamily="34" charset="-122"/>
              </a:rPr>
              <a:t>以后每年进行一轮</a:t>
            </a:r>
            <a:endParaRPr kumimoji="0" lang="en-US" altLang="zh-CN" sz="2000" dirty="0">
              <a:latin typeface="微软雅黑" panose="020B0503020204020204" pitchFamily="34" charset="-122"/>
              <a:ea typeface="微软雅黑" panose="020B0503020204020204" pitchFamily="34" charset="-122"/>
            </a:endParaRPr>
          </a:p>
          <a:p>
            <a:pPr>
              <a:lnSpc>
                <a:spcPct val="120000"/>
              </a:lnSpc>
            </a:pPr>
            <a:r>
              <a:rPr kumimoji="0" lang="en-US" altLang="zh-CN" sz="2000" b="1" dirty="0">
                <a:solidFill>
                  <a:srgbClr val="000000"/>
                </a:solidFill>
                <a:latin typeface="微软雅黑" panose="020B0503020204020204" pitchFamily="34" charset="-122"/>
                <a:ea typeface="微软雅黑" panose="020B0503020204020204" pitchFamily="34" charset="-122"/>
              </a:rPr>
              <a:t>     </a:t>
            </a:r>
            <a:r>
              <a:rPr kumimoji="0" lang="zh-CN" altLang="en-US" sz="2000" b="1" dirty="0">
                <a:solidFill>
                  <a:srgbClr val="000000"/>
                </a:solidFill>
                <a:latin typeface="微软雅黑" panose="020B0503020204020204" pitchFamily="34" charset="-122"/>
                <a:ea typeface="微软雅黑" panose="020B0503020204020204" pitchFamily="34" charset="-122"/>
              </a:rPr>
              <a:t>培训内容：</a:t>
            </a:r>
            <a:r>
              <a:rPr kumimoji="0" lang="zh-CN" altLang="en-US" sz="2000" dirty="0">
                <a:solidFill>
                  <a:srgbClr val="000000"/>
                </a:solidFill>
                <a:latin typeface="微软雅黑" panose="020B0503020204020204" pitchFamily="34" charset="-122"/>
                <a:ea typeface="微软雅黑" panose="020B0503020204020204" pitchFamily="34" charset="-122"/>
              </a:rPr>
              <a:t> </a:t>
            </a:r>
            <a:r>
              <a:rPr kumimoji="0" lang="en-US" altLang="zh-CN" sz="2000" dirty="0">
                <a:solidFill>
                  <a:srgbClr val="000000"/>
                </a:solidFill>
                <a:latin typeface="微软雅黑" panose="020B0503020204020204" pitchFamily="34" charset="-122"/>
                <a:ea typeface="微软雅黑" panose="020B0503020204020204" pitchFamily="34" charset="-122"/>
              </a:rPr>
              <a:t>1. </a:t>
            </a:r>
            <a:r>
              <a:rPr kumimoji="0" lang="zh-CN" altLang="en-US" sz="2000" dirty="0">
                <a:solidFill>
                  <a:srgbClr val="000000"/>
                </a:solidFill>
                <a:latin typeface="微软雅黑" panose="020B0503020204020204" pitchFamily="34" charset="-122"/>
                <a:ea typeface="微软雅黑" panose="020B0503020204020204" pitchFamily="34" charset="-122"/>
              </a:rPr>
              <a:t>基于区域协调同救治体系胸痛中心的</a:t>
            </a:r>
            <a:r>
              <a:rPr kumimoji="0" lang="zh-CN" altLang="en-US" sz="2000" dirty="0">
                <a:solidFill>
                  <a:srgbClr val="FF0000"/>
                </a:solidFill>
                <a:latin typeface="微软雅黑" panose="020B0503020204020204" pitchFamily="34" charset="-122"/>
                <a:ea typeface="微软雅黑" panose="020B0503020204020204" pitchFamily="34" charset="-122"/>
              </a:rPr>
              <a:t>基本概念</a:t>
            </a:r>
            <a:endParaRPr kumimoji="0" lang="en-US" altLang="zh-CN" sz="20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2000" dirty="0">
                <a:solidFill>
                  <a:srgbClr val="000000"/>
                </a:solidFill>
                <a:latin typeface="微软雅黑" panose="020B0503020204020204" pitchFamily="34" charset="-122"/>
                <a:ea typeface="微软雅黑" panose="020B0503020204020204" pitchFamily="34" charset="-122"/>
              </a:rPr>
              <a:t>                       2. </a:t>
            </a:r>
            <a:r>
              <a:rPr kumimoji="0" lang="zh-CN" altLang="en-US" sz="2000" dirty="0">
                <a:solidFill>
                  <a:srgbClr val="000000"/>
                </a:solidFill>
                <a:latin typeface="微软雅黑" panose="020B0503020204020204" pitchFamily="34" charset="-122"/>
                <a:ea typeface="微软雅黑" panose="020B0503020204020204" pitchFamily="34" charset="-122"/>
              </a:rPr>
              <a:t>急性胸痛快速</a:t>
            </a:r>
            <a:r>
              <a:rPr kumimoji="0" lang="zh-CN" altLang="en-US" sz="2000" dirty="0">
                <a:solidFill>
                  <a:srgbClr val="FF0000"/>
                </a:solidFill>
                <a:latin typeface="微软雅黑" panose="020B0503020204020204" pitchFamily="34" charset="-122"/>
                <a:ea typeface="微软雅黑" panose="020B0503020204020204" pitchFamily="34" charset="-122"/>
              </a:rPr>
              <a:t>转诊机制及联络方式</a:t>
            </a:r>
            <a:endParaRPr kumimoji="0" lang="en-US" altLang="zh-CN" sz="20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2000" dirty="0">
                <a:solidFill>
                  <a:srgbClr val="000000"/>
                </a:solidFill>
                <a:latin typeface="微软雅黑" panose="020B0503020204020204" pitchFamily="34" charset="-122"/>
                <a:ea typeface="微软雅黑" panose="020B0503020204020204" pitchFamily="34" charset="-122"/>
              </a:rPr>
              <a:t>                       3. </a:t>
            </a:r>
            <a:r>
              <a:rPr kumimoji="0" lang="zh-CN" altLang="en-US" sz="2000" dirty="0">
                <a:solidFill>
                  <a:srgbClr val="000000"/>
                </a:solidFill>
                <a:latin typeface="微软雅黑" panose="020B0503020204020204" pitchFamily="34" charset="-122"/>
                <a:ea typeface="微软雅黑" panose="020B0503020204020204" pitchFamily="34" charset="-122"/>
              </a:rPr>
              <a:t>高危急性胸痛及</a:t>
            </a:r>
            <a:r>
              <a:rPr kumimoji="0" lang="en-US" altLang="zh-CN" sz="2000" dirty="0">
                <a:solidFill>
                  <a:srgbClr val="000000"/>
                </a:solidFill>
                <a:latin typeface="微软雅黑" panose="020B0503020204020204" pitchFamily="34" charset="-122"/>
                <a:ea typeface="微软雅黑" panose="020B0503020204020204" pitchFamily="34" charset="-122"/>
              </a:rPr>
              <a:t>ACS</a:t>
            </a:r>
            <a:r>
              <a:rPr kumimoji="0" lang="zh-CN" altLang="en-US" sz="2000" dirty="0">
                <a:solidFill>
                  <a:srgbClr val="FF0000"/>
                </a:solidFill>
                <a:latin typeface="微软雅黑" panose="020B0503020204020204" pitchFamily="34" charset="-122"/>
                <a:ea typeface="微软雅黑" panose="020B0503020204020204" pitchFamily="34" charset="-122"/>
              </a:rPr>
              <a:t>早期症状识别</a:t>
            </a:r>
            <a:endParaRPr kumimoji="0" lang="en-US" altLang="zh-CN" sz="2000" dirty="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2000" dirty="0">
                <a:solidFill>
                  <a:srgbClr val="FF0000"/>
                </a:solidFill>
                <a:latin typeface="微软雅黑" panose="020B0503020204020204" pitchFamily="34" charset="-122"/>
                <a:ea typeface="微软雅黑" panose="020B0503020204020204" pitchFamily="34" charset="-122"/>
              </a:rPr>
              <a:t>                       </a:t>
            </a:r>
            <a:r>
              <a:rPr kumimoji="0" lang="en-US" altLang="zh-CN" sz="2000" dirty="0">
                <a:solidFill>
                  <a:srgbClr val="000000"/>
                </a:solidFill>
                <a:latin typeface="微软雅黑" panose="020B0503020204020204" pitchFamily="34" charset="-122"/>
                <a:ea typeface="微软雅黑" panose="020B0503020204020204" pitchFamily="34" charset="-122"/>
              </a:rPr>
              <a:t>4.</a:t>
            </a:r>
            <a:r>
              <a:rPr kumimoji="0" lang="zh-CN" altLang="en-US" sz="2000" dirty="0">
                <a:solidFill>
                  <a:srgbClr val="000000"/>
                </a:solidFill>
                <a:latin typeface="微软雅黑" panose="020B0503020204020204" pitchFamily="34" charset="-122"/>
                <a:ea typeface="微软雅黑" panose="020B0503020204020204" pitchFamily="34" charset="-122"/>
              </a:rPr>
              <a:t>急性心肌梗死和常见心律失常的</a:t>
            </a:r>
            <a:r>
              <a:rPr kumimoji="0" lang="zh-CN" altLang="en-US" sz="2000" dirty="0">
                <a:solidFill>
                  <a:srgbClr val="FF0000"/>
                </a:solidFill>
                <a:latin typeface="微软雅黑" panose="020B0503020204020204" pitchFamily="34" charset="-122"/>
                <a:ea typeface="微软雅黑" panose="020B0503020204020204" pitchFamily="34" charset="-122"/>
              </a:rPr>
              <a:t>心电图诊断</a:t>
            </a:r>
            <a:endParaRPr kumimoji="0" lang="en-US" altLang="zh-CN" sz="2000" dirty="0">
              <a:solidFill>
                <a:srgbClr val="000000"/>
              </a:solidFill>
              <a:latin typeface="微软雅黑" panose="020B0503020204020204" pitchFamily="34" charset="-122"/>
              <a:ea typeface="微软雅黑" panose="020B0503020204020204" pitchFamily="34" charset="-122"/>
            </a:endParaRPr>
          </a:p>
          <a:p>
            <a:pPr>
              <a:lnSpc>
                <a:spcPct val="120000"/>
              </a:lnSpc>
            </a:pPr>
            <a:r>
              <a:rPr kumimoji="0" lang="en-US" altLang="zh-CN" sz="2000" dirty="0">
                <a:solidFill>
                  <a:srgbClr val="000000"/>
                </a:solidFill>
                <a:latin typeface="微软雅黑" panose="020B0503020204020204" pitchFamily="34" charset="-122"/>
                <a:ea typeface="微软雅黑" panose="020B0503020204020204" pitchFamily="34" charset="-122"/>
              </a:rPr>
              <a:t>                       5.</a:t>
            </a:r>
            <a:r>
              <a:rPr kumimoji="0" lang="zh-CN" altLang="en-US" sz="2000" dirty="0">
                <a:solidFill>
                  <a:srgbClr val="FF0000"/>
                </a:solidFill>
                <a:latin typeface="微软雅黑" panose="020B0503020204020204" pitchFamily="34" charset="-122"/>
                <a:ea typeface="微软雅黑" panose="020B0503020204020204" pitchFamily="34" charset="-122"/>
              </a:rPr>
              <a:t>初级心肺复苏技能</a:t>
            </a:r>
          </a:p>
        </p:txBody>
      </p:sp>
      <p:sp>
        <p:nvSpPr>
          <p:cNvPr id="4" name="标题 1"/>
          <p:cNvSpPr>
            <a:spLocks noGrp="1"/>
          </p:cNvSpPr>
          <p:nvPr>
            <p:ph type="title"/>
          </p:nvPr>
        </p:nvSpPr>
        <p:spPr>
          <a:xfrm>
            <a:off x="899592" y="188640"/>
            <a:ext cx="7496175" cy="698500"/>
          </a:xfrm>
        </p:spPr>
        <p:txBody>
          <a:bodyPr/>
          <a:lstStyle/>
          <a:p>
            <a:pPr marL="342900" indent="-342900"/>
            <a:r>
              <a:rPr kumimoji="0" lang="zh-CN" altLang="en-US" sz="3200" b="1" dirty="0">
                <a:solidFill>
                  <a:srgbClr val="002060"/>
                </a:solidFill>
                <a:cs typeface="+mn-cs"/>
              </a:rPr>
              <a:t>全员培训效果检验</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2"/>
          <p:cNvSpPr>
            <a:spLocks noChangeArrowheads="1"/>
          </p:cNvSpPr>
          <p:nvPr/>
        </p:nvSpPr>
        <p:spPr bwMode="auto">
          <a:xfrm>
            <a:off x="465717" y="1200423"/>
            <a:ext cx="8496300" cy="172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342900" indent="-342900">
              <a:spcBef>
                <a:spcPts val="1200"/>
              </a:spcBef>
              <a:buFont typeface="Wingdings" panose="05000000000000000000" pitchFamily="2" charset="2"/>
              <a:buChar char="p"/>
            </a:pPr>
            <a:r>
              <a:rPr kumimoji="0" lang="zh-CN" altLang="en-US" sz="2000" b="1" dirty="0">
                <a:solidFill>
                  <a:srgbClr val="000000"/>
                </a:solidFill>
                <a:latin typeface="微软雅黑" panose="020B0503020204020204" pitchFamily="34" charset="-122"/>
                <a:ea typeface="微软雅黑" panose="020B0503020204020204" pitchFamily="34" charset="-122"/>
              </a:rPr>
              <a:t>针对</a:t>
            </a:r>
            <a:r>
              <a:rPr kumimoji="0" lang="zh-CN" altLang="en-US" sz="2000" b="1" dirty="0">
                <a:solidFill>
                  <a:srgbClr val="FF0000"/>
                </a:solidFill>
                <a:latin typeface="微软雅黑" panose="020B0503020204020204" pitchFamily="34" charset="-122"/>
                <a:ea typeface="微软雅黑" panose="020B0503020204020204" pitchFamily="34" charset="-122"/>
              </a:rPr>
              <a:t>社区</a:t>
            </a:r>
            <a:r>
              <a:rPr kumimoji="0" lang="zh-CN" altLang="en-US" sz="2000" b="1" dirty="0">
                <a:latin typeface="微软雅黑" panose="020B0503020204020204" pitchFamily="34" charset="-122"/>
                <a:ea typeface="微软雅黑" panose="020B0503020204020204" pitchFamily="34" charset="-122"/>
              </a:rPr>
              <a:t>教育</a:t>
            </a:r>
            <a:endParaRPr kumimoji="0" lang="en-US" altLang="zh-CN" sz="2000" b="1" dirty="0">
              <a:latin typeface="微软雅黑" panose="020B0503020204020204" pitchFamily="34" charset="-122"/>
              <a:ea typeface="微软雅黑" panose="020B0503020204020204" pitchFamily="34" charset="-122"/>
            </a:endParaRPr>
          </a:p>
          <a:p>
            <a:pPr>
              <a:lnSpc>
                <a:spcPct val="120000"/>
              </a:lnSpc>
            </a:pPr>
            <a:r>
              <a:rPr kumimoji="0" lang="en-US" altLang="zh-CN" sz="1800" b="1" dirty="0">
                <a:solidFill>
                  <a:srgbClr val="000000"/>
                </a:solidFill>
                <a:latin typeface="微软雅黑" panose="020B0503020204020204" pitchFamily="34" charset="-122"/>
                <a:ea typeface="微软雅黑" panose="020B0503020204020204" pitchFamily="34" charset="-122"/>
              </a:rPr>
              <a:t> </a:t>
            </a:r>
            <a:r>
              <a:rPr kumimoji="0" lang="zh-CN" altLang="en-US" sz="1800" b="1" dirty="0">
                <a:solidFill>
                  <a:srgbClr val="000000"/>
                </a:solidFill>
                <a:latin typeface="微软雅黑" panose="020B0503020204020204" pitchFamily="34" charset="-122"/>
                <a:ea typeface="微软雅黑" panose="020B0503020204020204" pitchFamily="34" charset="-122"/>
              </a:rPr>
              <a:t>培训内容：</a:t>
            </a:r>
            <a:r>
              <a:rPr kumimoji="0" lang="zh-CN" altLang="en-US" sz="1800" dirty="0">
                <a:solidFill>
                  <a:srgbClr val="000000"/>
                </a:solidFill>
                <a:latin typeface="微软雅黑" panose="020B0503020204020204" pitchFamily="34" charset="-122"/>
                <a:ea typeface="微软雅黑" panose="020B0503020204020204" pitchFamily="34" charset="-122"/>
              </a:rPr>
              <a:t> </a:t>
            </a:r>
            <a:r>
              <a:rPr kumimoji="0" lang="en-US" altLang="zh-CN" sz="1800" dirty="0">
                <a:solidFill>
                  <a:srgbClr val="000000"/>
                </a:solidFill>
                <a:latin typeface="微软雅黑" panose="020B0503020204020204" pitchFamily="34" charset="-122"/>
                <a:ea typeface="微软雅黑" panose="020B0503020204020204" pitchFamily="34" charset="-122"/>
              </a:rPr>
              <a:t>1. </a:t>
            </a:r>
            <a:r>
              <a:rPr kumimoji="0" lang="zh-CN" altLang="en-US" sz="1800" dirty="0">
                <a:solidFill>
                  <a:srgbClr val="000000"/>
                </a:solidFill>
                <a:latin typeface="微软雅黑" panose="020B0503020204020204" pitchFamily="34" charset="-122"/>
                <a:ea typeface="微软雅黑" panose="020B0503020204020204" pitchFamily="34" charset="-122"/>
              </a:rPr>
              <a:t>为社区人群提供</a:t>
            </a:r>
            <a:r>
              <a:rPr kumimoji="0" lang="en-US" altLang="zh-CN" sz="1800" dirty="0">
                <a:solidFill>
                  <a:srgbClr val="000000"/>
                </a:solidFill>
                <a:latin typeface="微软雅黑" panose="020B0503020204020204" pitchFamily="34" charset="-122"/>
                <a:ea typeface="微软雅黑" panose="020B0503020204020204" pitchFamily="34" charset="-122"/>
              </a:rPr>
              <a:t>ACS</a:t>
            </a:r>
            <a:r>
              <a:rPr kumimoji="0" lang="zh-CN" altLang="en-US" sz="1800" dirty="0">
                <a:solidFill>
                  <a:srgbClr val="000000"/>
                </a:solidFill>
                <a:latin typeface="微软雅黑" panose="020B0503020204020204" pitchFamily="34" charset="-122"/>
                <a:ea typeface="微软雅黑" panose="020B0503020204020204" pitchFamily="34" charset="-122"/>
              </a:rPr>
              <a:t>症状和体征以及心脏病早期诊断</a:t>
            </a:r>
            <a:r>
              <a:rPr kumimoji="0" lang="en-US" altLang="zh-CN" sz="1800" dirty="0">
                <a:solidFill>
                  <a:srgbClr val="000000"/>
                </a:solidFill>
                <a:latin typeface="微软雅黑" panose="020B0503020204020204" pitchFamily="34" charset="-122"/>
                <a:ea typeface="微软雅黑" panose="020B0503020204020204" pitchFamily="34" charset="-122"/>
              </a:rPr>
              <a:t>                              </a:t>
            </a:r>
          </a:p>
          <a:p>
            <a:pPr>
              <a:lnSpc>
                <a:spcPct val="120000"/>
              </a:lnSpc>
            </a:pPr>
            <a:r>
              <a:rPr kumimoji="0" lang="en-US" altLang="zh-CN" sz="1800" dirty="0">
                <a:solidFill>
                  <a:srgbClr val="000000"/>
                </a:solidFill>
                <a:latin typeface="微软雅黑" panose="020B0503020204020204" pitchFamily="34" charset="-122"/>
                <a:ea typeface="微软雅黑" panose="020B0503020204020204" pitchFamily="34" charset="-122"/>
              </a:rPr>
              <a:t>                   2. </a:t>
            </a:r>
            <a:r>
              <a:rPr kumimoji="0" lang="zh-CN" altLang="en-US" sz="1800" dirty="0">
                <a:solidFill>
                  <a:srgbClr val="000000"/>
                </a:solidFill>
                <a:latin typeface="微软雅黑" panose="020B0503020204020204" pitchFamily="34" charset="-122"/>
                <a:ea typeface="微软雅黑" panose="020B0503020204020204" pitchFamily="34" charset="-122"/>
              </a:rPr>
              <a:t>已经在医院周边地区至少两个以上社区实施了上述培训计划</a:t>
            </a:r>
            <a:endParaRPr kumimoji="0" lang="en-US" altLang="zh-CN" sz="1800" dirty="0">
              <a:solidFill>
                <a:srgbClr val="000000"/>
              </a:solidFill>
              <a:latin typeface="微软雅黑" panose="020B0503020204020204" pitchFamily="34" charset="-122"/>
              <a:ea typeface="微软雅黑" panose="020B0503020204020204" pitchFamily="34" charset="-122"/>
            </a:endParaRPr>
          </a:p>
          <a:p>
            <a:pPr>
              <a:lnSpc>
                <a:spcPct val="120000"/>
              </a:lnSpc>
            </a:pPr>
            <a:r>
              <a:rPr kumimoji="0" lang="en-US" altLang="zh-CN" sz="1800" dirty="0">
                <a:solidFill>
                  <a:srgbClr val="000000"/>
                </a:solidFill>
                <a:latin typeface="微软雅黑" panose="020B0503020204020204" pitchFamily="34" charset="-122"/>
                <a:ea typeface="微软雅黑" panose="020B0503020204020204" pitchFamily="34" charset="-122"/>
              </a:rPr>
              <a:t>                   3. </a:t>
            </a:r>
            <a:r>
              <a:rPr kumimoji="0" lang="zh-CN" altLang="en-US" sz="1800" dirty="0">
                <a:solidFill>
                  <a:srgbClr val="000000"/>
                </a:solidFill>
                <a:latin typeface="微软雅黑" panose="020B0503020204020204" pitchFamily="34" charset="-122"/>
                <a:ea typeface="微软雅黑" panose="020B0503020204020204" pitchFamily="34" charset="-122"/>
              </a:rPr>
              <a:t>至少在两个以上社区开展了心血管疾病防治的义诊和健康咨询活动</a:t>
            </a:r>
            <a:r>
              <a:rPr kumimoji="0" lang="en-US" altLang="zh-CN" sz="1800" dirty="0">
                <a:solidFill>
                  <a:srgbClr val="FF0000"/>
                </a:solidFill>
                <a:latin typeface="微软雅黑" panose="020B0503020204020204" pitchFamily="34" charset="-122"/>
                <a:ea typeface="微软雅黑" panose="020B0503020204020204" pitchFamily="34" charset="-122"/>
              </a:rPr>
              <a:t>                                </a:t>
            </a:r>
          </a:p>
          <a:p>
            <a:pPr>
              <a:lnSpc>
                <a:spcPct val="120000"/>
              </a:lnSpc>
            </a:pPr>
            <a:r>
              <a:rPr kumimoji="0" lang="en-US" altLang="zh-CN" sz="1800" dirty="0">
                <a:solidFill>
                  <a:srgbClr val="FF0000"/>
                </a:solidFill>
                <a:latin typeface="微软雅黑" panose="020B0503020204020204" pitchFamily="34" charset="-122"/>
                <a:ea typeface="微软雅黑" panose="020B0503020204020204" pitchFamily="34" charset="-122"/>
              </a:rPr>
              <a:t>                  </a:t>
            </a:r>
            <a:endParaRPr kumimoji="0" lang="zh-CN" altLang="en-US" sz="1800" b="1" dirty="0">
              <a:solidFill>
                <a:srgbClr val="C00000"/>
              </a:solidFill>
              <a:latin typeface="微软雅黑" panose="020B0503020204020204" pitchFamily="34" charset="-122"/>
              <a:ea typeface="微软雅黑" panose="020B0503020204020204" pitchFamily="34" charset="-122"/>
            </a:endParaRPr>
          </a:p>
        </p:txBody>
      </p:sp>
      <p:graphicFrame>
        <p:nvGraphicFramePr>
          <p:cNvPr id="4" name="图表 3"/>
          <p:cNvGraphicFramePr/>
          <p:nvPr>
            <p:extLst>
              <p:ext uri="{D42A27DB-BD31-4B8C-83A1-F6EECF244321}">
                <p14:modId xmlns:p14="http://schemas.microsoft.com/office/powerpoint/2010/main" val="3152651623"/>
              </p:ext>
            </p:extLst>
          </p:nvPr>
        </p:nvGraphicFramePr>
        <p:xfrm>
          <a:off x="219187" y="2050008"/>
          <a:ext cx="885698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标题 1"/>
          <p:cNvSpPr>
            <a:spLocks noGrp="1"/>
          </p:cNvSpPr>
          <p:nvPr>
            <p:ph type="title"/>
          </p:nvPr>
        </p:nvSpPr>
        <p:spPr>
          <a:xfrm>
            <a:off x="899592" y="188640"/>
            <a:ext cx="7496175" cy="698500"/>
          </a:xfrm>
        </p:spPr>
        <p:txBody>
          <a:bodyPr/>
          <a:lstStyle/>
          <a:p>
            <a:pPr marL="342900" indent="-342900"/>
            <a:r>
              <a:rPr kumimoji="0" lang="zh-CN" altLang="en-US" sz="3200" b="1" dirty="0">
                <a:solidFill>
                  <a:srgbClr val="002060"/>
                </a:solidFill>
                <a:cs typeface="+mn-cs"/>
              </a:rPr>
              <a:t>全员培训效果检验</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99542" y="44624"/>
            <a:ext cx="8208962" cy="955675"/>
          </a:xfrm>
          <a:prstGeom prst="rect">
            <a:avLst/>
          </a:prstGeom>
          <a:noFill/>
          <a:ln w="9525">
            <a:noFill/>
            <a:miter lim="800000"/>
            <a:headEnd/>
            <a:tailEnd/>
          </a:ln>
        </p:spPr>
        <p:txBody>
          <a:bodyPr anchor="ct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nSpc>
                <a:spcPct val="90000"/>
              </a:lnSpc>
            </a:pPr>
            <a:r>
              <a:rPr kumimoji="0" lang="zh-CN" altLang="en-US" sz="3200" b="1" dirty="0">
                <a:solidFill>
                  <a:srgbClr val="002060"/>
                </a:solidFill>
                <a:latin typeface="微软雅黑" panose="020B0503020204020204" pitchFamily="34" charset="-122"/>
                <a:ea typeface="微软雅黑" panose="020B0503020204020204" pitchFamily="34" charset="-122"/>
              </a:rPr>
              <a:t>要素三 院前急救系统与院内绿色通道的整合</a:t>
            </a:r>
            <a:endParaRPr kumimoji="0" lang="en-US" altLang="zh-CN" sz="3200" b="1" dirty="0">
              <a:solidFill>
                <a:srgbClr val="002060"/>
              </a:solidFill>
              <a:latin typeface="微软雅黑" panose="020B0503020204020204" pitchFamily="34" charset="-122"/>
              <a:ea typeface="微软雅黑" panose="020B0503020204020204" pitchFamily="34" charset="-122"/>
            </a:endParaRPr>
          </a:p>
        </p:txBody>
      </p:sp>
      <p:sp>
        <p:nvSpPr>
          <p:cNvPr id="6" name="Rectangle 3"/>
          <p:cNvSpPr txBox="1">
            <a:spLocks noChangeArrowheads="1"/>
          </p:cNvSpPr>
          <p:nvPr/>
        </p:nvSpPr>
        <p:spPr>
          <a:xfrm>
            <a:off x="1010399" y="4235276"/>
            <a:ext cx="7660894" cy="857250"/>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nchor="ctr"/>
          <a:lstStyle>
            <a:defPPr>
              <a:defRPr lang="zh-CN"/>
            </a:defPPr>
            <a:lvl1pPr marL="285750" indent="-285750" algn="ctr" eaLnBrk="1" hangingPunct="1">
              <a:lnSpc>
                <a:spcPct val="100000"/>
              </a:lnSpc>
              <a:spcBef>
                <a:spcPct val="20000"/>
              </a:spcBef>
              <a:buFontTx/>
              <a:buNone/>
              <a:defRPr kumimoji="0" sz="2800" b="1">
                <a:solidFill>
                  <a:srgbClr val="FF0000"/>
                </a:solidFill>
                <a:latin typeface="微软雅黑" panose="020B0503020204020204" pitchFamily="34" charset="-122"/>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a:latin typeface="微软雅黑" panose="020B0503020204020204" pitchFamily="34" charset="-122"/>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sz="1600">
                <a:latin typeface="微软雅黑" panose="020B0503020204020204" pitchFamily="34" charset="-122"/>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sz="1600">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latin typeface="微软雅黑" panose="020B0503020204020204" pitchFamily="34" charset="-122"/>
                <a:ea typeface="微软雅黑" panose="020B0503020204020204" pitchFamily="34" charset="-122"/>
              </a:defRPr>
            </a:lvl9pPr>
          </a:lstStyle>
          <a:p>
            <a:endParaRPr lang="en-US" altLang="zh-CN" dirty="0"/>
          </a:p>
          <a:p>
            <a:r>
              <a:rPr lang="zh-CN" altLang="en-US" sz="2400" dirty="0"/>
              <a:t>占</a:t>
            </a:r>
            <a:r>
              <a:rPr lang="en-US" altLang="zh-CN" sz="2400" dirty="0"/>
              <a:t>10%</a:t>
            </a:r>
            <a:r>
              <a:rPr lang="zh-CN" altLang="en-US" sz="2400" dirty="0"/>
              <a:t>，强调不光有整合的形式，还要取得一定的效果</a:t>
            </a:r>
          </a:p>
          <a:p>
            <a:endParaRPr lang="zh-CN" altLang="zh-CN" dirty="0"/>
          </a:p>
        </p:txBody>
      </p:sp>
      <p:sp>
        <p:nvSpPr>
          <p:cNvPr id="15364" name="文本框 1"/>
          <p:cNvSpPr txBox="1">
            <a:spLocks noChangeArrowheads="1"/>
          </p:cNvSpPr>
          <p:nvPr/>
        </p:nvSpPr>
        <p:spPr bwMode="auto">
          <a:xfrm>
            <a:off x="1026373" y="2390891"/>
            <a:ext cx="7963380" cy="941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eaLnBrk="0" hangingPunct="0">
              <a:lnSpc>
                <a:spcPct val="120000"/>
              </a:lnSpc>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胸痛中心与</a:t>
            </a:r>
            <a:r>
              <a:rPr lang="en-US" altLang="zh-CN" b="1" dirty="0">
                <a:latin typeface="微软雅黑" panose="020B0503020204020204" pitchFamily="34" charset="-122"/>
                <a:ea typeface="微软雅黑" panose="020B0503020204020204" pitchFamily="34" charset="-122"/>
              </a:rPr>
              <a:t>120</a:t>
            </a:r>
            <a:r>
              <a:rPr lang="zh-CN" altLang="en-US" b="1" dirty="0">
                <a:latin typeface="微软雅黑" panose="020B0503020204020204" pitchFamily="34" charset="-122"/>
                <a:ea typeface="微软雅黑" panose="020B0503020204020204" pitchFamily="34" charset="-122"/>
              </a:rPr>
              <a:t>建立紧密合作机制</a:t>
            </a:r>
            <a:endParaRPr lang="en-US" altLang="zh-CN" b="1" dirty="0">
              <a:latin typeface="微软雅黑" panose="020B0503020204020204" pitchFamily="34" charset="-122"/>
              <a:ea typeface="微软雅黑" panose="020B0503020204020204" pitchFamily="34" charset="-122"/>
            </a:endParaRPr>
          </a:p>
          <a:p>
            <a:pPr eaLnBrk="0" hangingPunct="0">
              <a:lnSpc>
                <a:spcPct val="120000"/>
              </a:lnSpc>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胸痛中心与</a:t>
            </a:r>
            <a:r>
              <a:rPr lang="en-US" altLang="zh-CN" b="1" dirty="0">
                <a:latin typeface="微软雅黑" panose="020B0503020204020204" pitchFamily="34" charset="-122"/>
                <a:ea typeface="微软雅黑" panose="020B0503020204020204" pitchFamily="34" charset="-122"/>
              </a:rPr>
              <a:t>120</a:t>
            </a:r>
            <a:r>
              <a:rPr lang="zh-CN" altLang="en-US" b="1" dirty="0">
                <a:latin typeface="微软雅黑" panose="020B0503020204020204" pitchFamily="34" charset="-122"/>
                <a:ea typeface="微软雅黑" panose="020B0503020204020204" pitchFamily="34" charset="-122"/>
              </a:rPr>
              <a:t>的合作提高了急性胸痛的院前救治能力</a:t>
            </a:r>
            <a:endParaRPr lang="en-US" altLang="zh-CN" b="1" dirty="0">
              <a:latin typeface="微软雅黑" panose="020B0503020204020204" pitchFamily="34" charset="-122"/>
              <a:ea typeface="微软雅黑" panose="020B0503020204020204" pitchFamily="34" charset="-122"/>
            </a:endParaRPr>
          </a:p>
        </p:txBody>
      </p:sp>
      <p:sp>
        <p:nvSpPr>
          <p:cNvPr id="15365" name="文本框 7"/>
          <p:cNvSpPr txBox="1">
            <a:spLocks noChangeArrowheads="1"/>
          </p:cNvSpPr>
          <p:nvPr/>
        </p:nvSpPr>
        <p:spPr bwMode="auto">
          <a:xfrm>
            <a:off x="9671050" y="2676525"/>
            <a:ext cx="185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endParaRPr lang="zh-CN" altLang="en-US" sz="1800">
              <a:ea typeface="等线"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txBox="1">
            <a:spLocks noChangeArrowheads="1"/>
          </p:cNvSpPr>
          <p:nvPr/>
        </p:nvSpPr>
        <p:spPr bwMode="auto">
          <a:xfrm>
            <a:off x="1259632" y="1700808"/>
            <a:ext cx="5184576" cy="2808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spcBef>
                <a:spcPct val="20000"/>
              </a:spcBef>
              <a:buFont typeface="Wingdings" panose="05000000000000000000" pitchFamily="2" charset="2"/>
              <a:buChar char="p"/>
            </a:pPr>
            <a:r>
              <a:rPr kumimoji="0" lang="zh-CN" altLang="en-US" b="1" dirty="0">
                <a:solidFill>
                  <a:srgbClr val="000099"/>
                </a:solidFill>
                <a:latin typeface="微软雅黑" panose="020B0503020204020204" pitchFamily="34" charset="-122"/>
                <a:ea typeface="微软雅黑" panose="020B0503020204020204" pitchFamily="34" charset="-122"/>
              </a:rPr>
              <a:t>常见问题与注意事项：</a:t>
            </a:r>
            <a:endParaRPr kumimoji="0" lang="en-US" altLang="zh-CN" b="1" dirty="0">
              <a:solidFill>
                <a:srgbClr val="000099"/>
              </a:solidFill>
              <a:latin typeface="微软雅黑" panose="020B0503020204020204" pitchFamily="34" charset="-122"/>
              <a:ea typeface="微软雅黑" panose="020B0503020204020204" pitchFamily="34" charset="-122"/>
            </a:endParaRPr>
          </a:p>
          <a:p>
            <a:pPr>
              <a:spcBef>
                <a:spcPct val="20000"/>
              </a:spcBef>
              <a:buFont typeface="Calibri Light" panose="020F0302020204030204" pitchFamily="34" charset="0"/>
              <a:buAutoNum type="arabicPeriod"/>
            </a:pPr>
            <a:r>
              <a:rPr kumimoji="0" lang="en-US" altLang="zh-CN" sz="2000" dirty="0">
                <a:latin typeface="微软雅黑" panose="020B0503020204020204" pitchFamily="34" charset="-122"/>
                <a:ea typeface="微软雅黑" panose="020B0503020204020204" pitchFamily="34" charset="-122"/>
              </a:rPr>
              <a:t> </a:t>
            </a:r>
            <a:r>
              <a:rPr kumimoji="0" lang="zh-CN" altLang="en-US" sz="2000" dirty="0">
                <a:latin typeface="微软雅黑" panose="020B0503020204020204" pitchFamily="34" charset="-122"/>
                <a:ea typeface="微软雅黑" panose="020B0503020204020204" pitchFamily="34" charset="-122"/>
              </a:rPr>
              <a:t>突击准备</a:t>
            </a:r>
            <a:endParaRPr kumimoji="0" lang="en-US" altLang="zh-CN" sz="2000" dirty="0">
              <a:latin typeface="微软雅黑" panose="020B0503020204020204" pitchFamily="34" charset="-122"/>
              <a:ea typeface="微软雅黑" panose="020B0503020204020204" pitchFamily="34" charset="-122"/>
            </a:endParaRPr>
          </a:p>
          <a:p>
            <a:pPr>
              <a:spcBef>
                <a:spcPct val="200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“一支笔”现象</a:t>
            </a:r>
            <a:endParaRPr kumimoji="0" lang="en-US" altLang="zh-CN" sz="2000" dirty="0">
              <a:latin typeface="微软雅黑" panose="020B0503020204020204" pitchFamily="34" charset="-122"/>
              <a:ea typeface="微软雅黑" panose="020B0503020204020204" pitchFamily="34" charset="-122"/>
            </a:endParaRPr>
          </a:p>
          <a:p>
            <a:pPr>
              <a:spcBef>
                <a:spcPct val="200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培训内容与条款不符</a:t>
            </a:r>
            <a:endParaRPr kumimoji="0" lang="en-US" altLang="zh-CN" sz="2000" dirty="0">
              <a:latin typeface="微软雅黑" panose="020B0503020204020204" pitchFamily="34" charset="-122"/>
              <a:ea typeface="微软雅黑" panose="020B0503020204020204" pitchFamily="34" charset="-122"/>
            </a:endParaRPr>
          </a:p>
          <a:p>
            <a:pPr>
              <a:spcBef>
                <a:spcPct val="200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用其他不相关的照片及记录代替</a:t>
            </a:r>
            <a:endParaRPr kumimoji="0" lang="en-US" altLang="zh-CN" sz="2000" dirty="0">
              <a:latin typeface="微软雅黑" panose="020B0503020204020204" pitchFamily="34" charset="-122"/>
              <a:ea typeface="微软雅黑" panose="020B0503020204020204" pitchFamily="34" charset="-122"/>
            </a:endParaRPr>
          </a:p>
          <a:p>
            <a:pPr>
              <a:spcBef>
                <a:spcPct val="200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签到表不规范</a:t>
            </a:r>
            <a:endParaRPr kumimoji="0" lang="en-US" altLang="zh-CN" sz="2000" dirty="0">
              <a:latin typeface="微软雅黑" panose="020B0503020204020204" pitchFamily="34" charset="-122"/>
              <a:ea typeface="微软雅黑" panose="020B0503020204020204" pitchFamily="34" charset="-122"/>
            </a:endParaRPr>
          </a:p>
          <a:p>
            <a:pPr>
              <a:spcBef>
                <a:spcPct val="200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不理解培训计划、讲稿、培训记录</a:t>
            </a:r>
            <a:endParaRPr kumimoji="0" lang="en-US" altLang="zh-CN" sz="2000" dirty="0">
              <a:latin typeface="微软雅黑" panose="020B0503020204020204" pitchFamily="34" charset="-122"/>
              <a:ea typeface="微软雅黑" panose="020B0503020204020204" pitchFamily="34" charset="-122"/>
            </a:endParaRPr>
          </a:p>
        </p:txBody>
      </p:sp>
      <p:sp>
        <p:nvSpPr>
          <p:cNvPr id="4" name="标题 1"/>
          <p:cNvSpPr>
            <a:spLocks noGrp="1"/>
          </p:cNvSpPr>
          <p:nvPr>
            <p:ph type="title"/>
          </p:nvPr>
        </p:nvSpPr>
        <p:spPr>
          <a:xfrm>
            <a:off x="899592" y="188640"/>
            <a:ext cx="7496175" cy="698500"/>
          </a:xfrm>
        </p:spPr>
        <p:txBody>
          <a:bodyPr/>
          <a:lstStyle/>
          <a:p>
            <a:pPr marL="342900" indent="-342900"/>
            <a:r>
              <a:rPr kumimoji="0" lang="zh-CN" altLang="en-US" sz="3200" b="1" dirty="0">
                <a:solidFill>
                  <a:srgbClr val="002060"/>
                </a:solidFill>
                <a:cs typeface="+mn-cs"/>
              </a:rPr>
              <a:t>全员培训效果检验</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35038" y="25053"/>
            <a:ext cx="8208962" cy="955675"/>
          </a:xfrm>
          <a:prstGeom prst="rect">
            <a:avLst/>
          </a:prstGeom>
          <a:noFill/>
          <a:ln w="9525">
            <a:noFill/>
            <a:miter lim="800000"/>
            <a:headEnd/>
            <a:tailEnd/>
          </a:ln>
        </p:spPr>
        <p:txBody>
          <a:bodyPr anchor="ct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342900" indent="-342900">
              <a:lnSpc>
                <a:spcPct val="90000"/>
              </a:lnSpc>
            </a:pPr>
            <a:r>
              <a:rPr kumimoji="0" lang="zh-CN" altLang="en-US" sz="3200" b="1" dirty="0">
                <a:solidFill>
                  <a:srgbClr val="002060"/>
                </a:solidFill>
                <a:latin typeface="微软雅黑" panose="020B0503020204020204" pitchFamily="34" charset="-122"/>
                <a:ea typeface="微软雅黑" panose="020B0503020204020204" pitchFamily="34" charset="-122"/>
              </a:rPr>
              <a:t>要素五  持续改进</a:t>
            </a:r>
          </a:p>
        </p:txBody>
      </p:sp>
      <p:sp>
        <p:nvSpPr>
          <p:cNvPr id="6" name="Rectangle 3"/>
          <p:cNvSpPr txBox="1">
            <a:spLocks noChangeArrowheads="1"/>
          </p:cNvSpPr>
          <p:nvPr/>
        </p:nvSpPr>
        <p:spPr>
          <a:xfrm>
            <a:off x="1403648" y="4149080"/>
            <a:ext cx="5688632" cy="857250"/>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nchor="ctr"/>
          <a:lstStyle>
            <a:defPPr>
              <a:defRPr lang="zh-CN"/>
            </a:defPPr>
            <a:lvl1pPr marL="285750" indent="-285750" algn="ctr" eaLnBrk="1" hangingPunct="1">
              <a:lnSpc>
                <a:spcPct val="100000"/>
              </a:lnSpc>
              <a:spcBef>
                <a:spcPct val="20000"/>
              </a:spcBef>
              <a:buFontTx/>
              <a:buNone/>
              <a:defRPr kumimoji="0" sz="2800" b="1">
                <a:solidFill>
                  <a:srgbClr val="FF0000"/>
                </a:solidFill>
                <a:latin typeface="微软雅黑" panose="020B0503020204020204" pitchFamily="34" charset="-122"/>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a:latin typeface="微软雅黑" panose="020B0503020204020204" pitchFamily="34" charset="-122"/>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sz="1600">
                <a:latin typeface="微软雅黑" panose="020B0503020204020204" pitchFamily="34" charset="-122"/>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sz="1600">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latin typeface="微软雅黑" panose="020B0503020204020204" pitchFamily="34" charset="-122"/>
                <a:ea typeface="微软雅黑" panose="020B0503020204020204" pitchFamily="34" charset="-122"/>
              </a:defRPr>
            </a:lvl9pPr>
          </a:lstStyle>
          <a:p>
            <a:r>
              <a:rPr lang="zh-CN" altLang="en-US" dirty="0"/>
              <a:t>占</a:t>
            </a:r>
            <a:r>
              <a:rPr lang="en-US" altLang="zh-CN" dirty="0"/>
              <a:t>20%</a:t>
            </a:r>
            <a:r>
              <a:rPr lang="zh-CN" altLang="en-US" dirty="0"/>
              <a:t>，实时数据填报</a:t>
            </a:r>
            <a:endParaRPr lang="zh-CN" altLang="zh-CN" dirty="0"/>
          </a:p>
        </p:txBody>
      </p:sp>
      <p:sp>
        <p:nvSpPr>
          <p:cNvPr id="35844" name="文本框 1"/>
          <p:cNvSpPr txBox="1">
            <a:spLocks noChangeArrowheads="1"/>
          </p:cNvSpPr>
          <p:nvPr/>
        </p:nvSpPr>
        <p:spPr bwMode="auto">
          <a:xfrm>
            <a:off x="2195736" y="2593703"/>
            <a:ext cx="4608512" cy="497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eaLnBrk="0" hangingPunct="0">
              <a:lnSpc>
                <a:spcPct val="120000"/>
              </a:lnSpc>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持续改进</a:t>
            </a:r>
            <a:endParaRPr lang="en-US" altLang="zh-CN" b="1" dirty="0">
              <a:latin typeface="微软雅黑" panose="020B0503020204020204" pitchFamily="34" charset="-122"/>
              <a:ea typeface="微软雅黑" panose="020B0503020204020204" pitchFamily="34" charset="-122"/>
            </a:endParaRPr>
          </a:p>
        </p:txBody>
      </p:sp>
      <p:sp>
        <p:nvSpPr>
          <p:cNvPr id="35845" name="文本框 7"/>
          <p:cNvSpPr txBox="1">
            <a:spLocks noChangeArrowheads="1"/>
          </p:cNvSpPr>
          <p:nvPr/>
        </p:nvSpPr>
        <p:spPr bwMode="auto">
          <a:xfrm>
            <a:off x="9671050" y="2676525"/>
            <a:ext cx="185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endParaRPr lang="zh-CN" altLang="en-US" sz="1800">
              <a:ea typeface="等线"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242426754"/>
              </p:ext>
            </p:extLst>
          </p:nvPr>
        </p:nvGraphicFramePr>
        <p:xfrm>
          <a:off x="107504" y="620688"/>
          <a:ext cx="892899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6" name="标题 1"/>
          <p:cNvSpPr>
            <a:spLocks noGrp="1"/>
          </p:cNvSpPr>
          <p:nvPr>
            <p:ph type="title"/>
          </p:nvPr>
        </p:nvSpPr>
        <p:spPr>
          <a:xfrm>
            <a:off x="899592" y="138212"/>
            <a:ext cx="7496175" cy="698500"/>
          </a:xfrm>
        </p:spPr>
        <p:txBody>
          <a:bodyPr/>
          <a:lstStyle/>
          <a:p>
            <a:pPr marL="342900" indent="-342900"/>
            <a:r>
              <a:rPr kumimoji="0" lang="zh-CN" altLang="en-US" sz="3200" b="1" dirty="0">
                <a:solidFill>
                  <a:srgbClr val="002060"/>
                </a:solidFill>
                <a:cs typeface="+mn-cs"/>
              </a:rPr>
              <a:t>促进改进的计划和措施</a:t>
            </a:r>
          </a:p>
        </p:txBody>
      </p:sp>
      <p:sp>
        <p:nvSpPr>
          <p:cNvPr id="36867" name="矩形 6"/>
          <p:cNvSpPr>
            <a:spLocks noChangeArrowheads="1"/>
          </p:cNvSpPr>
          <p:nvPr/>
        </p:nvSpPr>
        <p:spPr bwMode="auto">
          <a:xfrm>
            <a:off x="107950" y="6111875"/>
            <a:ext cx="914457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spcBef>
                <a:spcPct val="20000"/>
              </a:spcBef>
            </a:pPr>
            <a:r>
              <a:rPr kumimoji="0" lang="zh-CN" altLang="en-US" sz="1800" b="1" dirty="0">
                <a:solidFill>
                  <a:srgbClr val="FF0000"/>
                </a:solidFill>
                <a:latin typeface="微软雅黑" panose="020B0503020204020204" pitchFamily="34" charset="-122"/>
                <a:ea typeface="微软雅黑" panose="020B0503020204020204" pitchFamily="34" charset="-122"/>
              </a:rPr>
              <a:t>*参加人员：总监主持</a:t>
            </a:r>
            <a:r>
              <a:rPr kumimoji="0" lang="en-US" altLang="en-US" sz="1800" b="1" dirty="0">
                <a:solidFill>
                  <a:srgbClr val="FF0000"/>
                </a:solidFill>
                <a:latin typeface="微软雅黑" panose="020B0503020204020204" pitchFamily="34" charset="-122"/>
                <a:ea typeface="微软雅黑" panose="020B0503020204020204" pitchFamily="34" charset="-122"/>
              </a:rPr>
              <a:t>、</a:t>
            </a:r>
            <a:r>
              <a:rPr kumimoji="0" lang="en-US" altLang="zh-CN" sz="1800" b="1" dirty="0">
                <a:solidFill>
                  <a:srgbClr val="FF0000"/>
                </a:solidFill>
                <a:latin typeface="微软雅黑" panose="020B0503020204020204" pitchFamily="34" charset="-122"/>
                <a:ea typeface="微软雅黑" panose="020B0503020204020204" pitchFamily="34" charset="-122"/>
              </a:rPr>
              <a:t>CPC</a:t>
            </a:r>
            <a:r>
              <a:rPr kumimoji="0" lang="zh-CN" altLang="en-US" sz="1800" b="1" dirty="0">
                <a:solidFill>
                  <a:srgbClr val="FF0000"/>
                </a:solidFill>
                <a:latin typeface="微软雅黑" panose="020B0503020204020204" pitchFamily="34" charset="-122"/>
                <a:ea typeface="微软雅黑" panose="020B0503020204020204" pitchFamily="34" charset="-122"/>
              </a:rPr>
              <a:t>相关（心内科、急救科、</a:t>
            </a:r>
            <a:r>
              <a:rPr kumimoji="0" lang="en-US" altLang="zh-CN" sz="1800" b="1" dirty="0">
                <a:solidFill>
                  <a:srgbClr val="FF0000"/>
                </a:solidFill>
                <a:latin typeface="微软雅黑" panose="020B0503020204020204" pitchFamily="34" charset="-122"/>
                <a:ea typeface="微软雅黑" panose="020B0503020204020204" pitchFamily="34" charset="-122"/>
              </a:rPr>
              <a:t>120</a:t>
            </a:r>
            <a:r>
              <a:rPr kumimoji="0" lang="zh-CN" altLang="en-US" sz="1800" b="1" dirty="0">
                <a:solidFill>
                  <a:srgbClr val="FF0000"/>
                </a:solidFill>
                <a:latin typeface="微软雅黑" panose="020B0503020204020204" pitchFamily="34" charset="-122"/>
                <a:ea typeface="微软雅黑" panose="020B0503020204020204" pitchFamily="34" charset="-122"/>
              </a:rPr>
              <a:t>、</a:t>
            </a:r>
            <a:endParaRPr kumimoji="0" lang="en-US" altLang="zh-CN" sz="1800" b="1" dirty="0">
              <a:solidFill>
                <a:srgbClr val="FF0000"/>
              </a:solidFill>
              <a:latin typeface="微软雅黑" panose="020B0503020204020204" pitchFamily="34" charset="-122"/>
              <a:ea typeface="微软雅黑" panose="020B0503020204020204" pitchFamily="34" charset="-122"/>
            </a:endParaRPr>
          </a:p>
          <a:p>
            <a:pPr>
              <a:spcBef>
                <a:spcPct val="20000"/>
              </a:spcBef>
            </a:pPr>
            <a:r>
              <a:rPr kumimoji="0" lang="en-US" altLang="zh-CN" sz="1800" b="1" dirty="0">
                <a:solidFill>
                  <a:srgbClr val="FF0000"/>
                </a:solidFill>
                <a:latin typeface="微软雅黑" panose="020B0503020204020204" pitchFamily="34" charset="-122"/>
                <a:ea typeface="微软雅黑" panose="020B0503020204020204" pitchFamily="34" charset="-122"/>
              </a:rPr>
              <a:t>                  </a:t>
            </a:r>
            <a:r>
              <a:rPr kumimoji="0" lang="zh-CN" altLang="en-US" sz="1800" b="1" dirty="0">
                <a:solidFill>
                  <a:srgbClr val="FF0000"/>
                </a:solidFill>
                <a:latin typeface="微软雅黑" panose="020B0503020204020204" pitchFamily="34" charset="-122"/>
                <a:ea typeface="微软雅黑" panose="020B0503020204020204" pitchFamily="34" charset="-122"/>
              </a:rPr>
              <a:t>协作医院）、管理层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993062"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7891" name="直接箭头连接符 3"/>
          <p:cNvCxnSpPr>
            <a:cxnSpLocks noChangeShapeType="1"/>
          </p:cNvCxnSpPr>
          <p:nvPr/>
        </p:nvCxnSpPr>
        <p:spPr bwMode="auto">
          <a:xfrm rot="5400000">
            <a:off x="3748087" y="2236788"/>
            <a:ext cx="785813" cy="158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37892" name="TextBox 5"/>
          <p:cNvSpPr txBox="1">
            <a:spLocks noChangeArrowheads="1"/>
          </p:cNvSpPr>
          <p:nvPr/>
        </p:nvSpPr>
        <p:spPr bwMode="auto">
          <a:xfrm>
            <a:off x="2786063" y="1506538"/>
            <a:ext cx="30718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600">
                <a:solidFill>
                  <a:srgbClr val="FF0000"/>
                </a:solidFill>
                <a:ea typeface="等线" panose="02010600030101010101" pitchFamily="2" charset="-122"/>
              </a:rPr>
              <a:t>CPC was established (2011-3-27)</a:t>
            </a:r>
          </a:p>
        </p:txBody>
      </p:sp>
      <p:pic>
        <p:nvPicPr>
          <p:cNvPr id="37893" name="Picture 3" descr="Chart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644900"/>
            <a:ext cx="7993062" cy="246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8"/>
          <p:cNvSpPr>
            <a:spLocks noChangeArrowheads="1"/>
          </p:cNvSpPr>
          <p:nvPr/>
        </p:nvSpPr>
        <p:spPr bwMode="auto">
          <a:xfrm>
            <a:off x="5148064" y="3786188"/>
            <a:ext cx="503238" cy="180022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endParaRPr kumimoji="0" lang="zh-CN" altLang="en-US" sz="1800">
              <a:ea typeface="等线" panose="02010600030101010101" pitchFamily="2" charset="-122"/>
            </a:endParaRPr>
          </a:p>
        </p:txBody>
      </p:sp>
      <p:sp>
        <p:nvSpPr>
          <p:cNvPr id="8" name="Oval 9"/>
          <p:cNvSpPr>
            <a:spLocks noChangeArrowheads="1"/>
          </p:cNvSpPr>
          <p:nvPr/>
        </p:nvSpPr>
        <p:spPr bwMode="auto">
          <a:xfrm>
            <a:off x="6014243" y="1506538"/>
            <a:ext cx="358775" cy="180022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endParaRPr kumimoji="0" lang="zh-CN" altLang="en-US" sz="1800">
              <a:ea typeface="等线" panose="02010600030101010101" pitchFamily="2" charset="-122"/>
            </a:endParaRPr>
          </a:p>
        </p:txBody>
      </p:sp>
      <p:sp>
        <p:nvSpPr>
          <p:cNvPr id="9" name="Rectangle 3"/>
          <p:cNvSpPr>
            <a:spLocks noChangeArrowheads="1"/>
          </p:cNvSpPr>
          <p:nvPr/>
        </p:nvSpPr>
        <p:spPr bwMode="auto">
          <a:xfrm>
            <a:off x="203974" y="212507"/>
            <a:ext cx="5810269" cy="646331"/>
          </a:xfrm>
          <a:prstGeom prst="rect">
            <a:avLst/>
          </a:prstGeom>
          <a:noFill/>
          <a:ln w="9525" algn="ctr">
            <a:noFill/>
            <a:miter lim="800000"/>
          </a:ln>
        </p:spPr>
        <p:txBody>
          <a:bodyPr wrap="square" anchor="ctr">
            <a:spAutoFit/>
          </a:bodyPr>
          <a:lstStyle/>
          <a:p>
            <a:pPr algn="ctr">
              <a:spcBef>
                <a:spcPct val="0"/>
              </a:spcBef>
            </a:pPr>
            <a:r>
              <a:rPr lang="zh-CN" altLang="en-US" sz="3600" b="1" dirty="0">
                <a:solidFill>
                  <a:schemeClr val="bg1"/>
                </a:solidFill>
                <a:latin typeface="+mj-lt"/>
                <a:ea typeface="+mj-ea"/>
                <a:cs typeface="+mj-cs"/>
              </a:rPr>
              <a:t>   </a:t>
            </a:r>
            <a:r>
              <a:rPr kumimoji="0" lang="zh-CN" altLang="en-US" sz="3200" b="1" dirty="0">
                <a:solidFill>
                  <a:srgbClr val="002060"/>
                </a:solidFill>
                <a:latin typeface="微软雅黑" panose="020B0503020204020204" pitchFamily="34" charset="-122"/>
                <a:ea typeface="微软雅黑" panose="020B0503020204020204" pitchFamily="34" charset="-122"/>
              </a:rPr>
              <a:t>月平均 </a:t>
            </a:r>
            <a:r>
              <a:rPr kumimoji="0" lang="en-US" altLang="zh-CN" sz="3200" b="1" dirty="0">
                <a:solidFill>
                  <a:srgbClr val="002060"/>
                </a:solidFill>
                <a:latin typeface="微软雅黑" panose="020B0503020204020204" pitchFamily="34" charset="-122"/>
                <a:ea typeface="微软雅黑" panose="020B0503020204020204" pitchFamily="34" charset="-122"/>
              </a:rPr>
              <a:t>D2B</a:t>
            </a:r>
            <a:r>
              <a:rPr kumimoji="0" lang="zh-CN" altLang="en-US" sz="3200" b="1" dirty="0">
                <a:solidFill>
                  <a:srgbClr val="002060"/>
                </a:solidFill>
                <a:latin typeface="微软雅黑" panose="020B0503020204020204" pitchFamily="34" charset="-122"/>
                <a:ea typeface="微软雅黑" panose="020B0503020204020204" pitchFamily="34" charset="-122"/>
              </a:rPr>
              <a:t>及达标率分析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8098200" cy="3312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ChangeArrowheads="1"/>
          </p:cNvSpPr>
          <p:nvPr/>
        </p:nvSpPr>
        <p:spPr bwMode="auto">
          <a:xfrm>
            <a:off x="203974" y="212507"/>
            <a:ext cx="5810269" cy="646331"/>
          </a:xfrm>
          <a:prstGeom prst="rect">
            <a:avLst/>
          </a:prstGeom>
          <a:noFill/>
          <a:ln w="9525" algn="ctr">
            <a:noFill/>
            <a:miter lim="800000"/>
          </a:ln>
        </p:spPr>
        <p:txBody>
          <a:bodyPr wrap="square" anchor="ctr">
            <a:spAutoFit/>
          </a:bodyPr>
          <a:lstStyle/>
          <a:p>
            <a:pPr algn="ctr">
              <a:spcBef>
                <a:spcPct val="0"/>
              </a:spcBef>
            </a:pPr>
            <a:r>
              <a:rPr lang="zh-CN" altLang="en-US" sz="3600" b="1" dirty="0">
                <a:solidFill>
                  <a:schemeClr val="bg1"/>
                </a:solidFill>
                <a:latin typeface="+mj-lt"/>
                <a:ea typeface="+mj-ea"/>
                <a:cs typeface="+mj-cs"/>
              </a:rPr>
              <a:t>   </a:t>
            </a:r>
            <a:r>
              <a:rPr kumimoji="0" lang="zh-CN" altLang="en-US" sz="3200" b="1" dirty="0">
                <a:solidFill>
                  <a:srgbClr val="002060"/>
                </a:solidFill>
                <a:latin typeface="微软雅黑" panose="020B0503020204020204" pitchFamily="34" charset="-122"/>
                <a:ea typeface="微软雅黑" panose="020B0503020204020204" pitchFamily="34" charset="-122"/>
              </a:rPr>
              <a:t>月平均 </a:t>
            </a:r>
            <a:r>
              <a:rPr kumimoji="0" lang="en-US" altLang="zh-CN" sz="3200" b="1" dirty="0">
                <a:solidFill>
                  <a:srgbClr val="002060"/>
                </a:solidFill>
                <a:latin typeface="微软雅黑" panose="020B0503020204020204" pitchFamily="34" charset="-122"/>
                <a:ea typeface="微软雅黑" panose="020B0503020204020204" pitchFamily="34" charset="-122"/>
              </a:rPr>
              <a:t>D2B</a:t>
            </a:r>
            <a:r>
              <a:rPr kumimoji="0" lang="zh-CN" altLang="en-US" sz="3200" b="1" dirty="0">
                <a:solidFill>
                  <a:srgbClr val="002060"/>
                </a:solidFill>
                <a:latin typeface="微软雅黑" panose="020B0503020204020204" pitchFamily="34" charset="-122"/>
                <a:ea typeface="微软雅黑" panose="020B0503020204020204" pitchFamily="34" charset="-122"/>
              </a:rPr>
              <a:t>及达标率分析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1" descr="冯明德.JPG"/>
          <p:cNvPicPr>
            <a:picLocks noChangeAspect="1"/>
          </p:cNvPicPr>
          <p:nvPr/>
        </p:nvPicPr>
        <p:blipFill>
          <a:blip r:embed="rId2">
            <a:extLst>
              <a:ext uri="{28A0092B-C50C-407E-A947-70E740481C1C}">
                <a14:useLocalDpi xmlns:a14="http://schemas.microsoft.com/office/drawing/2010/main" val="0"/>
              </a:ext>
            </a:extLst>
          </a:blip>
          <a:srcRect l="7484" t="23943" r="3125" b="6168"/>
          <a:stretch>
            <a:fillRect/>
          </a:stretch>
        </p:blipFill>
        <p:spPr bwMode="auto">
          <a:xfrm rot="21540000">
            <a:off x="2954337" y="1153105"/>
            <a:ext cx="6119812" cy="342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矩形 2"/>
          <p:cNvSpPr>
            <a:spLocks noChangeArrowheads="1"/>
          </p:cNvSpPr>
          <p:nvPr/>
        </p:nvSpPr>
        <p:spPr bwMode="auto">
          <a:xfrm>
            <a:off x="127000" y="1066800"/>
            <a:ext cx="9124950" cy="214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nSpc>
                <a:spcPct val="150000"/>
              </a:lnSpc>
            </a:pPr>
            <a:r>
              <a:rPr kumimoji="0" lang="zh-CN" altLang="en-US" sz="1800" dirty="0">
                <a:ea typeface="等线" panose="02010600030101010101" pitchFamily="2" charset="-122"/>
              </a:rPr>
              <a:t> </a:t>
            </a:r>
            <a:r>
              <a:rPr kumimoji="0" lang="zh-CN" altLang="en-US" sz="1800" dirty="0">
                <a:latin typeface="微软雅黑" panose="020B0503020204020204" pitchFamily="34" charset="-122"/>
                <a:ea typeface="微软雅黑" panose="020B0503020204020204" pitchFamily="34" charset="-122"/>
              </a:rPr>
              <a:t>诊断：急性下壁心肌梗死</a:t>
            </a:r>
            <a:r>
              <a:rPr kumimoji="0" lang="en-US" altLang="zh-CN" sz="1800" dirty="0">
                <a:latin typeface="微软雅黑" panose="020B0503020204020204" pitchFamily="34" charset="-122"/>
                <a:ea typeface="微软雅黑" panose="020B0503020204020204" pitchFamily="34" charset="-122"/>
              </a:rPr>
              <a:t>   </a:t>
            </a:r>
          </a:p>
          <a:p>
            <a:pPr>
              <a:lnSpc>
                <a:spcPct val="150000"/>
              </a:lnSpc>
            </a:pPr>
            <a:r>
              <a:rPr kumimoji="0" lang="zh-CN" altLang="en-US" sz="1800" dirty="0">
                <a:latin typeface="微软雅黑" panose="020B0503020204020204" pitchFamily="34" charset="-122"/>
                <a:ea typeface="微软雅黑" panose="020B0503020204020204" pitchFamily="34" charset="-122"/>
              </a:rPr>
              <a:t>到达急诊科时间：</a:t>
            </a:r>
            <a:r>
              <a:rPr kumimoji="0" lang="en-US" altLang="zh-CN" sz="1800" dirty="0">
                <a:latin typeface="微软雅黑" panose="020B0503020204020204" pitchFamily="34" charset="-122"/>
                <a:ea typeface="微软雅黑" panose="020B0503020204020204" pitchFamily="34" charset="-122"/>
              </a:rPr>
              <a:t>12:35   </a:t>
            </a:r>
          </a:p>
          <a:p>
            <a:pPr>
              <a:lnSpc>
                <a:spcPct val="150000"/>
              </a:lnSpc>
            </a:pPr>
            <a:r>
              <a:rPr kumimoji="0" lang="zh-CN" altLang="en-US" sz="1800" dirty="0">
                <a:latin typeface="微软雅黑" panose="020B0503020204020204" pitchFamily="34" charset="-122"/>
                <a:ea typeface="微软雅黑" panose="020B0503020204020204" pitchFamily="34" charset="-122"/>
              </a:rPr>
              <a:t>到达</a:t>
            </a:r>
            <a:r>
              <a:rPr kumimoji="0" lang="en-US" altLang="zh-CN" sz="1800" dirty="0">
                <a:latin typeface="微软雅黑" panose="020B0503020204020204" pitchFamily="34" charset="-122"/>
                <a:ea typeface="微软雅黑" panose="020B0503020204020204" pitchFamily="34" charset="-122"/>
              </a:rPr>
              <a:t>CCU</a:t>
            </a:r>
            <a:r>
              <a:rPr kumimoji="0" lang="zh-CN" altLang="en-US" sz="1800" dirty="0">
                <a:latin typeface="微软雅黑" panose="020B0503020204020204" pitchFamily="34" charset="-122"/>
                <a:ea typeface="微软雅黑" panose="020B0503020204020204" pitchFamily="34" charset="-122"/>
              </a:rPr>
              <a:t>时间：</a:t>
            </a:r>
            <a:r>
              <a:rPr kumimoji="0" lang="en-US" altLang="zh-CN" sz="1800" dirty="0">
                <a:latin typeface="微软雅黑" panose="020B0503020204020204" pitchFamily="34" charset="-122"/>
                <a:ea typeface="微软雅黑" panose="020B0503020204020204" pitchFamily="34" charset="-122"/>
              </a:rPr>
              <a:t>13:37   </a:t>
            </a:r>
          </a:p>
          <a:p>
            <a:pPr>
              <a:lnSpc>
                <a:spcPct val="150000"/>
              </a:lnSpc>
            </a:pPr>
            <a:r>
              <a:rPr kumimoji="0" lang="zh-CN" altLang="en-US" sz="1800" dirty="0">
                <a:latin typeface="微软雅黑" panose="020B0503020204020204" pitchFamily="34" charset="-122"/>
                <a:ea typeface="微软雅黑" panose="020B0503020204020204" pitchFamily="34" charset="-122"/>
              </a:rPr>
              <a:t>开通血管时间：</a:t>
            </a:r>
            <a:r>
              <a:rPr kumimoji="0" lang="en-US" altLang="zh-CN" sz="1800" dirty="0">
                <a:latin typeface="微软雅黑" panose="020B0503020204020204" pitchFamily="34" charset="-122"/>
                <a:ea typeface="微软雅黑" panose="020B0503020204020204" pitchFamily="34" charset="-122"/>
              </a:rPr>
              <a:t>15:07</a:t>
            </a:r>
          </a:p>
          <a:p>
            <a:pPr>
              <a:lnSpc>
                <a:spcPct val="150000"/>
              </a:lnSpc>
            </a:pPr>
            <a:r>
              <a:rPr kumimoji="0" lang="en-US" altLang="zh-CN" sz="1800" dirty="0">
                <a:latin typeface="微软雅黑" panose="020B0503020204020204" pitchFamily="34" charset="-122"/>
                <a:ea typeface="微软雅黑" panose="020B0503020204020204" pitchFamily="34" charset="-122"/>
              </a:rPr>
              <a:t>D2B</a:t>
            </a:r>
            <a:r>
              <a:rPr kumimoji="0" lang="zh-CN" altLang="en-US" sz="1800" dirty="0">
                <a:latin typeface="微软雅黑" panose="020B0503020204020204" pitchFamily="34" charset="-122"/>
                <a:ea typeface="微软雅黑" panose="020B0503020204020204" pitchFamily="34" charset="-122"/>
              </a:rPr>
              <a:t>时间：</a:t>
            </a:r>
            <a:r>
              <a:rPr kumimoji="0" lang="en-US" altLang="zh-CN" sz="1800" dirty="0">
                <a:latin typeface="微软雅黑" panose="020B0503020204020204" pitchFamily="34" charset="-122"/>
                <a:ea typeface="微软雅黑" panose="020B0503020204020204" pitchFamily="34" charset="-122"/>
              </a:rPr>
              <a:t>152</a:t>
            </a:r>
            <a:r>
              <a:rPr kumimoji="0" lang="zh-CN" altLang="en-US" sz="1800" dirty="0">
                <a:latin typeface="微软雅黑" panose="020B0503020204020204" pitchFamily="34" charset="-122"/>
                <a:ea typeface="微软雅黑" panose="020B0503020204020204" pitchFamily="34" charset="-122"/>
              </a:rPr>
              <a:t>分钟</a:t>
            </a:r>
            <a:endParaRPr lang="zh-CN" altLang="en-US" sz="1800" dirty="0">
              <a:latin typeface="微软雅黑" panose="020B0503020204020204" pitchFamily="34" charset="-122"/>
              <a:ea typeface="微软雅黑" panose="020B0503020204020204" pitchFamily="34" charset="-122"/>
            </a:endParaRPr>
          </a:p>
        </p:txBody>
      </p:sp>
      <p:sp>
        <p:nvSpPr>
          <p:cNvPr id="39940" name="矩形 4"/>
          <p:cNvSpPr>
            <a:spLocks noChangeArrowheads="1"/>
          </p:cNvSpPr>
          <p:nvPr/>
        </p:nvSpPr>
        <p:spPr bwMode="auto">
          <a:xfrm>
            <a:off x="2123728" y="4941168"/>
            <a:ext cx="7489825" cy="820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lnSpc>
                <a:spcPct val="120000"/>
              </a:lnSpc>
            </a:pPr>
            <a:r>
              <a:rPr kumimoji="0" lang="en-US" altLang="zh-CN" sz="2000" b="1">
                <a:solidFill>
                  <a:srgbClr val="FF0000"/>
                </a:solidFill>
                <a:latin typeface="微软雅黑" panose="020B0503020204020204" pitchFamily="34" charset="-122"/>
                <a:ea typeface="微软雅黑" panose="020B0503020204020204" pitchFamily="34" charset="-122"/>
              </a:rPr>
              <a:t>ECG</a:t>
            </a:r>
            <a:r>
              <a:rPr kumimoji="0" lang="zh-CN" altLang="en-US" sz="2000" b="1">
                <a:solidFill>
                  <a:srgbClr val="FF0000"/>
                </a:solidFill>
                <a:latin typeface="微软雅黑" panose="020B0503020204020204" pitchFamily="34" charset="-122"/>
                <a:ea typeface="微软雅黑" panose="020B0503020204020204" pitchFamily="34" charset="-122"/>
              </a:rPr>
              <a:t>改变不明显，急诊心肌酶学正常，</a:t>
            </a:r>
            <a:endParaRPr kumimoji="0" lang="en-US" altLang="zh-CN" sz="2000" b="1">
              <a:solidFill>
                <a:srgbClr val="FF0000"/>
              </a:solidFill>
              <a:latin typeface="微软雅黑" panose="020B0503020204020204" pitchFamily="34" charset="-122"/>
              <a:ea typeface="微软雅黑" panose="020B0503020204020204" pitchFamily="34" charset="-122"/>
            </a:endParaRPr>
          </a:p>
          <a:p>
            <a:pPr algn="ctr">
              <a:lnSpc>
                <a:spcPct val="120000"/>
              </a:lnSpc>
            </a:pPr>
            <a:r>
              <a:rPr kumimoji="0" lang="zh-CN" altLang="en-US" sz="2000" b="1">
                <a:solidFill>
                  <a:srgbClr val="FF0000"/>
                </a:solidFill>
                <a:latin typeface="微软雅黑" panose="020B0503020204020204" pitchFamily="34" charset="-122"/>
                <a:ea typeface="微软雅黑" panose="020B0503020204020204" pitchFamily="34" charset="-122"/>
              </a:rPr>
              <a:t>患者症状不典型，导致治疗延迟</a:t>
            </a:r>
          </a:p>
        </p:txBody>
      </p:sp>
      <p:pic>
        <p:nvPicPr>
          <p:cNvPr id="39941" name="Picture 2" descr="J:\QQ图片201602031157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60" y="3246809"/>
            <a:ext cx="2771775" cy="280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a:spLocks noChangeArrowheads="1"/>
          </p:cNvSpPr>
          <p:nvPr/>
        </p:nvSpPr>
        <p:spPr bwMode="auto">
          <a:xfrm>
            <a:off x="203974" y="212507"/>
            <a:ext cx="5810269" cy="646331"/>
          </a:xfrm>
          <a:prstGeom prst="rect">
            <a:avLst/>
          </a:prstGeom>
          <a:noFill/>
          <a:ln w="9525" algn="ctr">
            <a:noFill/>
            <a:miter lim="800000"/>
          </a:ln>
        </p:spPr>
        <p:txBody>
          <a:bodyPr wrap="square" anchor="ctr">
            <a:spAutoFit/>
          </a:bodyPr>
          <a:lstStyle/>
          <a:p>
            <a:pPr algn="ctr">
              <a:spcBef>
                <a:spcPct val="0"/>
              </a:spcBef>
            </a:pPr>
            <a:r>
              <a:rPr lang="zh-CN" altLang="en-US" sz="3600" b="1" dirty="0">
                <a:solidFill>
                  <a:schemeClr val="bg1"/>
                </a:solidFill>
                <a:latin typeface="+mj-lt"/>
                <a:ea typeface="+mj-ea"/>
                <a:cs typeface="+mj-cs"/>
              </a:rPr>
              <a:t>   </a:t>
            </a:r>
            <a:r>
              <a:rPr kumimoji="0" lang="zh-CN" altLang="en-US" sz="3200" b="1" dirty="0">
                <a:solidFill>
                  <a:srgbClr val="002060"/>
                </a:solidFill>
                <a:latin typeface="微软雅黑" panose="020B0503020204020204" pitchFamily="34" charset="-122"/>
                <a:ea typeface="微软雅黑" panose="020B0503020204020204" pitchFamily="34" charset="-122"/>
              </a:rPr>
              <a:t>月平均 </a:t>
            </a:r>
            <a:r>
              <a:rPr kumimoji="0" lang="en-US" altLang="zh-CN" sz="3200" b="1" dirty="0">
                <a:solidFill>
                  <a:srgbClr val="002060"/>
                </a:solidFill>
                <a:latin typeface="微软雅黑" panose="020B0503020204020204" pitchFamily="34" charset="-122"/>
                <a:ea typeface="微软雅黑" panose="020B0503020204020204" pitchFamily="34" charset="-122"/>
              </a:rPr>
              <a:t>D2B</a:t>
            </a:r>
            <a:r>
              <a:rPr kumimoji="0" lang="zh-CN" altLang="en-US" sz="3200" b="1" dirty="0">
                <a:solidFill>
                  <a:srgbClr val="002060"/>
                </a:solidFill>
                <a:latin typeface="微软雅黑" panose="020B0503020204020204" pitchFamily="34" charset="-122"/>
                <a:ea typeface="微软雅黑" panose="020B0503020204020204" pitchFamily="34" charset="-122"/>
              </a:rPr>
              <a:t>及达标率分析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Chart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8675688" cy="499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ChangeArrowheads="1"/>
          </p:cNvSpPr>
          <p:nvPr/>
        </p:nvSpPr>
        <p:spPr bwMode="auto">
          <a:xfrm>
            <a:off x="203974" y="212507"/>
            <a:ext cx="5810269" cy="646331"/>
          </a:xfrm>
          <a:prstGeom prst="rect">
            <a:avLst/>
          </a:prstGeom>
          <a:noFill/>
          <a:ln w="9525" algn="ctr">
            <a:noFill/>
            <a:miter lim="800000"/>
          </a:ln>
        </p:spPr>
        <p:txBody>
          <a:bodyPr wrap="square" anchor="ctr">
            <a:spAutoFit/>
          </a:bodyPr>
          <a:lstStyle/>
          <a:p>
            <a:pPr algn="ctr">
              <a:spcBef>
                <a:spcPct val="0"/>
              </a:spcBef>
            </a:pPr>
            <a:r>
              <a:rPr lang="zh-CN" altLang="en-US" sz="3600" b="1" dirty="0">
                <a:solidFill>
                  <a:schemeClr val="bg1"/>
                </a:solidFill>
                <a:latin typeface="+mj-lt"/>
                <a:ea typeface="+mj-ea"/>
                <a:cs typeface="+mj-cs"/>
              </a:rPr>
              <a:t>   </a:t>
            </a:r>
            <a:r>
              <a:rPr kumimoji="0" lang="zh-CN" altLang="en-US" sz="3200" b="1" dirty="0">
                <a:solidFill>
                  <a:srgbClr val="002060"/>
                </a:solidFill>
                <a:latin typeface="微软雅黑" panose="020B0503020204020204" pitchFamily="34" charset="-122"/>
                <a:ea typeface="微软雅黑" panose="020B0503020204020204" pitchFamily="34" charset="-122"/>
              </a:rPr>
              <a:t>月平均 </a:t>
            </a:r>
            <a:r>
              <a:rPr kumimoji="0" lang="en-US" altLang="zh-CN" sz="3200" b="1" dirty="0">
                <a:solidFill>
                  <a:srgbClr val="002060"/>
                </a:solidFill>
                <a:latin typeface="微软雅黑" panose="020B0503020204020204" pitchFamily="34" charset="-122"/>
                <a:ea typeface="微软雅黑" panose="020B0503020204020204" pitchFamily="34" charset="-122"/>
              </a:rPr>
              <a:t>D2B</a:t>
            </a:r>
            <a:r>
              <a:rPr kumimoji="0" lang="zh-CN" altLang="en-US" sz="3200" b="1" dirty="0">
                <a:solidFill>
                  <a:srgbClr val="002060"/>
                </a:solidFill>
                <a:latin typeface="微软雅黑" panose="020B0503020204020204" pitchFamily="34" charset="-122"/>
                <a:ea typeface="微软雅黑" panose="020B0503020204020204" pitchFamily="34" charset="-122"/>
              </a:rPr>
              <a:t>及达标率分析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p:nvPr>
        </p:nvSpPr>
        <p:spPr>
          <a:xfrm>
            <a:off x="971600" y="188640"/>
            <a:ext cx="7496175" cy="698500"/>
          </a:xfrm>
        </p:spPr>
        <p:txBody>
          <a:bodyPr/>
          <a:lstStyle/>
          <a:p>
            <a:pPr marL="342900" indent="-342900"/>
            <a:r>
              <a:rPr kumimoji="0" lang="zh-CN" altLang="en-US" sz="3200" b="1" dirty="0">
                <a:solidFill>
                  <a:srgbClr val="002060"/>
                </a:solidFill>
                <a:cs typeface="+mn-cs"/>
              </a:rPr>
              <a:t>病例分析会制度至关重要</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143125"/>
            <a:ext cx="6329362"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63" y="2157413"/>
            <a:ext cx="2643187" cy="177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4"/>
          <p:cNvSpPr/>
          <p:nvPr/>
        </p:nvSpPr>
        <p:spPr>
          <a:xfrm>
            <a:off x="71438" y="1857375"/>
            <a:ext cx="9001125" cy="3143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41989" name="TextBox 7"/>
          <p:cNvSpPr txBox="1">
            <a:spLocks noChangeArrowheads="1"/>
          </p:cNvSpPr>
          <p:nvPr/>
        </p:nvSpPr>
        <p:spPr bwMode="auto">
          <a:xfrm>
            <a:off x="6215063" y="4138613"/>
            <a:ext cx="23574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800" b="1">
                <a:ea typeface="等线" panose="02010600030101010101" pitchFamily="2" charset="-122"/>
              </a:rPr>
              <a:t>D2B</a:t>
            </a:r>
            <a:r>
              <a:rPr kumimoji="0" lang="zh-CN" altLang="en-US" sz="1800" b="1">
                <a:ea typeface="等线" panose="02010600030101010101" pitchFamily="2" charset="-122"/>
              </a:rPr>
              <a:t>时间：</a:t>
            </a:r>
            <a:r>
              <a:rPr kumimoji="0" lang="en-US" altLang="zh-CN" sz="1800" b="1">
                <a:ea typeface="等线" panose="02010600030101010101" pitchFamily="2" charset="-122"/>
              </a:rPr>
              <a:t>154</a:t>
            </a:r>
            <a:r>
              <a:rPr kumimoji="0" lang="zh-CN" altLang="en-US" sz="1800" b="1">
                <a:ea typeface="等线" panose="02010600030101010101" pitchFamily="2" charset="-122"/>
              </a:rPr>
              <a:t>分钟</a:t>
            </a:r>
          </a:p>
        </p:txBody>
      </p:sp>
      <p:sp>
        <p:nvSpPr>
          <p:cNvPr id="41990" name="TextBox 8"/>
          <p:cNvSpPr txBox="1">
            <a:spLocks noChangeArrowheads="1"/>
          </p:cNvSpPr>
          <p:nvPr/>
        </p:nvSpPr>
        <p:spPr bwMode="auto">
          <a:xfrm>
            <a:off x="1042988" y="4810125"/>
            <a:ext cx="7000875"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zh-CN" altLang="en-US" sz="2000" b="1" dirty="0">
                <a:latin typeface="微软雅黑" panose="020B0503020204020204" pitchFamily="34" charset="-122"/>
                <a:ea typeface="微软雅黑" panose="020B0503020204020204" pitchFamily="34" charset="-122"/>
              </a:rPr>
              <a:t>手段：时间节点分析、责任到人</a:t>
            </a:r>
            <a:endParaRPr kumimoji="0" lang="en-US" altLang="zh-CN" sz="2000" b="1" dirty="0">
              <a:latin typeface="微软雅黑" panose="020B0503020204020204" pitchFamily="34" charset="-122"/>
              <a:ea typeface="微软雅黑" panose="020B0503020204020204" pitchFamily="34" charset="-122"/>
            </a:endParaRPr>
          </a:p>
          <a:p>
            <a:r>
              <a:rPr kumimoji="0" lang="zh-CN" altLang="en-US" sz="2000" b="1" dirty="0">
                <a:latin typeface="微软雅黑" panose="020B0503020204020204" pitchFamily="34" charset="-122"/>
                <a:ea typeface="微软雅黑" panose="020B0503020204020204" pitchFamily="34" charset="-122"/>
              </a:rPr>
              <a:t>目标：明确延误原因、寻求解决办法</a:t>
            </a:r>
          </a:p>
        </p:txBody>
      </p:sp>
      <p:sp>
        <p:nvSpPr>
          <p:cNvPr id="41991" name="矩形 7"/>
          <p:cNvSpPr>
            <a:spLocks noChangeArrowheads="1"/>
          </p:cNvSpPr>
          <p:nvPr/>
        </p:nvSpPr>
        <p:spPr bwMode="auto">
          <a:xfrm>
            <a:off x="2268538" y="1373188"/>
            <a:ext cx="45434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zh-CN" altLang="en-US" b="1" dirty="0">
                <a:solidFill>
                  <a:srgbClr val="FF0000"/>
                </a:solidFill>
                <a:latin typeface="微软雅黑" panose="020B0503020204020204" pitchFamily="34" charset="-122"/>
                <a:ea typeface="微软雅黑" panose="020B0503020204020204" pitchFamily="34" charset="-122"/>
              </a:rPr>
              <a:t>时间统计轴</a:t>
            </a:r>
            <a:r>
              <a:rPr kumimoji="0" lang="en-US" altLang="zh-CN" b="1" dirty="0">
                <a:solidFill>
                  <a:srgbClr val="FF0000"/>
                </a:solidFill>
                <a:latin typeface="微软雅黑" panose="020B0503020204020204" pitchFamily="34" charset="-122"/>
                <a:ea typeface="微软雅黑" panose="020B0503020204020204" pitchFamily="34" charset="-122"/>
              </a:rPr>
              <a:t>——</a:t>
            </a:r>
            <a:r>
              <a:rPr kumimoji="0" lang="zh-CN" altLang="en-US" b="1" dirty="0">
                <a:solidFill>
                  <a:srgbClr val="FF0000"/>
                </a:solidFill>
                <a:latin typeface="微软雅黑" panose="020B0503020204020204" pitchFamily="34" charset="-122"/>
                <a:ea typeface="微软雅黑" panose="020B0503020204020204" pitchFamily="34" charset="-122"/>
              </a:rPr>
              <a:t>病例分析的基础</a:t>
            </a:r>
            <a:r>
              <a:rPr kumimoji="0" lang="zh-CN" altLang="en-US" dirty="0">
                <a:solidFill>
                  <a:srgbClr val="FF0000"/>
                </a:solidFill>
                <a:latin typeface="微软雅黑" panose="020B0503020204020204" pitchFamily="34" charset="-122"/>
                <a:ea typeface="微软雅黑" panose="020B0503020204020204" pitchFamily="34" charset="-122"/>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p:nvPr>
        </p:nvSpPr>
        <p:spPr/>
        <p:txBody>
          <a:bodyPr/>
          <a:lstStyle/>
          <a:p>
            <a:pPr marL="342900" indent="-342900"/>
            <a:r>
              <a:rPr kumimoji="0" lang="zh-CN" altLang="en-US" sz="3200" b="1" dirty="0">
                <a:solidFill>
                  <a:srgbClr val="002060"/>
                </a:solidFill>
                <a:cs typeface="+mn-cs"/>
              </a:rPr>
              <a:t>持续改进效果</a:t>
            </a:r>
          </a:p>
        </p:txBody>
      </p:sp>
      <p:sp>
        <p:nvSpPr>
          <p:cNvPr id="3" name="矩形 2"/>
          <p:cNvSpPr/>
          <p:nvPr/>
        </p:nvSpPr>
        <p:spPr>
          <a:xfrm>
            <a:off x="323528" y="1268760"/>
            <a:ext cx="8496300" cy="5078313"/>
          </a:xfrm>
          <a:prstGeom prst="rect">
            <a:avLst/>
          </a:prstGeom>
        </p:spPr>
        <p:txBody>
          <a:bodyPr>
            <a:spAutoFit/>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lvl="1">
              <a:lnSpc>
                <a:spcPct val="120000"/>
              </a:lnSpc>
            </a:pPr>
            <a:r>
              <a:rPr kumimoji="0" lang="en-US" altLang="zh-CN" sz="1800" dirty="0">
                <a:latin typeface="微软雅黑" panose="020B0503020204020204" pitchFamily="34" charset="-122"/>
                <a:ea typeface="微软雅黑" panose="020B0503020204020204" pitchFamily="34" charset="-122"/>
              </a:rPr>
              <a:t>      </a:t>
            </a:r>
            <a:r>
              <a:rPr kumimoji="0" lang="zh-CN" altLang="en-US" sz="1800" dirty="0">
                <a:latin typeface="微软雅黑" panose="020B0503020204020204" pitchFamily="34" charset="-122"/>
                <a:ea typeface="微软雅黑" panose="020B0503020204020204" pitchFamily="34" charset="-122"/>
              </a:rPr>
              <a:t>胸痛中心在提交认证申请前应进行数据库填报平台的自我检查及评估，当数据库显示的数据趋势达到以下要求时方可正式提交认证申请</a:t>
            </a:r>
            <a:r>
              <a:rPr kumimoji="0" lang="en-US" altLang="zh-CN" sz="1800" dirty="0">
                <a:latin typeface="微软雅黑" panose="020B0503020204020204" pitchFamily="34" charset="-122"/>
                <a:ea typeface="微软雅黑" panose="020B0503020204020204" pitchFamily="34" charset="-122"/>
              </a:rPr>
              <a:t>。</a:t>
            </a:r>
          </a:p>
          <a:p>
            <a:pPr marL="0" lvl="1">
              <a:lnSpc>
                <a:spcPct val="120000"/>
              </a:lnSpc>
            </a:pPr>
            <a:r>
              <a:rPr kumimoji="0" lang="en-US" altLang="zh-CN" sz="1800" dirty="0">
                <a:latin typeface="微软雅黑" panose="020B0503020204020204" pitchFamily="34" charset="-122"/>
                <a:ea typeface="微软雅黑" panose="020B0503020204020204" pitchFamily="34" charset="-122"/>
              </a:rPr>
              <a:t>       </a:t>
            </a:r>
            <a:r>
              <a:rPr kumimoji="0" lang="zh-CN" altLang="en-US" sz="1800" dirty="0">
                <a:latin typeface="微软雅黑" panose="020B0503020204020204" pitchFamily="34" charset="-122"/>
                <a:ea typeface="微软雅黑" panose="020B0503020204020204" pitchFamily="34" charset="-122"/>
              </a:rPr>
              <a:t>胸痛中心通过流程改进已改善</a:t>
            </a:r>
            <a:r>
              <a:rPr kumimoji="0" lang="en-US" altLang="zh-CN" sz="1800" dirty="0">
                <a:latin typeface="微软雅黑" panose="020B0503020204020204" pitchFamily="34" charset="-122"/>
                <a:ea typeface="微软雅黑" panose="020B0503020204020204" pitchFamily="34" charset="-122"/>
              </a:rPr>
              <a:t>ACS</a:t>
            </a:r>
            <a:r>
              <a:rPr kumimoji="0" lang="zh-CN" altLang="en-US" sz="1800" dirty="0">
                <a:latin typeface="微软雅黑" panose="020B0503020204020204" pitchFamily="34" charset="-122"/>
                <a:ea typeface="微软雅黑" panose="020B0503020204020204" pitchFamily="34" charset="-122"/>
              </a:rPr>
              <a:t>患者救治的效率指标和预后指标，至少在近</a:t>
            </a:r>
            <a:r>
              <a:rPr kumimoji="0" lang="en-US" altLang="zh-CN" sz="1800" dirty="0">
                <a:latin typeface="微软雅黑" panose="020B0503020204020204" pitchFamily="34" charset="-122"/>
                <a:ea typeface="微软雅黑" panose="020B0503020204020204" pitchFamily="34" charset="-122"/>
              </a:rPr>
              <a:t>6</a:t>
            </a:r>
            <a:r>
              <a:rPr kumimoji="0" lang="zh-CN" altLang="en-US" sz="1800" dirty="0">
                <a:latin typeface="微软雅黑" panose="020B0503020204020204" pitchFamily="34" charset="-122"/>
                <a:ea typeface="微软雅黑" panose="020B0503020204020204" pitchFamily="34" charset="-122"/>
              </a:rPr>
              <a:t>个月内下列指标中</a:t>
            </a:r>
            <a:r>
              <a:rPr kumimoji="0" lang="en-US" altLang="zh-CN" sz="1800" dirty="0">
                <a:latin typeface="微软雅黑" panose="020B0503020204020204" pitchFamily="34" charset="-122"/>
                <a:ea typeface="微软雅黑" panose="020B0503020204020204" pitchFamily="34" charset="-122"/>
              </a:rPr>
              <a:t>10</a:t>
            </a:r>
            <a:r>
              <a:rPr kumimoji="0" lang="zh-CN" altLang="en-US" sz="1800" dirty="0">
                <a:latin typeface="微软雅黑" panose="020B0503020204020204" pitchFamily="34" charset="-122"/>
                <a:ea typeface="微软雅黑" panose="020B0503020204020204" pitchFamily="34" charset="-122"/>
              </a:rPr>
              <a:t>项以上显示出改进的趋势，其中</a:t>
            </a:r>
            <a:r>
              <a:rPr kumimoji="0" lang="zh-CN" altLang="en-US" sz="1800" b="1" dirty="0">
                <a:solidFill>
                  <a:srgbClr val="FF0000"/>
                </a:solidFill>
                <a:latin typeface="微软雅黑" panose="020B0503020204020204" pitchFamily="34" charset="-122"/>
                <a:ea typeface="微软雅黑" panose="020B0503020204020204" pitchFamily="34" charset="-122"/>
              </a:rPr>
              <a:t>以下</a:t>
            </a:r>
            <a:r>
              <a:rPr kumimoji="0" lang="en-US" altLang="zh-CN" sz="1800" b="1" dirty="0">
                <a:solidFill>
                  <a:srgbClr val="FF0000"/>
                </a:solidFill>
                <a:latin typeface="微软雅黑" panose="020B0503020204020204" pitchFamily="34" charset="-122"/>
                <a:ea typeface="微软雅黑" panose="020B0503020204020204" pitchFamily="34" charset="-122"/>
              </a:rPr>
              <a:t>6</a:t>
            </a:r>
            <a:r>
              <a:rPr kumimoji="0" lang="zh-CN" altLang="en-US" sz="1800" b="1" dirty="0">
                <a:solidFill>
                  <a:srgbClr val="FF0000"/>
                </a:solidFill>
                <a:latin typeface="微软雅黑" panose="020B0503020204020204" pitchFamily="34" charset="-122"/>
                <a:ea typeface="微软雅黑" panose="020B0503020204020204" pitchFamily="34" charset="-122"/>
              </a:rPr>
              <a:t>条是必须满足</a:t>
            </a:r>
            <a:r>
              <a:rPr kumimoji="0" lang="zh-CN" altLang="en-US" sz="1800" dirty="0">
                <a:latin typeface="微软雅黑" panose="020B0503020204020204" pitchFamily="34" charset="-122"/>
                <a:ea typeface="微软雅黑" panose="020B0503020204020204" pitchFamily="34" charset="-122"/>
              </a:rPr>
              <a:t>的条件：</a:t>
            </a:r>
            <a:endParaRPr kumimoji="0" lang="en-US" altLang="zh-CN" sz="1800" dirty="0">
              <a:latin typeface="微软雅黑" panose="020B0503020204020204" pitchFamily="34" charset="-122"/>
              <a:ea typeface="微软雅黑" panose="020B0503020204020204" pitchFamily="34" charset="-122"/>
            </a:endParaRPr>
          </a:p>
          <a:p>
            <a:pPr marL="685800" lvl="2">
              <a:lnSpc>
                <a:spcPct val="120000"/>
              </a:lnSpc>
              <a:buFont typeface="Calibri Light" panose="020F0302020204030204" pitchFamily="34" charset="0"/>
              <a:buAutoNum type="arabicPeriod"/>
            </a:pPr>
            <a:r>
              <a:rPr kumimoji="0" lang="zh-CN" altLang="en-US" sz="1800" dirty="0">
                <a:latin typeface="微软雅黑" panose="020B0503020204020204" pitchFamily="34" charset="-122"/>
                <a:ea typeface="微软雅黑" panose="020B0503020204020204" pitchFamily="34" charset="-122"/>
              </a:rPr>
              <a:t>对于自行来院或拨打本地</a:t>
            </a:r>
            <a:r>
              <a:rPr kumimoji="0" lang="en-US" altLang="zh-CN" sz="1800" dirty="0">
                <a:latin typeface="微软雅黑" panose="020B0503020204020204" pitchFamily="34" charset="-122"/>
                <a:ea typeface="微软雅黑" panose="020B0503020204020204" pitchFamily="34" charset="-122"/>
              </a:rPr>
              <a:t>120</a:t>
            </a:r>
            <a:r>
              <a:rPr kumimoji="0" lang="zh-CN" altLang="en-US" sz="1800" dirty="0">
                <a:latin typeface="微软雅黑" panose="020B0503020204020204" pitchFamily="34" charset="-122"/>
                <a:ea typeface="微软雅黑" panose="020B0503020204020204" pitchFamily="34" charset="-122"/>
              </a:rPr>
              <a:t>经救护车入院的所有急性胸痛患者，缩短了从首次医疗接触到首份心电图时间，且要求月平均小于</a:t>
            </a:r>
            <a:r>
              <a:rPr kumimoji="0" lang="en-US" altLang="zh-CN" sz="1800" dirty="0">
                <a:latin typeface="微软雅黑" panose="020B0503020204020204" pitchFamily="34" charset="-122"/>
                <a:ea typeface="微软雅黑" panose="020B0503020204020204" pitchFamily="34" charset="-122"/>
              </a:rPr>
              <a:t>10</a:t>
            </a:r>
            <a:r>
              <a:rPr kumimoji="0" lang="zh-CN" altLang="en-US" sz="1800" dirty="0">
                <a:latin typeface="微软雅黑" panose="020B0503020204020204" pitchFamily="34" charset="-122"/>
                <a:ea typeface="微软雅黑" panose="020B0503020204020204" pitchFamily="34" charset="-122"/>
              </a:rPr>
              <a:t>分钟</a:t>
            </a:r>
          </a:p>
          <a:p>
            <a:pPr marL="685800" lvl="2">
              <a:lnSpc>
                <a:spcPct val="120000"/>
              </a:lnSpc>
              <a:buFont typeface="Calibri Light" panose="020F0302020204030204" pitchFamily="34" charset="0"/>
              <a:buAutoNum type="arabicPeriod"/>
            </a:pPr>
            <a:r>
              <a:rPr kumimoji="0" lang="zh-CN" altLang="en-US" sz="1800" dirty="0">
                <a:latin typeface="微软雅黑" panose="020B0503020204020204" pitchFamily="34" charset="-122"/>
                <a:ea typeface="微软雅黑" panose="020B0503020204020204" pitchFamily="34" charset="-122"/>
              </a:rPr>
              <a:t>对于</a:t>
            </a:r>
            <a:r>
              <a:rPr kumimoji="0" lang="en-US" altLang="zh-CN" sz="1800" dirty="0">
                <a:latin typeface="微软雅黑" panose="020B0503020204020204" pitchFamily="34" charset="-122"/>
                <a:ea typeface="微软雅黑" panose="020B0503020204020204" pitchFamily="34" charset="-122"/>
              </a:rPr>
              <a:t>STEMI</a:t>
            </a:r>
            <a:r>
              <a:rPr kumimoji="0" lang="zh-CN" altLang="en-US" sz="1800" dirty="0">
                <a:latin typeface="微软雅黑" panose="020B0503020204020204" pitchFamily="34" charset="-122"/>
                <a:ea typeface="微软雅黑" panose="020B0503020204020204" pitchFamily="34" charset="-122"/>
              </a:rPr>
              <a:t>患者，缩短了从做完首份心电图至确诊的时间，且要求月平均小于</a:t>
            </a:r>
            <a:r>
              <a:rPr kumimoji="0" lang="en-US" altLang="zh-CN" sz="1800" dirty="0">
                <a:latin typeface="微软雅黑" panose="020B0503020204020204" pitchFamily="34" charset="-122"/>
                <a:ea typeface="微软雅黑" panose="020B0503020204020204" pitchFamily="34" charset="-122"/>
              </a:rPr>
              <a:t>10</a:t>
            </a:r>
            <a:r>
              <a:rPr kumimoji="0" lang="zh-CN" altLang="en-US" sz="1800" dirty="0">
                <a:latin typeface="微软雅黑" panose="020B0503020204020204" pitchFamily="34" charset="-122"/>
                <a:ea typeface="微软雅黑" panose="020B0503020204020204" pitchFamily="34" charset="-122"/>
              </a:rPr>
              <a:t>分钟</a:t>
            </a:r>
          </a:p>
          <a:p>
            <a:pPr marL="685800" lvl="2">
              <a:lnSpc>
                <a:spcPct val="120000"/>
              </a:lnSpc>
              <a:buFont typeface="Calibri Light" panose="020F0302020204030204" pitchFamily="34" charset="0"/>
              <a:buAutoNum type="arabicPeriod"/>
            </a:pPr>
            <a:r>
              <a:rPr kumimoji="0" lang="zh-CN" altLang="en-US" sz="1800" dirty="0">
                <a:latin typeface="微软雅黑" panose="020B0503020204020204" pitchFamily="34" charset="-122"/>
                <a:ea typeface="微软雅黑" panose="020B0503020204020204" pitchFamily="34" charset="-122"/>
              </a:rPr>
              <a:t>经救护车或转诊入院的</a:t>
            </a:r>
            <a:r>
              <a:rPr kumimoji="0" lang="en-US" altLang="zh-CN" sz="1800" dirty="0">
                <a:latin typeface="微软雅黑" panose="020B0503020204020204" pitchFamily="34" charset="-122"/>
                <a:ea typeface="微软雅黑" panose="020B0503020204020204" pitchFamily="34" charset="-122"/>
              </a:rPr>
              <a:t>STEMI</a:t>
            </a:r>
            <a:r>
              <a:rPr kumimoji="0" lang="zh-CN" altLang="en-US" sz="1800" dirty="0">
                <a:latin typeface="微软雅黑" panose="020B0503020204020204" pitchFamily="34" charset="-122"/>
                <a:ea typeface="微软雅黑" panose="020B0503020204020204" pitchFamily="34" charset="-122"/>
              </a:rPr>
              <a:t>患者，从急救现场或救护车远程传输心电图至胸痛中心的比例不低于</a:t>
            </a:r>
            <a:r>
              <a:rPr kumimoji="0" lang="en-US" altLang="zh-CN" sz="1800" dirty="0">
                <a:latin typeface="微软雅黑" panose="020B0503020204020204" pitchFamily="34" charset="-122"/>
                <a:ea typeface="微软雅黑" panose="020B0503020204020204" pitchFamily="34" charset="-122"/>
              </a:rPr>
              <a:t>30%</a:t>
            </a:r>
            <a:r>
              <a:rPr kumimoji="0" lang="zh-CN" altLang="en-US" sz="1800" dirty="0">
                <a:latin typeface="微软雅黑" panose="020B0503020204020204" pitchFamily="34" charset="-122"/>
                <a:ea typeface="微软雅黑" panose="020B0503020204020204" pitchFamily="34" charset="-122"/>
              </a:rPr>
              <a:t>且在过去</a:t>
            </a:r>
            <a:r>
              <a:rPr kumimoji="0" lang="en-US" altLang="zh-CN" sz="1800" dirty="0">
                <a:latin typeface="微软雅黑" panose="020B0503020204020204" pitchFamily="34" charset="-122"/>
                <a:ea typeface="微软雅黑" panose="020B0503020204020204" pitchFamily="34" charset="-122"/>
              </a:rPr>
              <a:t>6</a:t>
            </a:r>
            <a:r>
              <a:rPr kumimoji="0" lang="zh-CN" altLang="en-US" sz="1800" dirty="0">
                <a:latin typeface="微软雅黑" panose="020B0503020204020204" pitchFamily="34" charset="-122"/>
                <a:ea typeface="微软雅黑" panose="020B0503020204020204" pitchFamily="34" charset="-122"/>
              </a:rPr>
              <a:t>个月内呈现增加趋势</a:t>
            </a:r>
          </a:p>
          <a:p>
            <a:pPr marL="685800" lvl="2">
              <a:lnSpc>
                <a:spcPct val="120000"/>
              </a:lnSpc>
              <a:buFont typeface="Calibri Light" panose="020F0302020204030204" pitchFamily="34" charset="0"/>
              <a:buAutoNum type="arabicPeriod"/>
            </a:pPr>
            <a:r>
              <a:rPr kumimoji="0" lang="zh-CN" altLang="en-US" sz="1800" dirty="0">
                <a:latin typeface="微软雅黑" panose="020B0503020204020204" pitchFamily="34" charset="-122"/>
                <a:ea typeface="微软雅黑" panose="020B0503020204020204" pitchFamily="34" charset="-122"/>
              </a:rPr>
              <a:t>建立了床旁快速检测肌钙蛋白方法，从抽血到获取报告时间不超过</a:t>
            </a:r>
            <a:r>
              <a:rPr kumimoji="0" lang="en-US" altLang="zh-CN" sz="1800" dirty="0">
                <a:latin typeface="微软雅黑" panose="020B0503020204020204" pitchFamily="34" charset="-122"/>
                <a:ea typeface="微软雅黑" panose="020B0503020204020204" pitchFamily="34" charset="-122"/>
              </a:rPr>
              <a:t>20</a:t>
            </a:r>
            <a:r>
              <a:rPr kumimoji="0" lang="zh-CN" altLang="en-US" sz="1800" dirty="0">
                <a:latin typeface="微软雅黑" panose="020B0503020204020204" pitchFamily="34" charset="-122"/>
                <a:ea typeface="微软雅黑" panose="020B0503020204020204" pitchFamily="34" charset="-122"/>
              </a:rPr>
              <a:t>分钟</a:t>
            </a:r>
            <a:endParaRPr kumimoji="0" lang="en-US" altLang="zh-CN" sz="1800" dirty="0">
              <a:latin typeface="微软雅黑" panose="020B0503020204020204" pitchFamily="34" charset="-122"/>
              <a:ea typeface="微软雅黑" panose="020B0503020204020204" pitchFamily="34" charset="-122"/>
            </a:endParaRPr>
          </a:p>
          <a:p>
            <a:pPr marL="685800" lvl="2">
              <a:lnSpc>
                <a:spcPct val="120000"/>
              </a:lnSpc>
              <a:buFont typeface="Calibri Light" panose="020F0302020204030204" pitchFamily="34" charset="0"/>
              <a:buAutoNum type="arabicPeriod"/>
            </a:pPr>
            <a:r>
              <a:rPr kumimoji="0" lang="zh-CN" altLang="en-US" sz="1800" dirty="0">
                <a:latin typeface="微软雅黑" panose="020B0503020204020204" pitchFamily="34" charset="-122"/>
                <a:ea typeface="微软雅黑" panose="020B0503020204020204" pitchFamily="34" charset="-122"/>
              </a:rPr>
              <a:t>对于接受</a:t>
            </a:r>
            <a:r>
              <a:rPr kumimoji="0" lang="en-US" altLang="zh-CN" sz="1800" dirty="0">
                <a:latin typeface="微软雅黑" panose="020B0503020204020204" pitchFamily="34" charset="-122"/>
                <a:ea typeface="微软雅黑" panose="020B0503020204020204" pitchFamily="34" charset="-122"/>
              </a:rPr>
              <a:t>PPCI</a:t>
            </a:r>
            <a:r>
              <a:rPr kumimoji="0" lang="zh-CN" altLang="en-US" sz="1800" dirty="0">
                <a:latin typeface="微软雅黑" panose="020B0503020204020204" pitchFamily="34" charset="-122"/>
                <a:ea typeface="微软雅黑" panose="020B0503020204020204" pitchFamily="34" charset="-122"/>
              </a:rPr>
              <a:t>治疗的</a:t>
            </a:r>
            <a:r>
              <a:rPr kumimoji="0" lang="en-US" altLang="zh-CN" sz="1800" dirty="0">
                <a:latin typeface="微软雅黑" panose="020B0503020204020204" pitchFamily="34" charset="-122"/>
                <a:ea typeface="微软雅黑" panose="020B0503020204020204" pitchFamily="34" charset="-122"/>
              </a:rPr>
              <a:t>STEMI</a:t>
            </a:r>
            <a:r>
              <a:rPr kumimoji="0" lang="zh-CN" altLang="en-US" sz="1800" dirty="0">
                <a:latin typeface="微软雅黑" panose="020B0503020204020204" pitchFamily="34" charset="-122"/>
                <a:ea typeface="微软雅黑" panose="020B0503020204020204" pitchFamily="34" charset="-122"/>
              </a:rPr>
              <a:t>患者，月平均门</a:t>
            </a:r>
            <a:r>
              <a:rPr kumimoji="0" lang="en-US" altLang="zh-CN" sz="1800" dirty="0">
                <a:latin typeface="微软雅黑" panose="020B0503020204020204" pitchFamily="34" charset="-122"/>
                <a:ea typeface="微软雅黑" panose="020B0503020204020204" pitchFamily="34" charset="-122"/>
              </a:rPr>
              <a:t>-</a:t>
            </a:r>
            <a:r>
              <a:rPr kumimoji="0" lang="zh-CN" altLang="en-US" sz="1800" dirty="0">
                <a:latin typeface="微软雅黑" panose="020B0503020204020204" pitchFamily="34" charset="-122"/>
                <a:ea typeface="微软雅黑" panose="020B0503020204020204" pitchFamily="34" charset="-122"/>
              </a:rPr>
              <a:t>球时间小于</a:t>
            </a:r>
            <a:r>
              <a:rPr kumimoji="0" lang="en-US" altLang="zh-CN" sz="1800" dirty="0">
                <a:latin typeface="微软雅黑" panose="020B0503020204020204" pitchFamily="34" charset="-122"/>
                <a:ea typeface="微软雅黑" panose="020B0503020204020204" pitchFamily="34" charset="-122"/>
              </a:rPr>
              <a:t>90</a:t>
            </a:r>
            <a:r>
              <a:rPr kumimoji="0" lang="zh-CN" altLang="en-US" sz="1800" dirty="0">
                <a:latin typeface="微软雅黑" panose="020B0503020204020204" pitchFamily="34" charset="-122"/>
                <a:ea typeface="微软雅黑" panose="020B0503020204020204" pitchFamily="34" charset="-122"/>
              </a:rPr>
              <a:t>分钟，且达标率不低于</a:t>
            </a:r>
            <a:r>
              <a:rPr kumimoji="0" lang="en-US" altLang="zh-CN" sz="1800" dirty="0">
                <a:latin typeface="微软雅黑" panose="020B0503020204020204" pitchFamily="34" charset="-122"/>
                <a:ea typeface="微软雅黑" panose="020B0503020204020204" pitchFamily="34" charset="-122"/>
              </a:rPr>
              <a:t>75%</a:t>
            </a:r>
            <a:r>
              <a:rPr kumimoji="0" lang="zh-CN" altLang="en-US" sz="1800" dirty="0">
                <a:latin typeface="微软雅黑" panose="020B0503020204020204" pitchFamily="34" charset="-122"/>
                <a:ea typeface="微软雅黑" panose="020B0503020204020204" pitchFamily="34" charset="-122"/>
              </a:rPr>
              <a:t>；若当前无法达到，则应呈现改进趋势，且应制订促进持续改进的措施，确保在通过认证后</a:t>
            </a:r>
            <a:r>
              <a:rPr kumimoji="0" lang="en-US" altLang="zh-CN" sz="1800" dirty="0">
                <a:latin typeface="微软雅黑" panose="020B0503020204020204" pitchFamily="34" charset="-122"/>
                <a:ea typeface="微软雅黑" panose="020B0503020204020204" pitchFamily="34" charset="-122"/>
              </a:rPr>
              <a:t>1</a:t>
            </a:r>
            <a:r>
              <a:rPr kumimoji="0" lang="zh-CN" altLang="en-US" sz="1800" dirty="0">
                <a:latin typeface="微软雅黑" panose="020B0503020204020204" pitchFamily="34" charset="-122"/>
                <a:ea typeface="微软雅黑" panose="020B0503020204020204" pitchFamily="34" charset="-122"/>
              </a:rPr>
              <a:t>年内逐步达到上述要求</a:t>
            </a:r>
          </a:p>
          <a:p>
            <a:pPr marL="685800" lvl="2">
              <a:lnSpc>
                <a:spcPct val="120000"/>
              </a:lnSpc>
              <a:buFont typeface="Calibri Light" panose="020F0302020204030204" pitchFamily="34" charset="0"/>
              <a:buAutoNum type="arabicPeriod"/>
            </a:pPr>
            <a:r>
              <a:rPr kumimoji="0" lang="zh-CN" altLang="en-US" sz="1800" dirty="0">
                <a:latin typeface="微软雅黑" panose="020B0503020204020204" pitchFamily="34" charset="-122"/>
                <a:ea typeface="微软雅黑" panose="020B0503020204020204" pitchFamily="34" charset="-122"/>
              </a:rPr>
              <a:t>导管室激活时间小于</a:t>
            </a:r>
            <a:r>
              <a:rPr kumimoji="0" lang="en-US" altLang="zh-CN" sz="1800" dirty="0">
                <a:latin typeface="微软雅黑" panose="020B0503020204020204" pitchFamily="34" charset="-122"/>
                <a:ea typeface="微软雅黑" panose="020B0503020204020204" pitchFamily="34" charset="-122"/>
              </a:rPr>
              <a:t>30</a:t>
            </a:r>
            <a:r>
              <a:rPr kumimoji="0" lang="zh-CN" altLang="en-US" sz="1800" dirty="0">
                <a:latin typeface="微软雅黑" panose="020B0503020204020204" pitchFamily="34" charset="-122"/>
                <a:ea typeface="微软雅黑" panose="020B0503020204020204" pitchFamily="34" charset="-122"/>
              </a:rPr>
              <a:t>分钟</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p:txBody>
          <a:bodyPr/>
          <a:lstStyle/>
          <a:p>
            <a:pPr marL="342900" indent="-342900"/>
            <a:r>
              <a:rPr kumimoji="0" lang="zh-CN" altLang="en-US" sz="3200" b="1" dirty="0">
                <a:solidFill>
                  <a:srgbClr val="002060"/>
                </a:solidFill>
                <a:cs typeface="+mn-cs"/>
              </a:rPr>
              <a:t>持续改进效果</a:t>
            </a:r>
          </a:p>
        </p:txBody>
      </p:sp>
      <p:sp>
        <p:nvSpPr>
          <p:cNvPr id="2" name="矩形 1"/>
          <p:cNvSpPr/>
          <p:nvPr/>
        </p:nvSpPr>
        <p:spPr>
          <a:xfrm>
            <a:off x="806822" y="1412776"/>
            <a:ext cx="7920880" cy="4248472"/>
          </a:xfrm>
          <a:prstGeom prst="rect">
            <a:avLst/>
          </a:prstGeom>
        </p:spPr>
        <p:txBody>
          <a:bodyPr/>
          <a:lstStyle/>
          <a:p>
            <a:pPr marL="342900" indent="-342900">
              <a:lnSpc>
                <a:spcPts val="2200"/>
              </a:lnSpc>
              <a:buFont typeface="Wingdings" panose="05000000000000000000" pitchFamily="2" charset="2"/>
              <a:buChar char="p"/>
            </a:pPr>
            <a:r>
              <a:rPr kumimoji="0" lang="zh-CN" altLang="en-US" sz="2400" b="1" dirty="0">
                <a:latin typeface="微软雅黑" charset="0"/>
                <a:ea typeface="微软雅黑" charset="0"/>
              </a:rPr>
              <a:t>持续改进</a:t>
            </a:r>
            <a:r>
              <a:rPr kumimoji="0" lang="zh-CN" altLang="en-US" sz="2400" b="1" dirty="0">
                <a:solidFill>
                  <a:srgbClr val="3366FF"/>
                </a:solidFill>
                <a:latin typeface="微软雅黑" charset="0"/>
                <a:ea typeface="微软雅黑" charset="0"/>
              </a:rPr>
              <a:t>（溶栓）</a:t>
            </a:r>
            <a:endParaRPr lang="zh-CN" altLang="en-US" sz="2000" dirty="0">
              <a:solidFill>
                <a:srgbClr val="3366FF"/>
              </a:solidFill>
            </a:endParaRP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适合溶栓的患者接受</a:t>
            </a:r>
            <a:r>
              <a:rPr lang="zh-CN" altLang="en-US" sz="2000" b="0" dirty="0">
                <a:solidFill>
                  <a:srgbClr val="FF0000"/>
                </a:solidFill>
                <a:latin typeface="微软雅黑"/>
                <a:ea typeface="微软雅黑"/>
                <a:cs typeface="微软雅黑"/>
              </a:rPr>
              <a:t>溶栓</a:t>
            </a:r>
            <a:r>
              <a:rPr lang="zh-CN" altLang="en-US" sz="2000" dirty="0">
                <a:latin typeface="微软雅黑"/>
                <a:ea typeface="微软雅黑"/>
                <a:cs typeface="微软雅黑"/>
              </a:rPr>
              <a:t>治疗的</a:t>
            </a:r>
            <a:r>
              <a:rPr lang="zh-CN" altLang="en-US" sz="2000" b="0" dirty="0">
                <a:solidFill>
                  <a:srgbClr val="FF0000"/>
                </a:solidFill>
                <a:latin typeface="微软雅黑"/>
                <a:ea typeface="微软雅黑"/>
                <a:cs typeface="微软雅黑"/>
              </a:rPr>
              <a:t>比例</a:t>
            </a:r>
            <a:r>
              <a:rPr lang="en-US" altLang="zh-CN" sz="2000" b="0" dirty="0">
                <a:solidFill>
                  <a:srgbClr val="FF0000"/>
                </a:solidFill>
                <a:latin typeface="微软雅黑"/>
                <a:ea typeface="微软雅黑"/>
                <a:cs typeface="微软雅黑"/>
              </a:rPr>
              <a:t>≥50%</a:t>
            </a:r>
            <a:r>
              <a:rPr lang="zh-CN" altLang="en-US" sz="2000" dirty="0">
                <a:latin typeface="微软雅黑"/>
                <a:ea typeface="微软雅黑"/>
                <a:cs typeface="微软雅黑"/>
              </a:rPr>
              <a:t>且在过去</a:t>
            </a:r>
            <a:r>
              <a:rPr lang="en-US" altLang="zh-CN" sz="2000" dirty="0">
                <a:latin typeface="微软雅黑"/>
                <a:ea typeface="微软雅黑"/>
                <a:cs typeface="微软雅黑"/>
              </a:rPr>
              <a:t>6</a:t>
            </a:r>
            <a:r>
              <a:rPr lang="zh-CN" altLang="en-US" sz="2000" dirty="0">
                <a:latin typeface="微软雅黑"/>
                <a:ea typeface="微软雅黑"/>
                <a:cs typeface="微软雅黑"/>
              </a:rPr>
              <a:t>个月内呈现增加趋势</a:t>
            </a: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经</a:t>
            </a:r>
            <a:r>
              <a:rPr lang="en-US" altLang="zh-CN" sz="2000" dirty="0">
                <a:latin typeface="微软雅黑"/>
                <a:ea typeface="微软雅黑"/>
                <a:cs typeface="微软雅黑"/>
              </a:rPr>
              <a:t>120</a:t>
            </a:r>
            <a:r>
              <a:rPr lang="zh-CN" altLang="en-US" sz="2000" dirty="0">
                <a:latin typeface="微软雅黑"/>
                <a:ea typeface="微软雅黑"/>
                <a:cs typeface="微软雅黑"/>
              </a:rPr>
              <a:t>入院的</a:t>
            </a:r>
            <a:r>
              <a:rPr lang="en-US" altLang="zh-CN" sz="2000" dirty="0">
                <a:latin typeface="微软雅黑"/>
                <a:ea typeface="微软雅黑"/>
                <a:cs typeface="微软雅黑"/>
              </a:rPr>
              <a:t>STEMI</a:t>
            </a:r>
            <a:r>
              <a:rPr lang="zh-CN" altLang="en-US" sz="2000" dirty="0">
                <a:latin typeface="微软雅黑"/>
                <a:ea typeface="微软雅黑"/>
                <a:cs typeface="微软雅黑"/>
              </a:rPr>
              <a:t>患者直达溶栓场所的比例大于</a:t>
            </a:r>
            <a:r>
              <a:rPr lang="en-US" altLang="zh-CN" sz="2000" dirty="0">
                <a:latin typeface="微软雅黑"/>
                <a:ea typeface="微软雅黑"/>
                <a:cs typeface="微软雅黑"/>
              </a:rPr>
              <a:t>50%</a:t>
            </a:r>
            <a:r>
              <a:rPr lang="zh-CN" altLang="en-US" sz="2000" dirty="0">
                <a:latin typeface="微软雅黑"/>
                <a:ea typeface="微软雅黑"/>
                <a:cs typeface="微软雅黑"/>
              </a:rPr>
              <a:t>或呈明显增加趋势</a:t>
            </a: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接受溶栓治疗的全部</a:t>
            </a:r>
            <a:r>
              <a:rPr lang="en-US" altLang="zh-CN" sz="2000" dirty="0">
                <a:latin typeface="微软雅黑"/>
                <a:ea typeface="微软雅黑"/>
                <a:cs typeface="微软雅黑"/>
              </a:rPr>
              <a:t>STEMI</a:t>
            </a:r>
            <a:r>
              <a:rPr lang="zh-CN" altLang="en-US" sz="2000" dirty="0">
                <a:latin typeface="微软雅黑"/>
                <a:ea typeface="微软雅黑"/>
                <a:cs typeface="微软雅黑"/>
              </a:rPr>
              <a:t>患者</a:t>
            </a:r>
            <a:r>
              <a:rPr lang="zh-CN" altLang="en-US" sz="2000" b="0" dirty="0">
                <a:solidFill>
                  <a:srgbClr val="FF0000"/>
                </a:solidFill>
                <a:latin typeface="微软雅黑"/>
                <a:ea typeface="微软雅黑"/>
                <a:cs typeface="微软雅黑"/>
              </a:rPr>
              <a:t>进门</a:t>
            </a:r>
            <a:r>
              <a:rPr lang="en-US" altLang="zh-CN" sz="2000" b="0" dirty="0">
                <a:solidFill>
                  <a:srgbClr val="FF0000"/>
                </a:solidFill>
                <a:latin typeface="微软雅黑"/>
                <a:ea typeface="微软雅黑"/>
                <a:cs typeface="微软雅黑"/>
              </a:rPr>
              <a:t>-</a:t>
            </a:r>
            <a:r>
              <a:rPr lang="zh-CN" altLang="en-US" sz="2000" b="0" dirty="0">
                <a:solidFill>
                  <a:srgbClr val="FF0000"/>
                </a:solidFill>
                <a:latin typeface="微软雅黑"/>
                <a:ea typeface="微软雅黑"/>
                <a:cs typeface="微软雅黑"/>
              </a:rPr>
              <a:t>溶栓</a:t>
            </a:r>
            <a:r>
              <a:rPr lang="zh-CN" altLang="en-US" sz="2000" dirty="0">
                <a:latin typeface="微软雅黑"/>
                <a:ea typeface="微软雅黑"/>
                <a:cs typeface="微软雅黑"/>
              </a:rPr>
              <a:t>时间已明显缩短，平均时间应</a:t>
            </a:r>
            <a:r>
              <a:rPr lang="en-US" altLang="zh-CN" sz="2000" b="0" dirty="0">
                <a:solidFill>
                  <a:srgbClr val="FF0000"/>
                </a:solidFill>
                <a:latin typeface="微软雅黑"/>
                <a:ea typeface="微软雅黑"/>
                <a:cs typeface="微软雅黑"/>
              </a:rPr>
              <a:t>&lt;30 </a:t>
            </a:r>
            <a:r>
              <a:rPr lang="zh-CN" altLang="en-US" sz="2000" b="0" dirty="0">
                <a:solidFill>
                  <a:srgbClr val="FF0000"/>
                </a:solidFill>
                <a:latin typeface="微软雅黑"/>
                <a:ea typeface="微软雅黑"/>
                <a:cs typeface="微软雅黑"/>
              </a:rPr>
              <a:t>分钟</a:t>
            </a:r>
            <a:r>
              <a:rPr lang="zh-CN" altLang="en-US" sz="2000" dirty="0">
                <a:latin typeface="微软雅黑"/>
                <a:ea typeface="微软雅黑"/>
                <a:cs typeface="微软雅黑"/>
              </a:rPr>
              <a:t>，且</a:t>
            </a:r>
            <a:r>
              <a:rPr lang="en-US" altLang="zh-CN" sz="2000" dirty="0">
                <a:latin typeface="微软雅黑"/>
                <a:ea typeface="微软雅黑"/>
                <a:cs typeface="微软雅黑"/>
              </a:rPr>
              <a:t>≥75%</a:t>
            </a:r>
            <a:r>
              <a:rPr lang="zh-CN" altLang="en-US" sz="2000" dirty="0">
                <a:latin typeface="微软雅黑"/>
                <a:ea typeface="微软雅黑"/>
                <a:cs typeface="微软雅黑"/>
              </a:rPr>
              <a:t>的病例能达到此标准</a:t>
            </a: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经救护车入院的溶栓患者，首次医疗接触</a:t>
            </a:r>
            <a:r>
              <a:rPr lang="en-US" altLang="zh-CN" sz="2000" dirty="0">
                <a:latin typeface="微软雅黑"/>
                <a:ea typeface="微软雅黑"/>
                <a:cs typeface="微软雅黑"/>
              </a:rPr>
              <a:t>-</a:t>
            </a:r>
            <a:r>
              <a:rPr lang="zh-CN" altLang="en-US" sz="2000" dirty="0">
                <a:latin typeface="微软雅黑"/>
                <a:ea typeface="微软雅黑"/>
                <a:cs typeface="微软雅黑"/>
              </a:rPr>
              <a:t>溶栓时间呈现缩短趋势，且</a:t>
            </a:r>
            <a:r>
              <a:rPr lang="en-US" altLang="zh-CN" sz="2000" dirty="0">
                <a:latin typeface="微软雅黑"/>
                <a:ea typeface="微软雅黑"/>
                <a:cs typeface="微软雅黑"/>
              </a:rPr>
              <a:t>&lt;30</a:t>
            </a:r>
            <a:r>
              <a:rPr lang="zh-CN" altLang="en-US" sz="2000" dirty="0">
                <a:latin typeface="微软雅黑"/>
                <a:ea typeface="微软雅黑"/>
                <a:cs typeface="微软雅黑"/>
              </a:rPr>
              <a:t>分钟的比例</a:t>
            </a:r>
            <a:r>
              <a:rPr lang="en-US" altLang="zh-CN" sz="2000" dirty="0">
                <a:latin typeface="微软雅黑"/>
                <a:ea typeface="微软雅黑"/>
                <a:cs typeface="微软雅黑"/>
              </a:rPr>
              <a:t>&gt;30%</a:t>
            </a:r>
            <a:endParaRPr lang="zh-CN" altLang="en-US" sz="2000" dirty="0">
              <a:latin typeface="微软雅黑"/>
              <a:ea typeface="微软雅黑"/>
              <a:cs typeface="微软雅黑"/>
            </a:endParaRP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溶栓后早期（</a:t>
            </a:r>
            <a:r>
              <a:rPr lang="en-US" altLang="zh-CN" sz="2000" dirty="0">
                <a:latin typeface="微软雅黑"/>
                <a:ea typeface="微软雅黑"/>
                <a:cs typeface="微软雅黑"/>
              </a:rPr>
              <a:t>2</a:t>
            </a:r>
            <a:r>
              <a:rPr lang="zh-CN" altLang="en-US" sz="2000" dirty="0">
                <a:latin typeface="微软雅黑"/>
                <a:ea typeface="微软雅黑"/>
                <a:cs typeface="微软雅黑"/>
              </a:rPr>
              <a:t>小时内）转运的比例在增加</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899592" y="188640"/>
            <a:ext cx="7496175" cy="698500"/>
          </a:xfrm>
        </p:spPr>
        <p:txBody>
          <a:bodyPr/>
          <a:lstStyle/>
          <a:p>
            <a:r>
              <a:rPr kumimoji="0" lang="zh-CN" altLang="en-US" sz="3200" b="1" dirty="0">
                <a:solidFill>
                  <a:srgbClr val="002060"/>
                </a:solidFill>
                <a:cs typeface="+mn-cs"/>
              </a:rPr>
              <a:t>胸痛中心与</a:t>
            </a:r>
            <a:r>
              <a:rPr kumimoji="0" lang="en-US" altLang="zh-CN" sz="3200" b="1" dirty="0">
                <a:solidFill>
                  <a:srgbClr val="002060"/>
                </a:solidFill>
                <a:cs typeface="+mn-cs"/>
              </a:rPr>
              <a:t>120</a:t>
            </a:r>
            <a:r>
              <a:rPr kumimoji="0" lang="zh-CN" altLang="en-US" sz="3200" b="1" dirty="0">
                <a:solidFill>
                  <a:srgbClr val="002060"/>
                </a:solidFill>
                <a:cs typeface="+mn-cs"/>
              </a:rPr>
              <a:t>建立紧密合作机制</a:t>
            </a:r>
          </a:p>
        </p:txBody>
      </p:sp>
      <p:sp>
        <p:nvSpPr>
          <p:cNvPr id="16386" name="Rectangle 3"/>
          <p:cNvSpPr txBox="1">
            <a:spLocks noChangeArrowheads="1"/>
          </p:cNvSpPr>
          <p:nvPr/>
        </p:nvSpPr>
        <p:spPr bwMode="auto">
          <a:xfrm>
            <a:off x="723243" y="1412776"/>
            <a:ext cx="7848872"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宋体" panose="02010600030101010101" pitchFamily="2" charset="-122"/>
              </a:defRPr>
            </a:lvl1pPr>
            <a:lvl2pPr marL="800100" indent="-34290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nSpc>
                <a:spcPct val="120000"/>
              </a:lnSpc>
              <a:spcBef>
                <a:spcPts val="1200"/>
              </a:spcBef>
            </a:pPr>
            <a:r>
              <a:rPr kumimoji="0" lang="zh-CN" altLang="en-US" b="1" dirty="0">
                <a:solidFill>
                  <a:srgbClr val="FF0000"/>
                </a:solidFill>
                <a:latin typeface="微软雅黑" panose="020B0503020204020204" pitchFamily="34" charset="-122"/>
                <a:ea typeface="微软雅黑" panose="020B0503020204020204" pitchFamily="34" charset="-122"/>
              </a:rPr>
              <a:t>必须满足</a:t>
            </a:r>
            <a:r>
              <a:rPr kumimoji="0" lang="zh-CN" altLang="en-US" b="1" dirty="0">
                <a:latin typeface="微软雅黑" panose="020B0503020204020204" pitchFamily="34" charset="-122"/>
                <a:ea typeface="微软雅黑" panose="020B0503020204020204" pitchFamily="34" charset="-122"/>
              </a:rPr>
              <a:t>以下全部五项内容：</a:t>
            </a:r>
          </a:p>
          <a:p>
            <a:pPr lvl="1">
              <a:lnSpc>
                <a:spcPct val="120000"/>
              </a:lnSpc>
              <a:spcBef>
                <a:spcPts val="12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医院应与院前急救系统签署</a:t>
            </a:r>
            <a:r>
              <a:rPr kumimoji="0" lang="zh-CN" altLang="en-US" sz="2000" dirty="0">
                <a:solidFill>
                  <a:srgbClr val="FF0000"/>
                </a:solidFill>
                <a:latin typeface="微软雅黑" panose="020B0503020204020204" pitchFamily="34" charset="-122"/>
                <a:ea typeface="微软雅黑" panose="020B0503020204020204" pitchFamily="34" charset="-122"/>
              </a:rPr>
              <a:t>合作协议</a:t>
            </a:r>
            <a:endParaRPr kumimoji="0" lang="en-US" altLang="zh-CN" sz="2000" dirty="0">
              <a:solidFill>
                <a:srgbClr val="FF0000"/>
              </a:solidFill>
              <a:latin typeface="微软雅黑" panose="020B0503020204020204" pitchFamily="34" charset="-122"/>
              <a:ea typeface="微软雅黑" panose="020B0503020204020204" pitchFamily="34" charset="-122"/>
            </a:endParaRPr>
          </a:p>
          <a:p>
            <a:pPr lvl="1">
              <a:lnSpc>
                <a:spcPct val="120000"/>
              </a:lnSpc>
              <a:spcBef>
                <a:spcPts val="12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针对院前急救系统的</a:t>
            </a:r>
            <a:r>
              <a:rPr kumimoji="0" lang="zh-CN" altLang="en-US" sz="2000" dirty="0">
                <a:solidFill>
                  <a:srgbClr val="FF0000"/>
                </a:solidFill>
                <a:latin typeface="微软雅黑" panose="020B0503020204020204" pitchFamily="34" charset="-122"/>
                <a:ea typeface="微软雅黑" panose="020B0503020204020204" pitchFamily="34" charset="-122"/>
              </a:rPr>
              <a:t>培训计划</a:t>
            </a:r>
            <a:r>
              <a:rPr kumimoji="0" lang="zh-CN" altLang="en-US" sz="2000" dirty="0">
                <a:latin typeface="微软雅黑" panose="020B0503020204020204" pitchFamily="34" charset="-122"/>
                <a:ea typeface="微软雅黑" panose="020B0503020204020204" pitchFamily="34" charset="-122"/>
              </a:rPr>
              <a:t>，并有</a:t>
            </a:r>
            <a:r>
              <a:rPr kumimoji="0" lang="zh-CN" altLang="en-US" sz="2000" dirty="0">
                <a:solidFill>
                  <a:srgbClr val="FF0000"/>
                </a:solidFill>
                <a:latin typeface="微软雅黑" panose="020B0503020204020204" pitchFamily="34" charset="-122"/>
                <a:ea typeface="微软雅黑" panose="020B0503020204020204" pitchFamily="34" charset="-122"/>
              </a:rPr>
              <a:t>实施记录</a:t>
            </a:r>
            <a:endParaRPr kumimoji="0" lang="en-US" altLang="zh-CN" sz="2000" dirty="0">
              <a:solidFill>
                <a:srgbClr val="FF0000"/>
              </a:solidFill>
              <a:latin typeface="微软雅黑" panose="020B0503020204020204" pitchFamily="34" charset="-122"/>
              <a:ea typeface="微软雅黑" panose="020B0503020204020204" pitchFamily="34" charset="-122"/>
            </a:endParaRPr>
          </a:p>
          <a:p>
            <a:pPr lvl="1">
              <a:lnSpc>
                <a:spcPct val="120000"/>
              </a:lnSpc>
              <a:spcBef>
                <a:spcPts val="12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胸痛中心与院前急救系统共同制订从发病现场将急性胸痛患者转送至胸痛中心的</a:t>
            </a:r>
            <a:r>
              <a:rPr kumimoji="0" lang="zh-CN" altLang="en-US" sz="2000" dirty="0">
                <a:solidFill>
                  <a:srgbClr val="FF0000"/>
                </a:solidFill>
                <a:latin typeface="微软雅黑" panose="020B0503020204020204" pitchFamily="34" charset="-122"/>
                <a:ea typeface="微软雅黑" panose="020B0503020204020204" pitchFamily="34" charset="-122"/>
              </a:rPr>
              <a:t>急救预案并进行演练</a:t>
            </a:r>
            <a:endParaRPr kumimoji="0" lang="en-US" altLang="zh-CN" sz="2000" dirty="0">
              <a:solidFill>
                <a:srgbClr val="FF0000"/>
              </a:solidFill>
              <a:latin typeface="微软雅黑" panose="020B0503020204020204" pitchFamily="34" charset="-122"/>
              <a:ea typeface="微软雅黑" panose="020B0503020204020204" pitchFamily="34" charset="-122"/>
            </a:endParaRPr>
          </a:p>
          <a:p>
            <a:pPr lvl="1">
              <a:lnSpc>
                <a:spcPct val="120000"/>
              </a:lnSpc>
              <a:spcBef>
                <a:spcPts val="12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院前急救系统参与胸痛中心的</a:t>
            </a:r>
            <a:r>
              <a:rPr kumimoji="0" lang="zh-CN" altLang="en-US" sz="2000" dirty="0">
                <a:solidFill>
                  <a:srgbClr val="FF0000"/>
                </a:solidFill>
                <a:latin typeface="微软雅黑" panose="020B0503020204020204" pitchFamily="34" charset="-122"/>
                <a:ea typeface="微软雅黑" panose="020B0503020204020204" pitchFamily="34" charset="-122"/>
              </a:rPr>
              <a:t>联合例会和典型病例讨论会</a:t>
            </a:r>
            <a:r>
              <a:rPr kumimoji="0" lang="zh-CN" altLang="en-US" sz="2000" dirty="0">
                <a:latin typeface="微软雅黑" panose="020B0503020204020204" pitchFamily="34" charset="-122"/>
                <a:ea typeface="微软雅黑" panose="020B0503020204020204" pitchFamily="34" charset="-122"/>
              </a:rPr>
              <a:t>，至少每半年参加一次上述会议，共同分析实际工作中</a:t>
            </a:r>
            <a:r>
              <a:rPr kumimoji="0" lang="zh-CN" altLang="en-US" sz="2000" dirty="0">
                <a:solidFill>
                  <a:srgbClr val="FF0000"/>
                </a:solidFill>
                <a:latin typeface="微软雅黑" panose="020B0503020204020204" pitchFamily="34" charset="-122"/>
                <a:ea typeface="微软雅黑" panose="020B0503020204020204" pitchFamily="34" charset="-122"/>
              </a:rPr>
              <a:t>存在的问题、制订改进措施</a:t>
            </a:r>
            <a:endParaRPr kumimoji="0" lang="en-US" altLang="zh-CN" sz="2000" dirty="0">
              <a:solidFill>
                <a:srgbClr val="FF0000"/>
              </a:solidFill>
              <a:latin typeface="微软雅黑" panose="020B0503020204020204" pitchFamily="34" charset="-122"/>
              <a:ea typeface="微软雅黑" panose="020B0503020204020204" pitchFamily="34" charset="-122"/>
            </a:endParaRPr>
          </a:p>
          <a:p>
            <a:pPr lvl="1">
              <a:lnSpc>
                <a:spcPct val="120000"/>
              </a:lnSpc>
              <a:spcBef>
                <a:spcPts val="12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转运急性胸痛患者的院前救护车应具备</a:t>
            </a:r>
            <a:r>
              <a:rPr kumimoji="0" lang="zh-CN" altLang="en-US" sz="2000" dirty="0">
                <a:solidFill>
                  <a:srgbClr val="FF0000"/>
                </a:solidFill>
                <a:latin typeface="微软雅黑" panose="020B0503020204020204" pitchFamily="34" charset="-122"/>
                <a:ea typeface="微软雅黑" panose="020B0503020204020204" pitchFamily="34" charset="-122"/>
              </a:rPr>
              <a:t>基本的监护和抢救条件</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p:txBody>
          <a:bodyPr/>
          <a:lstStyle/>
          <a:p>
            <a:pPr marL="342900" indent="-342900"/>
            <a:r>
              <a:rPr kumimoji="0" lang="zh-CN" altLang="en-US" sz="3200" b="1" dirty="0">
                <a:solidFill>
                  <a:srgbClr val="002060"/>
                </a:solidFill>
                <a:cs typeface="+mn-cs"/>
              </a:rPr>
              <a:t>持续改进效果</a:t>
            </a:r>
          </a:p>
        </p:txBody>
      </p:sp>
      <p:sp>
        <p:nvSpPr>
          <p:cNvPr id="2" name="矩形 1"/>
          <p:cNvSpPr/>
          <p:nvPr/>
        </p:nvSpPr>
        <p:spPr>
          <a:xfrm>
            <a:off x="1145380" y="1556792"/>
            <a:ext cx="7243764" cy="3744416"/>
          </a:xfrm>
          <a:prstGeom prst="rect">
            <a:avLst/>
          </a:prstGeom>
        </p:spPr>
        <p:txBody>
          <a:bodyPr/>
          <a:lstStyle/>
          <a:p>
            <a:pPr marL="342900" indent="-342900">
              <a:buFont typeface="Wingdings" panose="05000000000000000000" pitchFamily="2" charset="2"/>
              <a:buChar char="p"/>
            </a:pPr>
            <a:r>
              <a:rPr lang="zh-CN" altLang="en-US" sz="2400" b="1" dirty="0">
                <a:latin typeface="微软雅黑"/>
                <a:ea typeface="微软雅黑"/>
                <a:cs typeface="微软雅黑"/>
              </a:rPr>
              <a:t>持续改进</a:t>
            </a:r>
            <a:r>
              <a:rPr kumimoji="0" lang="zh-CN" altLang="en-US" sz="2400" b="1" dirty="0">
                <a:solidFill>
                  <a:srgbClr val="3366FF"/>
                </a:solidFill>
                <a:latin typeface="微软雅黑" charset="0"/>
                <a:ea typeface="微软雅黑" charset="0"/>
              </a:rPr>
              <a:t>（</a:t>
            </a:r>
            <a:r>
              <a:rPr kumimoji="0" lang="en-US" altLang="zh-CN" sz="2400" b="1" dirty="0" err="1">
                <a:solidFill>
                  <a:srgbClr val="3366FF"/>
                </a:solidFill>
                <a:latin typeface="微软雅黑" charset="0"/>
                <a:ea typeface="微软雅黑" charset="0"/>
              </a:rPr>
              <a:t>pPCI</a:t>
            </a:r>
            <a:r>
              <a:rPr kumimoji="0" lang="zh-CN" altLang="en-US" sz="2400" b="1" dirty="0">
                <a:solidFill>
                  <a:srgbClr val="3366FF"/>
                </a:solidFill>
                <a:latin typeface="微软雅黑" charset="0"/>
                <a:ea typeface="微软雅黑" charset="0"/>
              </a:rPr>
              <a:t>）</a:t>
            </a:r>
            <a:endParaRPr lang="zh-CN" altLang="en-US" sz="2400" b="1" dirty="0">
              <a:solidFill>
                <a:srgbClr val="0000FF"/>
              </a:solidFill>
              <a:latin typeface="微软雅黑"/>
              <a:ea typeface="微软雅黑"/>
              <a:cs typeface="微软雅黑"/>
            </a:endParaRP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月平均</a:t>
            </a:r>
            <a:r>
              <a:rPr lang="zh-CN" altLang="en-US" sz="2000" dirty="0">
                <a:solidFill>
                  <a:srgbClr val="FF0000"/>
                </a:solidFill>
                <a:latin typeface="微软雅黑"/>
                <a:ea typeface="微软雅黑"/>
                <a:cs typeface="微软雅黑"/>
              </a:rPr>
              <a:t>门</a:t>
            </a:r>
            <a:r>
              <a:rPr lang="en-US" altLang="zh-CN" sz="2000" b="0" dirty="0">
                <a:solidFill>
                  <a:srgbClr val="FF0000"/>
                </a:solidFill>
                <a:latin typeface="微软雅黑"/>
                <a:ea typeface="微软雅黑"/>
                <a:cs typeface="微软雅黑"/>
              </a:rPr>
              <a:t>-</a:t>
            </a:r>
            <a:r>
              <a:rPr lang="zh-CN" altLang="en-US" sz="2000" b="0" dirty="0">
                <a:solidFill>
                  <a:srgbClr val="FF0000"/>
                </a:solidFill>
                <a:latin typeface="微软雅黑"/>
                <a:ea typeface="微软雅黑"/>
                <a:cs typeface="微软雅黑"/>
              </a:rPr>
              <a:t>球时间</a:t>
            </a:r>
            <a:r>
              <a:rPr lang="zh-CN" altLang="en-US" sz="2000" b="0" dirty="0">
                <a:solidFill>
                  <a:srgbClr val="FF0000"/>
                </a:solidFill>
                <a:latin typeface="微软雅黑"/>
                <a:ea typeface="微软雅黑"/>
                <a:cs typeface="微软雅黑"/>
                <a:sym typeface="Symbol"/>
              </a:rPr>
              <a:t></a:t>
            </a:r>
            <a:r>
              <a:rPr lang="en-US" altLang="zh-CN" sz="2000" b="0" dirty="0">
                <a:solidFill>
                  <a:srgbClr val="FF0000"/>
                </a:solidFill>
                <a:latin typeface="微软雅黑"/>
                <a:ea typeface="微软雅黑"/>
                <a:cs typeface="微软雅黑"/>
              </a:rPr>
              <a:t>90</a:t>
            </a:r>
            <a:r>
              <a:rPr lang="zh-CN" altLang="en-US" sz="2000" b="0" dirty="0">
                <a:solidFill>
                  <a:srgbClr val="FF0000"/>
                </a:solidFill>
                <a:latin typeface="微软雅黑"/>
                <a:ea typeface="微软雅黑"/>
                <a:cs typeface="微软雅黑"/>
              </a:rPr>
              <a:t>分钟</a:t>
            </a:r>
            <a:r>
              <a:rPr lang="zh-CN" altLang="en-US" sz="2000" dirty="0">
                <a:latin typeface="微软雅黑"/>
                <a:ea typeface="微软雅黑"/>
                <a:cs typeface="微软雅黑"/>
              </a:rPr>
              <a:t>，且达标率</a:t>
            </a:r>
            <a:r>
              <a:rPr lang="zh-CN" altLang="en-US" sz="2000" dirty="0">
                <a:latin typeface="微软雅黑"/>
                <a:ea typeface="微软雅黑"/>
                <a:cs typeface="微软雅黑"/>
                <a:sym typeface="Symbol"/>
              </a:rPr>
              <a:t></a:t>
            </a:r>
            <a:r>
              <a:rPr lang="en-US" altLang="zh-CN" sz="2000" dirty="0">
                <a:latin typeface="微软雅黑"/>
                <a:ea typeface="微软雅黑"/>
                <a:cs typeface="微软雅黑"/>
              </a:rPr>
              <a:t>75%</a:t>
            </a:r>
            <a:endParaRPr lang="zh-CN" altLang="en-US" sz="2000" dirty="0">
              <a:latin typeface="微软雅黑"/>
              <a:ea typeface="微软雅黑"/>
              <a:cs typeface="微软雅黑"/>
            </a:endParaRP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导管室激活时间</a:t>
            </a:r>
            <a:r>
              <a:rPr lang="en-US" altLang="zh-CN" sz="2000" dirty="0">
                <a:latin typeface="微软雅黑"/>
                <a:ea typeface="微软雅黑"/>
                <a:cs typeface="微软雅黑"/>
              </a:rPr>
              <a:t>&lt;30</a:t>
            </a:r>
            <a:r>
              <a:rPr lang="zh-CN" altLang="en-US" sz="2000" dirty="0">
                <a:latin typeface="微软雅黑"/>
                <a:ea typeface="微软雅黑"/>
                <a:cs typeface="微软雅黑"/>
              </a:rPr>
              <a:t>分钟</a:t>
            </a: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经救护车入院、接受</a:t>
            </a:r>
            <a:r>
              <a:rPr lang="en-US" altLang="zh-CN" sz="2000" dirty="0" err="1">
                <a:latin typeface="微软雅黑"/>
                <a:ea typeface="微软雅黑"/>
                <a:cs typeface="微软雅黑"/>
              </a:rPr>
              <a:t>pPCI</a:t>
            </a:r>
            <a:r>
              <a:rPr lang="zh-CN" altLang="en-US" sz="2000" dirty="0">
                <a:latin typeface="微软雅黑"/>
                <a:ea typeface="微软雅黑"/>
                <a:cs typeface="微软雅黑"/>
              </a:rPr>
              <a:t>治疗的</a:t>
            </a:r>
            <a:r>
              <a:rPr lang="en-US" altLang="zh-CN" sz="2000" dirty="0">
                <a:latin typeface="微软雅黑"/>
                <a:ea typeface="微软雅黑"/>
                <a:cs typeface="微软雅黑"/>
              </a:rPr>
              <a:t>STEMI</a:t>
            </a:r>
            <a:r>
              <a:rPr lang="zh-CN" altLang="en-US" sz="2000" dirty="0">
                <a:latin typeface="微软雅黑"/>
                <a:ea typeface="微软雅黑"/>
                <a:cs typeface="微软雅黑"/>
              </a:rPr>
              <a:t>患者，若从首次医疗接触到进门时间</a:t>
            </a:r>
            <a:r>
              <a:rPr lang="en-US" altLang="zh-CN" sz="2000" dirty="0">
                <a:latin typeface="微软雅黑"/>
                <a:ea typeface="微软雅黑"/>
                <a:cs typeface="微软雅黑"/>
              </a:rPr>
              <a:t>&gt;30</a:t>
            </a:r>
            <a:r>
              <a:rPr lang="zh-CN" altLang="en-US" sz="2000" dirty="0">
                <a:latin typeface="微软雅黑"/>
                <a:ea typeface="微软雅黑"/>
                <a:cs typeface="微软雅黑"/>
              </a:rPr>
              <a:t>分钟，绕行急诊和</a:t>
            </a:r>
            <a:r>
              <a:rPr lang="en-US" altLang="zh-CN" sz="2000" dirty="0">
                <a:latin typeface="微软雅黑"/>
                <a:ea typeface="微软雅黑"/>
                <a:cs typeface="微软雅黑"/>
              </a:rPr>
              <a:t>CCU</a:t>
            </a:r>
            <a:r>
              <a:rPr lang="zh-CN" altLang="en-US" sz="2000" dirty="0">
                <a:latin typeface="微软雅黑"/>
                <a:ea typeface="微软雅黑"/>
                <a:cs typeface="微软雅黑"/>
              </a:rPr>
              <a:t>直达导管室的比例</a:t>
            </a:r>
            <a:r>
              <a:rPr lang="en-US" altLang="zh-CN" sz="2000" dirty="0">
                <a:latin typeface="微软雅黑"/>
                <a:ea typeface="微软雅黑"/>
                <a:cs typeface="微软雅黑"/>
              </a:rPr>
              <a:t>≥30%</a:t>
            </a:r>
            <a:r>
              <a:rPr lang="zh-CN" altLang="en-US" sz="2000" dirty="0">
                <a:latin typeface="微软雅黑"/>
                <a:ea typeface="微软雅黑"/>
                <a:cs typeface="微软雅黑"/>
              </a:rPr>
              <a:t>，且呈现增高趋势</a:t>
            </a: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自行来院、接受</a:t>
            </a:r>
            <a:r>
              <a:rPr lang="en-US" altLang="zh-CN" sz="2000" dirty="0" err="1">
                <a:latin typeface="微软雅黑"/>
                <a:ea typeface="微软雅黑"/>
                <a:cs typeface="微软雅黑"/>
              </a:rPr>
              <a:t>pPCI</a:t>
            </a:r>
            <a:r>
              <a:rPr lang="zh-CN" altLang="en-US" sz="2000" dirty="0">
                <a:latin typeface="微软雅黑"/>
                <a:ea typeface="微软雅黑"/>
                <a:cs typeface="微软雅黑"/>
              </a:rPr>
              <a:t>治疗的</a:t>
            </a:r>
            <a:r>
              <a:rPr lang="en-US" altLang="zh-CN" sz="2000" dirty="0">
                <a:latin typeface="微软雅黑"/>
                <a:ea typeface="微软雅黑"/>
                <a:cs typeface="微软雅黑"/>
              </a:rPr>
              <a:t>STEMI</a:t>
            </a:r>
            <a:r>
              <a:rPr lang="zh-CN" altLang="en-US" sz="2000" dirty="0">
                <a:latin typeface="微软雅黑"/>
                <a:ea typeface="微软雅黑"/>
                <a:cs typeface="微软雅黑"/>
              </a:rPr>
              <a:t>患者，</a:t>
            </a:r>
            <a:r>
              <a:rPr lang="zh-CN" altLang="en-US" sz="2000" b="0" dirty="0">
                <a:solidFill>
                  <a:srgbClr val="FF0000"/>
                </a:solidFill>
                <a:latin typeface="微软雅黑"/>
                <a:ea typeface="微软雅黑"/>
                <a:cs typeface="微软雅黑"/>
              </a:rPr>
              <a:t>绕行</a:t>
            </a:r>
            <a:r>
              <a:rPr lang="en-US" altLang="zh-CN" sz="2000" b="0" dirty="0">
                <a:solidFill>
                  <a:srgbClr val="FF0000"/>
                </a:solidFill>
                <a:latin typeface="微软雅黑"/>
                <a:ea typeface="微软雅黑"/>
                <a:cs typeface="微软雅黑"/>
              </a:rPr>
              <a:t>CCU</a:t>
            </a:r>
            <a:r>
              <a:rPr lang="zh-CN" altLang="en-US" sz="2000" dirty="0">
                <a:latin typeface="微软雅黑"/>
                <a:ea typeface="微软雅黑"/>
                <a:cs typeface="微软雅黑"/>
              </a:rPr>
              <a:t>从急诊科直接送入导管室的</a:t>
            </a:r>
            <a:r>
              <a:rPr lang="zh-CN" altLang="en-US" sz="2000" b="0" dirty="0">
                <a:solidFill>
                  <a:srgbClr val="FF0000"/>
                </a:solidFill>
                <a:latin typeface="微软雅黑"/>
                <a:ea typeface="微软雅黑"/>
                <a:cs typeface="微软雅黑"/>
              </a:rPr>
              <a:t>比例</a:t>
            </a:r>
            <a:r>
              <a:rPr lang="en-US" altLang="zh-CN" sz="2000" b="0" dirty="0">
                <a:solidFill>
                  <a:srgbClr val="FF0000"/>
                </a:solidFill>
                <a:latin typeface="微软雅黑"/>
                <a:ea typeface="微软雅黑"/>
                <a:cs typeface="微软雅黑"/>
              </a:rPr>
              <a:t>≥50%</a:t>
            </a:r>
            <a:r>
              <a:rPr lang="zh-CN" altLang="en-US" sz="2000" dirty="0">
                <a:latin typeface="微软雅黑"/>
                <a:ea typeface="微软雅黑"/>
                <a:cs typeface="微软雅黑"/>
              </a:rPr>
              <a:t>，且呈现增高趋势</a:t>
            </a:r>
          </a:p>
        </p:txBody>
      </p:sp>
    </p:spTree>
    <p:extLst>
      <p:ext uri="{BB962C8B-B14F-4D97-AF65-F5344CB8AC3E}">
        <p14:creationId xmlns:p14="http://schemas.microsoft.com/office/powerpoint/2010/main" val="633595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p:txBody>
          <a:bodyPr/>
          <a:lstStyle/>
          <a:p>
            <a:pPr marL="342900" indent="-342900"/>
            <a:r>
              <a:rPr kumimoji="0" lang="zh-CN" altLang="en-US" sz="3200" b="1" dirty="0">
                <a:solidFill>
                  <a:srgbClr val="002060"/>
                </a:solidFill>
                <a:cs typeface="+mn-cs"/>
              </a:rPr>
              <a:t>持续改进效果</a:t>
            </a:r>
          </a:p>
        </p:txBody>
      </p:sp>
      <p:sp>
        <p:nvSpPr>
          <p:cNvPr id="2" name="矩形 1"/>
          <p:cNvSpPr/>
          <p:nvPr/>
        </p:nvSpPr>
        <p:spPr>
          <a:xfrm>
            <a:off x="997446" y="1628800"/>
            <a:ext cx="7293570" cy="3456384"/>
          </a:xfrm>
          <a:prstGeom prst="rect">
            <a:avLst/>
          </a:prstGeom>
        </p:spPr>
        <p:txBody>
          <a:bodyPr/>
          <a:lstStyle/>
          <a:p>
            <a:pPr marL="342900" indent="-342900">
              <a:buFont typeface="Wingdings" panose="05000000000000000000" pitchFamily="2" charset="2"/>
              <a:buChar char="p"/>
            </a:pPr>
            <a:r>
              <a:rPr lang="zh-CN" altLang="en-US" sz="2400" b="1" dirty="0">
                <a:latin typeface="微软雅黑"/>
                <a:ea typeface="微软雅黑"/>
                <a:cs typeface="微软雅黑"/>
              </a:rPr>
              <a:t>持续改进</a:t>
            </a:r>
            <a:r>
              <a:rPr lang="zh-CN" altLang="en-US" sz="2400" b="1" dirty="0">
                <a:solidFill>
                  <a:srgbClr val="3366FF"/>
                </a:solidFill>
                <a:latin typeface="微软雅黑"/>
                <a:ea typeface="微软雅黑"/>
                <a:cs typeface="微软雅黑"/>
              </a:rPr>
              <a:t>（转运）</a:t>
            </a: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在除外合并心源性休克、急性左心衰等需要</a:t>
            </a:r>
            <a:r>
              <a:rPr lang="en-US" altLang="zh-CN" sz="2000" dirty="0">
                <a:latin typeface="微软雅黑"/>
                <a:ea typeface="微软雅黑"/>
                <a:cs typeface="微软雅黑"/>
              </a:rPr>
              <a:t>PCI</a:t>
            </a:r>
            <a:r>
              <a:rPr lang="zh-CN" altLang="en-US" sz="2000" dirty="0">
                <a:latin typeface="微软雅黑"/>
                <a:ea typeface="微软雅黑"/>
                <a:cs typeface="微软雅黑"/>
              </a:rPr>
              <a:t>医院派出救护车双程转运的   患者之后，</a:t>
            </a:r>
            <a:r>
              <a:rPr lang="zh-CN" altLang="en-US" sz="2000" b="0" dirty="0">
                <a:solidFill>
                  <a:srgbClr val="FF0000"/>
                </a:solidFill>
                <a:latin typeface="微软雅黑"/>
                <a:ea typeface="微软雅黑"/>
                <a:cs typeface="微软雅黑"/>
              </a:rPr>
              <a:t>月平均入门</a:t>
            </a:r>
            <a:r>
              <a:rPr lang="en-US" altLang="zh-CN" sz="2000" b="0" dirty="0">
                <a:solidFill>
                  <a:srgbClr val="FF0000"/>
                </a:solidFill>
                <a:latin typeface="微软雅黑"/>
                <a:ea typeface="微软雅黑"/>
                <a:cs typeface="微软雅黑"/>
              </a:rPr>
              <a:t>-</a:t>
            </a:r>
            <a:r>
              <a:rPr lang="zh-CN" altLang="en-US" sz="2000" b="0" dirty="0">
                <a:solidFill>
                  <a:srgbClr val="FF0000"/>
                </a:solidFill>
                <a:latin typeface="微软雅黑"/>
                <a:ea typeface="微软雅黑"/>
                <a:cs typeface="微软雅黑"/>
              </a:rPr>
              <a:t>出门</a:t>
            </a:r>
            <a:r>
              <a:rPr lang="en-US" altLang="zh-CN" sz="2000" dirty="0">
                <a:latin typeface="微软雅黑"/>
                <a:ea typeface="微软雅黑"/>
                <a:cs typeface="微软雅黑"/>
              </a:rPr>
              <a:t>(door-in and door-out</a:t>
            </a:r>
            <a:r>
              <a:rPr lang="zh-CN" altLang="en-US" sz="2000" dirty="0">
                <a:latin typeface="微软雅黑"/>
                <a:ea typeface="微软雅黑"/>
                <a:cs typeface="微软雅黑"/>
              </a:rPr>
              <a:t>）</a:t>
            </a:r>
            <a:r>
              <a:rPr lang="zh-CN" altLang="en-US" sz="2000" b="0" dirty="0">
                <a:latin typeface="微软雅黑"/>
                <a:ea typeface="微软雅黑"/>
                <a:cs typeface="微软雅黑"/>
              </a:rPr>
              <a:t>的时间应</a:t>
            </a:r>
            <a:r>
              <a:rPr lang="zh-CN" altLang="en-US" sz="2000" b="0" dirty="0">
                <a:solidFill>
                  <a:srgbClr val="FF0000"/>
                </a:solidFill>
                <a:latin typeface="微软雅黑"/>
                <a:ea typeface="微软雅黑"/>
                <a:cs typeface="微软雅黑"/>
                <a:sym typeface="Symbol"/>
              </a:rPr>
              <a:t></a:t>
            </a:r>
            <a:r>
              <a:rPr lang="en-US" altLang="zh-CN" sz="2000" b="0" dirty="0">
                <a:solidFill>
                  <a:srgbClr val="FF0000"/>
                </a:solidFill>
                <a:latin typeface="微软雅黑"/>
                <a:ea typeface="微软雅黑"/>
                <a:cs typeface="微软雅黑"/>
              </a:rPr>
              <a:t>30</a:t>
            </a:r>
            <a:r>
              <a:rPr lang="zh-CN" altLang="en-US" sz="2000" b="0" dirty="0">
                <a:solidFill>
                  <a:srgbClr val="FF0000"/>
                </a:solidFill>
                <a:latin typeface="微软雅黑"/>
                <a:ea typeface="微软雅黑"/>
                <a:cs typeface="微软雅黑"/>
              </a:rPr>
              <a:t>分钟</a:t>
            </a: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在过去</a:t>
            </a:r>
            <a:r>
              <a:rPr lang="en-US" altLang="zh-CN" sz="2000" dirty="0">
                <a:latin typeface="微软雅黑"/>
                <a:ea typeface="微软雅黑"/>
                <a:cs typeface="微软雅黑"/>
              </a:rPr>
              <a:t>6</a:t>
            </a:r>
            <a:r>
              <a:rPr lang="zh-CN" altLang="en-US" sz="2000" dirty="0">
                <a:latin typeface="微软雅黑"/>
                <a:ea typeface="微软雅黑"/>
                <a:cs typeface="微软雅黑"/>
              </a:rPr>
              <a:t>个月内实施转运</a:t>
            </a:r>
            <a:r>
              <a:rPr lang="en-US" altLang="zh-CN" sz="2000" dirty="0">
                <a:latin typeface="微软雅黑"/>
                <a:ea typeface="微软雅黑"/>
                <a:cs typeface="微软雅黑"/>
              </a:rPr>
              <a:t>PCI</a:t>
            </a:r>
            <a:r>
              <a:rPr lang="zh-CN" altLang="en-US" sz="2000" dirty="0">
                <a:latin typeface="微软雅黑"/>
                <a:ea typeface="微软雅黑"/>
                <a:cs typeface="微软雅黑"/>
              </a:rPr>
              <a:t>的患者中，向接收转诊的</a:t>
            </a:r>
            <a:r>
              <a:rPr lang="en-US" altLang="zh-CN" sz="2000" dirty="0">
                <a:latin typeface="微软雅黑"/>
                <a:ea typeface="微软雅黑"/>
                <a:cs typeface="微软雅黑"/>
              </a:rPr>
              <a:t>PCI</a:t>
            </a:r>
            <a:r>
              <a:rPr lang="zh-CN" altLang="en-US" sz="2000" dirty="0">
                <a:latin typeface="微软雅黑"/>
                <a:ea typeface="微软雅黑"/>
                <a:cs typeface="微软雅黑"/>
              </a:rPr>
              <a:t>医院传输心电图的</a:t>
            </a:r>
            <a:r>
              <a:rPr lang="zh-CN" altLang="en-US" sz="2000" dirty="0">
                <a:solidFill>
                  <a:schemeClr val="tx1"/>
                </a:solidFill>
                <a:latin typeface="微软雅黑"/>
                <a:ea typeface="微软雅黑"/>
                <a:cs typeface="微软雅黑"/>
              </a:rPr>
              <a:t>比例</a:t>
            </a:r>
            <a:r>
              <a:rPr lang="en-US" altLang="zh-CN" sz="2000" b="0" dirty="0">
                <a:solidFill>
                  <a:schemeClr val="tx1"/>
                </a:solidFill>
                <a:latin typeface="微软雅黑"/>
                <a:ea typeface="微软雅黑"/>
                <a:cs typeface="微软雅黑"/>
              </a:rPr>
              <a:t>≥50%</a:t>
            </a:r>
            <a:r>
              <a:rPr lang="zh-CN" altLang="en-US" sz="2000" dirty="0">
                <a:latin typeface="微软雅黑"/>
                <a:ea typeface="微软雅黑"/>
                <a:cs typeface="微软雅黑"/>
              </a:rPr>
              <a:t>且呈现增长趋势</a:t>
            </a:r>
          </a:p>
          <a:p>
            <a:pPr marL="800100" lvl="1" indent="-342900" rtl="0">
              <a:lnSpc>
                <a:spcPts val="3200"/>
              </a:lnSpc>
              <a:buFont typeface="Wingdings" panose="05000000000000000000" pitchFamily="2" charset="2"/>
              <a:buChar char="ü"/>
            </a:pPr>
            <a:r>
              <a:rPr lang="zh-CN" altLang="en-US" sz="2000" dirty="0">
                <a:latin typeface="微软雅黑"/>
                <a:ea typeface="微软雅黑"/>
                <a:cs typeface="微软雅黑"/>
              </a:rPr>
              <a:t>在过去</a:t>
            </a:r>
            <a:r>
              <a:rPr lang="en-US" altLang="zh-CN" sz="2000" dirty="0">
                <a:latin typeface="微软雅黑"/>
                <a:ea typeface="微软雅黑"/>
                <a:cs typeface="微软雅黑"/>
              </a:rPr>
              <a:t>6</a:t>
            </a:r>
            <a:r>
              <a:rPr lang="zh-CN" altLang="en-US" sz="2000" dirty="0">
                <a:latin typeface="微软雅黑"/>
                <a:ea typeface="微软雅黑"/>
                <a:cs typeface="微软雅黑"/>
              </a:rPr>
              <a:t>个月内实施转运</a:t>
            </a:r>
            <a:r>
              <a:rPr lang="en-US" altLang="zh-CN" sz="2000" dirty="0">
                <a:latin typeface="微软雅黑"/>
                <a:ea typeface="微软雅黑"/>
                <a:cs typeface="微软雅黑"/>
              </a:rPr>
              <a:t>PCI</a:t>
            </a:r>
            <a:r>
              <a:rPr lang="zh-CN" altLang="en-US" sz="2000" dirty="0">
                <a:latin typeface="微软雅黑"/>
                <a:ea typeface="微软雅黑"/>
                <a:cs typeface="微软雅黑"/>
              </a:rPr>
              <a:t>的患者中绕行</a:t>
            </a:r>
            <a:r>
              <a:rPr lang="en-US" altLang="zh-CN" sz="2000" dirty="0">
                <a:latin typeface="微软雅黑"/>
                <a:ea typeface="微软雅黑"/>
                <a:cs typeface="微软雅黑"/>
              </a:rPr>
              <a:t>PCI</a:t>
            </a:r>
            <a:r>
              <a:rPr lang="zh-CN" altLang="en-US" sz="2000" dirty="0">
                <a:latin typeface="微软雅黑"/>
                <a:ea typeface="微软雅黑"/>
                <a:cs typeface="微软雅黑"/>
              </a:rPr>
              <a:t>医院急诊科和</a:t>
            </a:r>
            <a:r>
              <a:rPr lang="en-US" altLang="zh-CN" sz="2000" dirty="0">
                <a:latin typeface="微软雅黑"/>
                <a:ea typeface="微软雅黑"/>
                <a:cs typeface="微软雅黑"/>
              </a:rPr>
              <a:t>CCU</a:t>
            </a:r>
            <a:r>
              <a:rPr lang="zh-CN" altLang="en-US" sz="2000" dirty="0">
                <a:latin typeface="微软雅黑"/>
                <a:ea typeface="微软雅黑"/>
                <a:cs typeface="微软雅黑"/>
              </a:rPr>
              <a:t>直到导管室的比例</a:t>
            </a:r>
            <a:r>
              <a:rPr lang="en-US" altLang="zh-CN" sz="2000" b="0" dirty="0">
                <a:solidFill>
                  <a:srgbClr val="000000"/>
                </a:solidFill>
                <a:latin typeface="微软雅黑"/>
                <a:ea typeface="微软雅黑"/>
                <a:cs typeface="微软雅黑"/>
              </a:rPr>
              <a:t>≥50%</a:t>
            </a:r>
            <a:endParaRPr lang="zh-CN" altLang="en-US" sz="2000" b="0" dirty="0">
              <a:solidFill>
                <a:srgbClr val="000000"/>
              </a:solidFill>
              <a:latin typeface="微软雅黑"/>
              <a:ea typeface="微软雅黑"/>
              <a:cs typeface="微软雅黑"/>
            </a:endParaRPr>
          </a:p>
        </p:txBody>
      </p:sp>
    </p:spTree>
    <p:extLst>
      <p:ext uri="{BB962C8B-B14F-4D97-AF65-F5344CB8AC3E}">
        <p14:creationId xmlns:p14="http://schemas.microsoft.com/office/powerpoint/2010/main" val="1641204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a:xfrm>
            <a:off x="892249" y="210220"/>
            <a:ext cx="7496175" cy="698500"/>
          </a:xfrm>
        </p:spPr>
        <p:txBody>
          <a:bodyPr/>
          <a:lstStyle/>
          <a:p>
            <a:r>
              <a:rPr kumimoji="0" lang="zh-CN" altLang="en-US" sz="3200" b="1" dirty="0">
                <a:solidFill>
                  <a:srgbClr val="002060"/>
                </a:solidFill>
                <a:cs typeface="+mn-cs"/>
              </a:rPr>
              <a:t>持续改进</a:t>
            </a:r>
          </a:p>
        </p:txBody>
      </p:sp>
      <p:sp>
        <p:nvSpPr>
          <p:cNvPr id="47106" name="Rectangle 3"/>
          <p:cNvSpPr txBox="1">
            <a:spLocks noChangeArrowheads="1"/>
          </p:cNvSpPr>
          <p:nvPr/>
        </p:nvSpPr>
        <p:spPr bwMode="auto">
          <a:xfrm>
            <a:off x="525536" y="1355725"/>
            <a:ext cx="8229600"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spcBef>
                <a:spcPct val="50000"/>
              </a:spcBef>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流程图的优化改进</a:t>
            </a:r>
            <a:endParaRPr kumimoji="0" lang="en-US" altLang="zh-CN" b="1" dirty="0">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持续改进（阶段性数据）的效果</a:t>
            </a:r>
            <a:endParaRPr kumimoji="0" lang="en-US" altLang="zh-CN" b="1" dirty="0">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改进的措施是重点</a:t>
            </a:r>
            <a:endParaRPr kumimoji="0" lang="en-US" altLang="zh-CN" b="1" dirty="0">
              <a:latin typeface="微软雅黑" panose="020B0503020204020204" pitchFamily="34" charset="-122"/>
              <a:ea typeface="微软雅黑" panose="020B0503020204020204" pitchFamily="34" charset="-122"/>
            </a:endParaRPr>
          </a:p>
        </p:txBody>
      </p:sp>
      <p:grpSp>
        <p:nvGrpSpPr>
          <p:cNvPr id="47107" name="组合 4"/>
          <p:cNvGrpSpPr>
            <a:grpSpLocks/>
          </p:cNvGrpSpPr>
          <p:nvPr/>
        </p:nvGrpSpPr>
        <p:grpSpPr bwMode="auto">
          <a:xfrm>
            <a:off x="468313" y="3213100"/>
            <a:ext cx="8247062" cy="2293938"/>
            <a:chOff x="611188" y="1268413"/>
            <a:chExt cx="8247062" cy="2293937"/>
          </a:xfrm>
        </p:grpSpPr>
        <p:pic>
          <p:nvPicPr>
            <p:cNvPr id="471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413"/>
              <a:ext cx="8247062" cy="2293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7109" name="直接箭头连接符 3"/>
            <p:cNvCxnSpPr>
              <a:cxnSpLocks noChangeShapeType="1"/>
            </p:cNvCxnSpPr>
            <p:nvPr/>
          </p:nvCxnSpPr>
          <p:spPr bwMode="auto">
            <a:xfrm rot="5400000">
              <a:off x="3748087" y="2236788"/>
              <a:ext cx="785813" cy="158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47110" name="TextBox 5"/>
            <p:cNvSpPr txBox="1">
              <a:spLocks noChangeArrowheads="1"/>
            </p:cNvSpPr>
            <p:nvPr/>
          </p:nvSpPr>
          <p:spPr bwMode="auto">
            <a:xfrm>
              <a:off x="2786063" y="1506538"/>
              <a:ext cx="30718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600">
                  <a:solidFill>
                    <a:srgbClr val="FF0000"/>
                  </a:solidFill>
                  <a:ea typeface="等线" panose="02010600030101010101" pitchFamily="2" charset="-122"/>
                </a:rPr>
                <a:t>CPC was established (2011-3-27)</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73459" y="2348880"/>
            <a:ext cx="6733753" cy="1817934"/>
          </a:xfrm>
          <a:prstGeom prst="rect">
            <a:avLst/>
          </a:prstGeom>
        </p:spPr>
        <p:txBody>
          <a:bodyPr wrap="squar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342900" indent="-342900">
              <a:lnSpc>
                <a:spcPct val="120000"/>
              </a:lnSpc>
              <a:spcBef>
                <a:spcPct val="20000"/>
              </a:spcBef>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缺乏会议记录原始扫描件</a:t>
            </a:r>
            <a:endParaRPr kumimoji="0" lang="en-US" altLang="zh-CN" b="1" dirty="0">
              <a:latin typeface="微软雅黑" panose="020B0503020204020204" pitchFamily="34" charset="-122"/>
              <a:ea typeface="微软雅黑" panose="020B0503020204020204" pitchFamily="34" charset="-122"/>
            </a:endParaRPr>
          </a:p>
          <a:p>
            <a:pPr lvl="1">
              <a:lnSpc>
                <a:spcPct val="120000"/>
              </a:lnSpc>
              <a:spcBef>
                <a:spcPct val="200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缺乏改进前后流程图对比</a:t>
            </a:r>
            <a:endParaRPr kumimoji="0" lang="en-US" altLang="zh-CN" sz="2000" dirty="0">
              <a:latin typeface="微软雅黑" panose="020B0503020204020204" pitchFamily="34" charset="-122"/>
              <a:ea typeface="微软雅黑" panose="020B0503020204020204" pitchFamily="34" charset="-122"/>
            </a:endParaRPr>
          </a:p>
          <a:p>
            <a:pPr lvl="1">
              <a:lnSpc>
                <a:spcPct val="120000"/>
              </a:lnSpc>
              <a:spcBef>
                <a:spcPct val="200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质量讨论会及病例分分析会太少，或者集中在近期</a:t>
            </a:r>
            <a:endParaRPr kumimoji="0" lang="en-US" altLang="zh-CN" sz="2000" dirty="0">
              <a:latin typeface="微软雅黑" panose="020B0503020204020204" pitchFamily="34" charset="-122"/>
              <a:ea typeface="微软雅黑" panose="020B0503020204020204" pitchFamily="34" charset="-122"/>
            </a:endParaRPr>
          </a:p>
          <a:p>
            <a:pPr lvl="1">
              <a:lnSpc>
                <a:spcPct val="120000"/>
              </a:lnSpc>
              <a:spcBef>
                <a:spcPct val="20000"/>
              </a:spcBef>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不理解绕行的意义和概念</a:t>
            </a:r>
            <a:endParaRPr kumimoji="0" lang="en-US" altLang="zh-CN" sz="2000" dirty="0">
              <a:latin typeface="微软雅黑" panose="020B0503020204020204" pitchFamily="34" charset="-122"/>
              <a:ea typeface="微软雅黑" panose="020B0503020204020204" pitchFamily="34" charset="-122"/>
            </a:endParaRPr>
          </a:p>
        </p:txBody>
      </p:sp>
      <p:sp>
        <p:nvSpPr>
          <p:cNvPr id="4" name="标题 1"/>
          <p:cNvSpPr>
            <a:spLocks noGrp="1"/>
          </p:cNvSpPr>
          <p:nvPr>
            <p:ph type="title"/>
          </p:nvPr>
        </p:nvSpPr>
        <p:spPr>
          <a:xfrm>
            <a:off x="892249" y="210220"/>
            <a:ext cx="7496175" cy="698500"/>
          </a:xfrm>
        </p:spPr>
        <p:txBody>
          <a:bodyPr/>
          <a:lstStyle/>
          <a:p>
            <a:br>
              <a:rPr kumimoji="0" lang="en-US" altLang="zh-CN" sz="3200" b="1" dirty="0">
                <a:solidFill>
                  <a:srgbClr val="002060"/>
                </a:solidFill>
                <a:cs typeface="+mn-cs"/>
              </a:rPr>
            </a:br>
            <a:r>
              <a:rPr kumimoji="0" lang="zh-CN" altLang="en-US" sz="3200" b="1" dirty="0">
                <a:solidFill>
                  <a:srgbClr val="002060"/>
                </a:solidFill>
                <a:cs typeface="+mn-cs"/>
              </a:rPr>
              <a:t>常见问题与注意事项</a:t>
            </a:r>
            <a:br>
              <a:rPr kumimoji="0" lang="en-US" altLang="zh-CN" sz="3200" b="1" dirty="0">
                <a:solidFill>
                  <a:srgbClr val="002060"/>
                </a:solidFill>
                <a:cs typeface="+mn-cs"/>
              </a:rPr>
            </a:br>
            <a:endParaRPr kumimoji="0" lang="zh-CN" altLang="en-US" sz="3200" b="1" dirty="0">
              <a:solidFill>
                <a:srgbClr val="002060"/>
              </a:solidFill>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4514100"/>
            <a:ext cx="9144000" cy="1706814"/>
          </a:xfrm>
          <a:prstGeom prst="rect">
            <a:avLst/>
          </a:prstGeom>
          <a:noFill/>
          <a:ln>
            <a:noFill/>
          </a:ln>
          <a:effectLst>
            <a:outerShdw dist="107763" dir="189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95000"/>
              </a:lnSpc>
              <a:spcBef>
                <a:spcPct val="15000"/>
              </a:spcBef>
              <a:buClr>
                <a:schemeClr val="tx2"/>
              </a:buClr>
              <a:buSzPct val="110000"/>
              <a:buFontTx/>
              <a:buNone/>
            </a:pPr>
            <a:r>
              <a:rPr lang="en-US" altLang="zh-CN" sz="10900" i="1" dirty="0">
                <a:solidFill>
                  <a:srgbClr val="000066"/>
                </a:solidFill>
                <a:latin typeface="华文行楷" panose="02010800040101010101" pitchFamily="2" charset="-122"/>
                <a:ea typeface="华文行楷" panose="02010800040101010101" pitchFamily="2" charset="-122"/>
              </a:rPr>
              <a:t>Thankyou !</a:t>
            </a:r>
          </a:p>
        </p:txBody>
      </p:sp>
      <p:pic>
        <p:nvPicPr>
          <p:cNvPr id="2" name="图片 1" descr="未标题-2"/>
          <p:cNvPicPr>
            <a:picLocks noChangeAspect="1"/>
          </p:cNvPicPr>
          <p:nvPr/>
        </p:nvPicPr>
        <p:blipFill>
          <a:blip r:embed="rId2"/>
          <a:stretch>
            <a:fillRect/>
          </a:stretch>
        </p:blipFill>
        <p:spPr>
          <a:xfrm>
            <a:off x="2980372" y="1512859"/>
            <a:ext cx="3183255" cy="3181350"/>
          </a:xfrm>
          <a:prstGeom prst="rect">
            <a:avLst/>
          </a:prstGeom>
        </p:spPr>
      </p:pic>
    </p:spTree>
    <p:extLst>
      <p:ext uri="{BB962C8B-B14F-4D97-AF65-F5344CB8AC3E}">
        <p14:creationId xmlns:p14="http://schemas.microsoft.com/office/powerpoint/2010/main" val="352311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a:xfrm>
            <a:off x="899592" y="188640"/>
            <a:ext cx="7496175" cy="698500"/>
          </a:xfrm>
        </p:spPr>
        <p:txBody>
          <a:bodyPr/>
          <a:lstStyle/>
          <a:p>
            <a:pPr marL="342900" indent="-342900"/>
            <a:r>
              <a:rPr kumimoji="0" lang="zh-CN" altLang="en-US" sz="3200" b="1" dirty="0">
                <a:solidFill>
                  <a:srgbClr val="002060"/>
                </a:solidFill>
                <a:cs typeface="+mn-cs"/>
              </a:rPr>
              <a:t>医院应与院前急救系统签署合作协议</a:t>
            </a:r>
          </a:p>
        </p:txBody>
      </p:sp>
      <p:sp>
        <p:nvSpPr>
          <p:cNvPr id="17410" name="内容占位符 2"/>
          <p:cNvSpPr txBox="1">
            <a:spLocks noChangeArrowheads="1"/>
          </p:cNvSpPr>
          <p:nvPr/>
        </p:nvSpPr>
        <p:spPr bwMode="auto">
          <a:xfrm>
            <a:off x="532879" y="1340768"/>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Wingdings" panose="05000000000000000000" pitchFamily="2" charset="2"/>
              <a:buChar char="p"/>
            </a:pPr>
            <a:r>
              <a:rPr kumimoji="0" lang="zh-CN" altLang="en-US" sz="2000" b="1" dirty="0">
                <a:latin typeface="微软雅黑" panose="020B0503020204020204" pitchFamily="34" charset="-122"/>
                <a:ea typeface="微软雅黑" panose="020B0503020204020204" pitchFamily="34" charset="-122"/>
              </a:rPr>
              <a:t>医院应围绕急性胸痛救治与本地区</a:t>
            </a:r>
            <a:r>
              <a:rPr kumimoji="0" lang="en-US" altLang="zh-CN" sz="2000" b="1" dirty="0">
                <a:latin typeface="微软雅黑" panose="020B0503020204020204" pitchFamily="34" charset="-122"/>
                <a:ea typeface="微软雅黑" panose="020B0503020204020204" pitchFamily="34" charset="-122"/>
              </a:rPr>
              <a:t>120</a:t>
            </a:r>
            <a:r>
              <a:rPr kumimoji="0" lang="zh-CN" altLang="en-US" sz="2000" b="1" dirty="0">
                <a:latin typeface="微软雅黑" panose="020B0503020204020204" pitchFamily="34" charset="-122"/>
                <a:ea typeface="微软雅黑" panose="020B0503020204020204" pitchFamily="34" charset="-122"/>
              </a:rPr>
              <a:t>签署</a:t>
            </a:r>
            <a:r>
              <a:rPr kumimoji="0" lang="zh-CN" altLang="en-US" sz="2000" b="1" dirty="0">
                <a:solidFill>
                  <a:srgbClr val="FF0000"/>
                </a:solidFill>
                <a:latin typeface="微软雅黑" panose="020B0503020204020204" pitchFamily="34" charset="-122"/>
                <a:ea typeface="微软雅黑" panose="020B0503020204020204" pitchFamily="34" charset="-122"/>
              </a:rPr>
              <a:t>正式的合作协议</a:t>
            </a:r>
            <a:r>
              <a:rPr kumimoji="0" lang="zh-CN" altLang="en-US" sz="2000" b="1" dirty="0">
                <a:latin typeface="微软雅黑" panose="020B0503020204020204" pitchFamily="34" charset="-122"/>
                <a:ea typeface="微软雅黑" panose="020B0503020204020204" pitchFamily="34" charset="-122"/>
              </a:rPr>
              <a:t>（</a:t>
            </a:r>
            <a:r>
              <a:rPr kumimoji="0" lang="zh-CN" altLang="en-US" sz="2000" b="1" dirty="0">
                <a:latin typeface="微软雅黑" panose="020B0503020204020204" pitchFamily="34" charset="-122"/>
                <a:ea typeface="微软雅黑" panose="020B0503020204020204" pitchFamily="34" charset="-122"/>
                <a:sym typeface="+mn-ea" charset="-122"/>
              </a:rPr>
              <a:t>协议必须在正式申请认证之前</a:t>
            </a:r>
            <a:r>
              <a:rPr kumimoji="0" lang="zh-CN" altLang="en-US" sz="2000" b="1" dirty="0">
                <a:solidFill>
                  <a:srgbClr val="FF0000"/>
                </a:solidFill>
                <a:latin typeface="微软雅黑" panose="020B0503020204020204" pitchFamily="34" charset="-122"/>
                <a:ea typeface="微软雅黑" panose="020B0503020204020204" pitchFamily="34" charset="-122"/>
                <a:sym typeface="+mn-ea" charset="-122"/>
              </a:rPr>
              <a:t>至少</a:t>
            </a:r>
            <a:r>
              <a:rPr kumimoji="0" lang="en-US" altLang="zh-CN" sz="2000" b="1" dirty="0">
                <a:solidFill>
                  <a:srgbClr val="FF0000"/>
                </a:solidFill>
                <a:latin typeface="微软雅黑" panose="020B0503020204020204" pitchFamily="34" charset="-122"/>
                <a:ea typeface="微软雅黑" panose="020B0503020204020204" pitchFamily="34" charset="-122"/>
                <a:sym typeface="+mn-ea" charset="-122"/>
              </a:rPr>
              <a:t>6</a:t>
            </a:r>
            <a:r>
              <a:rPr kumimoji="0" lang="zh-CN" altLang="en-US" sz="2000" b="1" dirty="0">
                <a:solidFill>
                  <a:srgbClr val="FF0000"/>
                </a:solidFill>
                <a:latin typeface="微软雅黑" panose="020B0503020204020204" pitchFamily="34" charset="-122"/>
                <a:ea typeface="微软雅黑" panose="020B0503020204020204" pitchFamily="34" charset="-122"/>
                <a:sym typeface="+mn-ea" charset="-122"/>
              </a:rPr>
              <a:t>个月签署生效</a:t>
            </a:r>
            <a:r>
              <a:rPr kumimoji="0" lang="zh-CN" altLang="en-US" sz="2000" b="1" dirty="0">
                <a:latin typeface="微软雅黑" panose="020B0503020204020204" pitchFamily="34" charset="-122"/>
                <a:ea typeface="微软雅黑" panose="020B0503020204020204" pitchFamily="34" charset="-122"/>
                <a:sym typeface="+mn-ea" charset="-122"/>
              </a:rPr>
              <a:t>）</a:t>
            </a:r>
            <a:endParaRPr kumimoji="0" lang="zh-CN" altLang="en-US" sz="2000" b="1" dirty="0">
              <a:solidFill>
                <a:srgbClr val="FF0000"/>
              </a:solidFill>
              <a:latin typeface="微软雅黑" panose="020B0503020204020204" pitchFamily="34" charset="-122"/>
              <a:ea typeface="微软雅黑" panose="020B0503020204020204" pitchFamily="34" charset="-122"/>
            </a:endParaRPr>
          </a:p>
          <a:p>
            <a:pPr>
              <a:spcBef>
                <a:spcPct val="20000"/>
              </a:spcBef>
              <a:buFont typeface="Arial" panose="020B0604020202020204" pitchFamily="34" charset="0"/>
              <a:buChar char="•"/>
            </a:pPr>
            <a:endParaRPr kumimoji="0" lang="en-US" altLang="zh-CN" sz="2000" dirty="0">
              <a:solidFill>
                <a:srgbClr val="FF0000"/>
              </a:solidFill>
            </a:endParaRPr>
          </a:p>
        </p:txBody>
      </p:sp>
      <p:pic>
        <p:nvPicPr>
          <p:cNvPr id="4" name="图片 12" descr="图片5"/>
          <p:cNvPicPr>
            <a:picLocks noChangeAspect="1" noChangeArrowheads="1"/>
          </p:cNvPicPr>
          <p:nvPr/>
        </p:nvPicPr>
        <p:blipFill>
          <a:blip r:embed="rId2" cstate="print"/>
          <a:srcRect/>
          <a:stretch>
            <a:fillRect/>
          </a:stretch>
        </p:blipFill>
        <p:spPr bwMode="auto">
          <a:xfrm>
            <a:off x="5868144" y="2564904"/>
            <a:ext cx="2436939"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8" descr="图片1"/>
          <p:cNvPicPr>
            <a:picLocks noChangeAspect="1" noChangeArrowheads="1"/>
          </p:cNvPicPr>
          <p:nvPr/>
        </p:nvPicPr>
        <p:blipFill>
          <a:blip r:embed="rId3" cstate="print"/>
          <a:srcRect/>
          <a:stretch>
            <a:fillRect/>
          </a:stretch>
        </p:blipFill>
        <p:spPr bwMode="auto">
          <a:xfrm>
            <a:off x="899592" y="2564904"/>
            <a:ext cx="2315170" cy="3535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9" descr="图片2"/>
          <p:cNvPicPr>
            <a:picLocks noChangeAspect="1" noChangeArrowheads="1"/>
          </p:cNvPicPr>
          <p:nvPr/>
        </p:nvPicPr>
        <p:blipFill>
          <a:blip r:embed="rId4" cstate="print"/>
          <a:srcRect/>
          <a:stretch>
            <a:fillRect/>
          </a:stretch>
        </p:blipFill>
        <p:spPr bwMode="auto">
          <a:xfrm>
            <a:off x="3366104" y="2564904"/>
            <a:ext cx="2286016" cy="3513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a:xfrm>
            <a:off x="899592" y="188640"/>
            <a:ext cx="7496175" cy="698500"/>
          </a:xfrm>
        </p:spPr>
        <p:txBody>
          <a:bodyPr/>
          <a:lstStyle/>
          <a:p>
            <a:pPr marL="342900" indent="-342900"/>
            <a:r>
              <a:rPr kumimoji="0" lang="zh-CN" altLang="en-US" sz="3200" b="1" dirty="0">
                <a:solidFill>
                  <a:srgbClr val="002060"/>
                </a:solidFill>
                <a:cs typeface="+mn-cs"/>
              </a:rPr>
              <a:t>针对院前急救系统的培训计划</a:t>
            </a:r>
          </a:p>
        </p:txBody>
      </p:sp>
      <p:sp>
        <p:nvSpPr>
          <p:cNvPr id="3" name="内容占位符 2"/>
          <p:cNvSpPr txBox="1"/>
          <p:nvPr/>
        </p:nvSpPr>
        <p:spPr bwMode="auto">
          <a:xfrm>
            <a:off x="909856" y="1197223"/>
            <a:ext cx="6480175"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indent="-34290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nSpc>
                <a:spcPct val="120000"/>
              </a:lnSpc>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培训计划</a:t>
            </a:r>
            <a:endParaRPr kumimoji="0" lang="en-US" altLang="zh-CN" b="1" dirty="0">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kumimoji="0" lang="en-US" altLang="zh-CN" sz="1800" b="1" dirty="0">
                <a:latin typeface="微软雅黑" panose="020B0503020204020204" pitchFamily="34" charset="-122"/>
                <a:ea typeface="微软雅黑" panose="020B0503020204020204" pitchFamily="34" charset="-122"/>
              </a:rPr>
              <a:t> </a:t>
            </a:r>
            <a:r>
              <a:rPr kumimoji="0" lang="en-US" altLang="zh-CN" sz="2000" b="1" dirty="0">
                <a:latin typeface="微软雅黑" panose="020B0503020204020204" pitchFamily="34" charset="-122"/>
                <a:ea typeface="微软雅黑" panose="020B0503020204020204" pitchFamily="34" charset="-122"/>
              </a:rPr>
              <a:t>    </a:t>
            </a:r>
            <a:r>
              <a:rPr kumimoji="0" lang="en-US" altLang="zh-CN" sz="2000" dirty="0">
                <a:latin typeface="微软雅黑" panose="020B0503020204020204" pitchFamily="34" charset="-122"/>
                <a:ea typeface="微软雅黑" panose="020B0503020204020204" pitchFamily="34" charset="-122"/>
              </a:rPr>
              <a:t>1. </a:t>
            </a:r>
            <a:r>
              <a:rPr kumimoji="0" lang="zh-CN" altLang="en-US" sz="2000" dirty="0">
                <a:latin typeface="微软雅黑" panose="020B0503020204020204" pitchFamily="34" charset="-122"/>
                <a:ea typeface="微软雅黑" panose="020B0503020204020204" pitchFamily="34" charset="-122"/>
              </a:rPr>
              <a:t>急性胸痛的急救常识</a:t>
            </a:r>
            <a:endParaRPr kumimoji="0" lang="en-US" altLang="zh-CN" sz="2000" dirty="0">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kumimoji="0" lang="zh-CN" altLang="en-US" sz="2000" dirty="0">
                <a:latin typeface="微软雅黑" panose="020B0503020204020204" pitchFamily="34" charset="-122"/>
                <a:ea typeface="微软雅黑" panose="020B0503020204020204" pitchFamily="34" charset="-122"/>
              </a:rPr>
              <a:t>     </a:t>
            </a:r>
            <a:r>
              <a:rPr kumimoji="0" lang="en-US" altLang="zh-CN" sz="2000" dirty="0">
                <a:latin typeface="微软雅黑" panose="020B0503020204020204" pitchFamily="34" charset="-122"/>
                <a:ea typeface="微软雅黑" panose="020B0503020204020204" pitchFamily="34" charset="-122"/>
              </a:rPr>
              <a:t>2. </a:t>
            </a:r>
            <a:r>
              <a:rPr kumimoji="0" lang="zh-CN" altLang="en-US" sz="2000" dirty="0">
                <a:latin typeface="微软雅黑" panose="020B0503020204020204" pitchFamily="34" charset="-122"/>
                <a:ea typeface="微软雅黑" panose="020B0503020204020204" pitchFamily="34" charset="-122"/>
              </a:rPr>
              <a:t>高危患者的识别</a:t>
            </a:r>
            <a:endParaRPr kumimoji="0" lang="en-US" altLang="zh-CN" sz="2000" dirty="0">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kumimoji="0" lang="en-US" altLang="zh-CN" sz="2000" dirty="0">
                <a:latin typeface="微软雅黑" panose="020B0503020204020204" pitchFamily="34" charset="-122"/>
                <a:ea typeface="微软雅黑" panose="020B0503020204020204" pitchFamily="34" charset="-122"/>
              </a:rPr>
              <a:t>     3. ACS</a:t>
            </a:r>
            <a:r>
              <a:rPr kumimoji="0" lang="zh-CN" altLang="en-US" sz="2000" dirty="0">
                <a:latin typeface="微软雅黑" panose="020B0503020204020204" pitchFamily="34" charset="-122"/>
                <a:ea typeface="微软雅黑" panose="020B0503020204020204" pitchFamily="34" charset="-122"/>
              </a:rPr>
              <a:t>及心肺复苏指南</a:t>
            </a:r>
            <a:endParaRPr kumimoji="0" lang="en-US" altLang="zh-CN" sz="2000" dirty="0">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kumimoji="0" lang="zh-CN" altLang="en-US" sz="2000" dirty="0">
                <a:latin typeface="微软雅黑" panose="020B0503020204020204" pitchFamily="34" charset="-122"/>
                <a:ea typeface="微软雅黑" panose="020B0503020204020204" pitchFamily="34" charset="-122"/>
              </a:rPr>
              <a:t>     </a:t>
            </a:r>
            <a:r>
              <a:rPr kumimoji="0" lang="en-US" altLang="zh-CN" sz="2000" dirty="0">
                <a:latin typeface="微软雅黑" panose="020B0503020204020204" pitchFamily="34" charset="-122"/>
                <a:ea typeface="微软雅黑" panose="020B0503020204020204" pitchFamily="34" charset="-122"/>
              </a:rPr>
              <a:t>4. </a:t>
            </a:r>
            <a:r>
              <a:rPr kumimoji="0" lang="zh-CN" altLang="en-US" sz="2000" dirty="0">
                <a:latin typeface="微软雅黑" panose="020B0503020204020204" pitchFamily="34" charset="-122"/>
                <a:ea typeface="微软雅黑" panose="020B0503020204020204" pitchFamily="34" charset="-122"/>
              </a:rPr>
              <a:t>远程心电图采集与传输</a:t>
            </a:r>
            <a:endParaRPr kumimoji="0" lang="en-US" altLang="zh-CN" sz="2000" dirty="0">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提交内容</a:t>
            </a:r>
            <a:endParaRPr kumimoji="0" lang="en-US" altLang="zh-CN" b="1" dirty="0">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kumimoji="0" lang="en-US" altLang="zh-CN" b="1" dirty="0">
                <a:latin typeface="微软雅黑" panose="020B0503020204020204" pitchFamily="34" charset="-122"/>
                <a:ea typeface="微软雅黑" panose="020B0503020204020204" pitchFamily="34" charset="-122"/>
              </a:rPr>
              <a:t>    </a:t>
            </a:r>
            <a:r>
              <a:rPr kumimoji="0" lang="zh-CN" altLang="en-US" sz="2000" dirty="0">
                <a:latin typeface="微软雅黑" panose="020B0503020204020204" pitchFamily="34" charset="-122"/>
                <a:ea typeface="微软雅黑" panose="020B0503020204020204" pitchFamily="34" charset="-122"/>
              </a:rPr>
              <a:t>培训计划、讲稿、签到表、 培训现场照片或视频资料</a:t>
            </a:r>
          </a:p>
        </p:txBody>
      </p:sp>
      <p:pic>
        <p:nvPicPr>
          <p:cNvPr id="4" name="图片 2" descr="图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612" y="4005064"/>
            <a:ext cx="1785938" cy="25130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wps4A8"/>
          <p:cNvPicPr>
            <a:picLocks noChangeAspect="1" noChangeArrowheads="1"/>
          </p:cNvPicPr>
          <p:nvPr/>
        </p:nvPicPr>
        <p:blipFill>
          <a:blip r:embed="rId3">
            <a:extLst>
              <a:ext uri="{28A0092B-C50C-407E-A947-70E740481C1C}">
                <a14:useLocalDpi xmlns:a14="http://schemas.microsoft.com/office/drawing/2010/main" val="0"/>
              </a:ext>
            </a:extLst>
          </a:blip>
          <a:srcRect b="4672"/>
          <a:stretch>
            <a:fillRect/>
          </a:stretch>
        </p:blipFill>
        <p:spPr bwMode="auto">
          <a:xfrm>
            <a:off x="3213690" y="4005064"/>
            <a:ext cx="4029075" cy="25209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extLst>
              <p:ext uri="{D42A27DB-BD31-4B8C-83A1-F6EECF244321}">
                <p14:modId xmlns:p14="http://schemas.microsoft.com/office/powerpoint/2010/main" val="3511166954"/>
              </p:ext>
            </p:extLst>
          </p:nvPr>
        </p:nvGraphicFramePr>
        <p:xfrm>
          <a:off x="467544" y="1196752"/>
          <a:ext cx="820891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8" name="标题 1"/>
          <p:cNvSpPr>
            <a:spLocks noGrp="1"/>
          </p:cNvSpPr>
          <p:nvPr>
            <p:ph type="title"/>
          </p:nvPr>
        </p:nvSpPr>
        <p:spPr>
          <a:xfrm>
            <a:off x="899592" y="214313"/>
            <a:ext cx="7496175" cy="698500"/>
          </a:xfrm>
        </p:spPr>
        <p:txBody>
          <a:bodyPr/>
          <a:lstStyle/>
          <a:p>
            <a:pPr marL="342900" indent="-342900"/>
            <a:r>
              <a:rPr kumimoji="0" lang="zh-CN" altLang="en-US" sz="3200" b="1" dirty="0">
                <a:solidFill>
                  <a:srgbClr val="002060"/>
                </a:solidFill>
                <a:cs typeface="+mn-cs"/>
              </a:rPr>
              <a:t>胸痛中心与</a:t>
            </a:r>
            <a:r>
              <a:rPr kumimoji="0" lang="en-US" altLang="zh-CN" sz="3200" b="1" dirty="0">
                <a:solidFill>
                  <a:srgbClr val="002060"/>
                </a:solidFill>
                <a:cs typeface="+mn-cs"/>
              </a:rPr>
              <a:t>120</a:t>
            </a:r>
            <a:r>
              <a:rPr kumimoji="0" lang="zh-CN" altLang="en-US" sz="3200" b="1" dirty="0">
                <a:solidFill>
                  <a:srgbClr val="002060"/>
                </a:solidFill>
                <a:cs typeface="+mn-cs"/>
              </a:rPr>
              <a:t>联合演练</a:t>
            </a:r>
          </a:p>
        </p:txBody>
      </p:sp>
      <p:sp>
        <p:nvSpPr>
          <p:cNvPr id="19459" name="内容占位符 2"/>
          <p:cNvSpPr txBox="1">
            <a:spLocks noChangeArrowheads="1"/>
          </p:cNvSpPr>
          <p:nvPr/>
        </p:nvSpPr>
        <p:spPr bwMode="auto">
          <a:xfrm>
            <a:off x="467544" y="1346267"/>
            <a:ext cx="8435280" cy="4737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nSpc>
                <a:spcPct val="120000"/>
              </a:lnSpc>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急救预案、流程图以及联络机制</a:t>
            </a:r>
          </a:p>
          <a:p>
            <a:pPr>
              <a:lnSpc>
                <a:spcPct val="120000"/>
              </a:lnSpc>
              <a:spcBef>
                <a:spcPct val="20000"/>
              </a:spcBef>
              <a:buFont typeface="Arial" panose="020B0604020202020204" pitchFamily="34" charset="0"/>
              <a:buNone/>
            </a:pPr>
            <a:r>
              <a:rPr kumimoji="0" lang="zh-CN" altLang="en-US" sz="1800" dirty="0">
                <a:latin typeface="微软雅黑" panose="020B0503020204020204" pitchFamily="34" charset="-122"/>
                <a:ea typeface="微软雅黑" panose="020B0503020204020204" pitchFamily="34" charset="-122"/>
              </a:rPr>
              <a:t>  </a:t>
            </a:r>
            <a:r>
              <a:rPr kumimoji="0" lang="en-US" altLang="zh-CN" sz="1800" dirty="0">
                <a:latin typeface="微软雅黑" panose="020B0503020204020204" pitchFamily="34" charset="-122"/>
                <a:ea typeface="微软雅黑" panose="020B0503020204020204" pitchFamily="34" charset="-122"/>
              </a:rPr>
              <a:t>   </a:t>
            </a:r>
            <a:r>
              <a:rPr kumimoji="0" lang="zh-CN" altLang="en-US" sz="2000" dirty="0">
                <a:latin typeface="微软雅黑" panose="020B0503020204020204" pitchFamily="34" charset="-122"/>
                <a:ea typeface="微软雅黑" panose="020B0503020204020204" pitchFamily="34" charset="-122"/>
              </a:rPr>
              <a:t>从胸痛呼救到从发病现场将急性胸痛患者转送至胸痛中心</a:t>
            </a:r>
          </a:p>
          <a:p>
            <a:pPr>
              <a:spcBef>
                <a:spcPct val="20000"/>
              </a:spcBef>
              <a:buFont typeface="Arial" panose="020B0604020202020204" pitchFamily="34" charset="0"/>
              <a:buNone/>
            </a:pPr>
            <a:r>
              <a:rPr kumimoji="0" lang="zh-CN" altLang="en-US" dirty="0">
                <a:solidFill>
                  <a:srgbClr val="FF0000"/>
                </a:solidFill>
              </a:rPr>
              <a:t>  </a:t>
            </a:r>
            <a:endParaRPr kumimoji="0" lang="en-US" altLang="zh-CN" dirty="0">
              <a:solidFill>
                <a:srgbClr val="FF0000"/>
              </a:solidFill>
            </a:endParaRPr>
          </a:p>
          <a:p>
            <a:pPr>
              <a:spcBef>
                <a:spcPct val="20000"/>
              </a:spcBef>
              <a:buFont typeface="Arial" panose="020B0604020202020204" pitchFamily="34" charset="0"/>
              <a:buNone/>
            </a:pPr>
            <a:endParaRPr kumimoji="0" lang="en-US" altLang="zh-CN"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899810" y="188640"/>
            <a:ext cx="7496175" cy="698500"/>
          </a:xfrm>
        </p:spPr>
        <p:txBody>
          <a:bodyPr/>
          <a:lstStyle/>
          <a:p>
            <a:pPr marL="342900" indent="-342900"/>
            <a:r>
              <a:rPr kumimoji="0" lang="en-US" altLang="zh-CN" sz="3200" b="1" dirty="0">
                <a:solidFill>
                  <a:srgbClr val="002060"/>
                </a:solidFill>
                <a:cs typeface="+mn-cs"/>
              </a:rPr>
              <a:t>120</a:t>
            </a:r>
            <a:r>
              <a:rPr kumimoji="0" lang="zh-CN" altLang="en-US" sz="3200" b="1" dirty="0">
                <a:solidFill>
                  <a:srgbClr val="002060"/>
                </a:solidFill>
                <a:cs typeface="+mn-cs"/>
              </a:rPr>
              <a:t>参与胸痛中心质量分析</a:t>
            </a:r>
          </a:p>
        </p:txBody>
      </p:sp>
      <p:sp>
        <p:nvSpPr>
          <p:cNvPr id="20482" name="内容占位符 2"/>
          <p:cNvSpPr txBox="1">
            <a:spLocks noChangeArrowheads="1"/>
          </p:cNvSpPr>
          <p:nvPr/>
        </p:nvSpPr>
        <p:spPr bwMode="auto">
          <a:xfrm>
            <a:off x="323528" y="1280096"/>
            <a:ext cx="8569325"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nSpc>
                <a:spcPct val="120000"/>
              </a:lnSpc>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联合例会和典型病例讨论会</a:t>
            </a:r>
          </a:p>
          <a:p>
            <a:pPr>
              <a:lnSpc>
                <a:spcPct val="120000"/>
              </a:lnSpc>
              <a:spcBef>
                <a:spcPct val="20000"/>
              </a:spcBef>
              <a:buFont typeface="Arial" panose="020B0604020202020204" pitchFamily="34" charset="0"/>
              <a:buNone/>
            </a:pPr>
            <a:r>
              <a:rPr kumimoji="0" lang="en-US" altLang="zh-CN" sz="1800" b="1" dirty="0">
                <a:latin typeface="微软雅黑" panose="020B0503020204020204" pitchFamily="34" charset="-122"/>
                <a:ea typeface="微软雅黑" panose="020B0503020204020204" pitchFamily="34" charset="-122"/>
              </a:rPr>
              <a:t>     </a:t>
            </a:r>
            <a:r>
              <a:rPr kumimoji="0" lang="zh-CN" altLang="en-US" sz="2000" dirty="0">
                <a:latin typeface="微软雅黑" panose="020B0503020204020204" pitchFamily="34" charset="-122"/>
                <a:ea typeface="微软雅黑" panose="020B0503020204020204" pitchFamily="34" charset="-122"/>
              </a:rPr>
              <a:t>至少</a:t>
            </a:r>
            <a:r>
              <a:rPr kumimoji="0" lang="zh-CN" altLang="en-US" sz="2000" dirty="0">
                <a:solidFill>
                  <a:srgbClr val="FF0000"/>
                </a:solidFill>
                <a:latin typeface="微软雅黑" panose="020B0503020204020204" pitchFamily="34" charset="-122"/>
                <a:ea typeface="微软雅黑" panose="020B0503020204020204" pitchFamily="34" charset="-122"/>
              </a:rPr>
              <a:t>每半年参加一次</a:t>
            </a:r>
            <a:r>
              <a:rPr kumimoji="0" lang="zh-CN" altLang="en-US" sz="2000" dirty="0">
                <a:latin typeface="微软雅黑" panose="020B0503020204020204" pitchFamily="34" charset="-122"/>
                <a:ea typeface="微软雅黑" panose="020B0503020204020204" pitchFamily="34" charset="-122"/>
              </a:rPr>
              <a:t>上述会议，共同分析实际工作中存在的问题、制订改进措施</a:t>
            </a:r>
            <a:endParaRPr kumimoji="0" lang="en-US" altLang="zh-CN" sz="2000" dirty="0">
              <a:latin typeface="微软雅黑" panose="020B0503020204020204" pitchFamily="34" charset="-122"/>
              <a:ea typeface="微软雅黑" panose="020B0503020204020204" pitchFamily="34" charset="-122"/>
            </a:endParaRPr>
          </a:p>
          <a:p>
            <a:pPr>
              <a:lnSpc>
                <a:spcPct val="120000"/>
              </a:lnSpc>
              <a:spcBef>
                <a:spcPct val="20000"/>
              </a:spcBef>
              <a:buFont typeface="Arial" panose="020B0604020202020204" pitchFamily="34" charset="0"/>
              <a:buNone/>
            </a:pPr>
            <a:r>
              <a:rPr kumimoji="0" lang="zh-CN" altLang="en-US" sz="2000" dirty="0">
                <a:latin typeface="微软雅黑" panose="020B0503020204020204" pitchFamily="34" charset="-122"/>
                <a:ea typeface="微软雅黑" panose="020B0503020204020204" pitchFamily="34" charset="-122"/>
              </a:rPr>
              <a:t>   </a:t>
            </a:r>
            <a:r>
              <a:rPr kumimoji="0" lang="en-US" altLang="zh-CN" sz="2000" dirty="0">
                <a:latin typeface="微软雅黑" panose="020B0503020204020204" pitchFamily="34" charset="-122"/>
                <a:ea typeface="微软雅黑" panose="020B0503020204020204" pitchFamily="34" charset="-122"/>
              </a:rPr>
              <a:t> </a:t>
            </a:r>
            <a:r>
              <a:rPr kumimoji="0" lang="zh-CN" altLang="en-US" sz="2000" dirty="0">
                <a:latin typeface="微软雅黑" panose="020B0503020204020204" pitchFamily="34" charset="-122"/>
                <a:ea typeface="微软雅黑" panose="020B0503020204020204" pitchFamily="34" charset="-122"/>
              </a:rPr>
              <a:t> 院前急救人员参与</a:t>
            </a:r>
            <a:endParaRPr kumimoji="0" lang="en-US" altLang="zh-CN" sz="2000" dirty="0">
              <a:latin typeface="微软雅黑" panose="020B0503020204020204" pitchFamily="34" charset="-122"/>
              <a:ea typeface="微软雅黑" panose="020B0503020204020204" pitchFamily="34" charset="-122"/>
            </a:endParaRPr>
          </a:p>
          <a:p>
            <a:pPr>
              <a:lnSpc>
                <a:spcPct val="120000"/>
              </a:lnSpc>
              <a:spcBef>
                <a:spcPct val="20000"/>
              </a:spcBef>
              <a:buFont typeface="Arial" panose="020B0604020202020204" pitchFamily="34" charset="0"/>
              <a:buNone/>
            </a:pPr>
            <a:r>
              <a:rPr kumimoji="0" lang="en-US" altLang="zh-CN" sz="2000" dirty="0">
                <a:latin typeface="微软雅黑" panose="020B0503020204020204" pitchFamily="34" charset="-122"/>
                <a:ea typeface="微软雅黑" panose="020B0503020204020204" pitchFamily="34" charset="-122"/>
              </a:rPr>
              <a:t>  </a:t>
            </a:r>
            <a:r>
              <a:rPr kumimoji="0" lang="zh-CN" altLang="en-US" sz="2000" dirty="0">
                <a:latin typeface="微软雅黑" panose="020B0503020204020204" pitchFamily="34" charset="-122"/>
                <a:ea typeface="微软雅黑" panose="020B0503020204020204" pitchFamily="34" charset="-122"/>
              </a:rPr>
              <a:t>   会议记录、签到表、现场照片或视频资料（显示时间、地点、人员身份等内容） </a:t>
            </a:r>
          </a:p>
          <a:p>
            <a:pPr>
              <a:spcBef>
                <a:spcPct val="20000"/>
              </a:spcBef>
              <a:buFont typeface="Arial" panose="020B0604020202020204" pitchFamily="34" charset="0"/>
              <a:buChar char="•"/>
            </a:pPr>
            <a:endParaRPr kumimoji="0" lang="zh-CN" altLang="en-US" dirty="0"/>
          </a:p>
        </p:txBody>
      </p:sp>
      <p:pic>
        <p:nvPicPr>
          <p:cNvPr id="4" name="图片 6" descr="图片4"/>
          <p:cNvPicPr>
            <a:picLocks noChangeAspect="1" noChangeArrowheads="1"/>
          </p:cNvPicPr>
          <p:nvPr/>
        </p:nvPicPr>
        <p:blipFill>
          <a:blip r:embed="rId2" cstate="print"/>
          <a:srcRect/>
          <a:stretch>
            <a:fillRect/>
          </a:stretch>
        </p:blipFill>
        <p:spPr bwMode="auto">
          <a:xfrm>
            <a:off x="3491880" y="3955331"/>
            <a:ext cx="3384376" cy="2460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2" descr="图片1"/>
          <p:cNvPicPr>
            <a:picLocks noChangeAspect="1" noChangeArrowheads="1"/>
          </p:cNvPicPr>
          <p:nvPr/>
        </p:nvPicPr>
        <p:blipFill>
          <a:blip r:embed="rId3" cstate="print"/>
          <a:srcRect/>
          <a:stretch>
            <a:fillRect/>
          </a:stretch>
        </p:blipFill>
        <p:spPr bwMode="auto">
          <a:xfrm>
            <a:off x="899810" y="3955331"/>
            <a:ext cx="1748973" cy="2460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a:xfrm>
            <a:off x="876859" y="188638"/>
            <a:ext cx="7496175" cy="698500"/>
          </a:xfrm>
        </p:spPr>
        <p:txBody>
          <a:bodyPr/>
          <a:lstStyle/>
          <a:p>
            <a:pPr marL="342900" indent="-342900"/>
            <a:r>
              <a:rPr kumimoji="0" lang="zh-CN" altLang="en-US" sz="3200" b="1" dirty="0">
                <a:solidFill>
                  <a:srgbClr val="002060"/>
                </a:solidFill>
                <a:cs typeface="+mn-cs"/>
              </a:rPr>
              <a:t>院前急救基本条件</a:t>
            </a:r>
          </a:p>
        </p:txBody>
      </p:sp>
      <p:sp>
        <p:nvSpPr>
          <p:cNvPr id="21506" name="内容占位符 2"/>
          <p:cNvSpPr txBox="1">
            <a:spLocks noChangeArrowheads="1"/>
          </p:cNvSpPr>
          <p:nvPr/>
        </p:nvSpPr>
        <p:spPr bwMode="auto">
          <a:xfrm>
            <a:off x="395536" y="1124744"/>
            <a:ext cx="8353176"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spcBef>
                <a:spcPct val="20000"/>
              </a:spcBef>
              <a:buFont typeface="Wingdings" panose="05000000000000000000" pitchFamily="2" charset="2"/>
              <a:buChar char="p"/>
            </a:pPr>
            <a:r>
              <a:rPr kumimoji="0" lang="zh-CN" altLang="en-US" b="1" dirty="0">
                <a:latin typeface="微软雅黑" panose="020B0503020204020204" pitchFamily="34" charset="-122"/>
                <a:ea typeface="微软雅黑" panose="020B0503020204020204" pitchFamily="34" charset="-122"/>
              </a:rPr>
              <a:t>院前救护车应具备基本的</a:t>
            </a:r>
            <a:r>
              <a:rPr kumimoji="0" lang="zh-CN" altLang="en-US" b="1" dirty="0">
                <a:solidFill>
                  <a:srgbClr val="FF0000"/>
                </a:solidFill>
                <a:latin typeface="微软雅黑" panose="020B0503020204020204" pitchFamily="34" charset="-122"/>
                <a:ea typeface="微软雅黑" panose="020B0503020204020204" pitchFamily="34" charset="-122"/>
              </a:rPr>
              <a:t>监护和抢救</a:t>
            </a:r>
            <a:r>
              <a:rPr kumimoji="0" lang="zh-CN" altLang="en-US" b="1" dirty="0">
                <a:latin typeface="微软雅黑" panose="020B0503020204020204" pitchFamily="34" charset="-122"/>
                <a:ea typeface="微软雅黑" panose="020B0503020204020204" pitchFamily="34" charset="-122"/>
              </a:rPr>
              <a:t>条件</a:t>
            </a:r>
            <a:endParaRPr kumimoji="0" lang="en-US" altLang="zh-CN" b="1" dirty="0">
              <a:latin typeface="微软雅黑" panose="020B0503020204020204" pitchFamily="34" charset="-122"/>
              <a:ea typeface="微软雅黑" panose="020B0503020204020204" pitchFamily="34" charset="-122"/>
            </a:endParaRPr>
          </a:p>
          <a:p>
            <a:pPr>
              <a:spcBef>
                <a:spcPct val="20000"/>
              </a:spcBef>
              <a:buFont typeface="Arial" panose="020B0604020202020204" pitchFamily="34" charset="0"/>
              <a:buNone/>
            </a:pPr>
            <a:r>
              <a:rPr kumimoji="0" lang="zh-CN" altLang="en-US" b="1" dirty="0">
                <a:latin typeface="华文新魏" panose="02010800040101010101" pitchFamily="2" charset="-122"/>
                <a:ea typeface="华文新魏" panose="02010800040101010101" pitchFamily="2" charset="-122"/>
              </a:rPr>
              <a:t> </a:t>
            </a:r>
            <a:r>
              <a:rPr kumimoji="0" lang="zh-CN" altLang="en-US" sz="1800" dirty="0">
                <a:latin typeface="微软雅黑" panose="020B0503020204020204" pitchFamily="34" charset="-122"/>
                <a:ea typeface="微软雅黑" panose="020B0503020204020204" pitchFamily="34" charset="-122"/>
              </a:rPr>
              <a:t>    </a:t>
            </a:r>
            <a:r>
              <a:rPr kumimoji="0" lang="en-US" altLang="zh-CN" sz="1800" dirty="0">
                <a:latin typeface="微软雅黑" panose="020B0503020204020204" pitchFamily="34" charset="-122"/>
                <a:ea typeface="微软雅黑" panose="020B0503020204020204" pitchFamily="34" charset="-122"/>
              </a:rPr>
              <a:t> </a:t>
            </a:r>
            <a:r>
              <a:rPr kumimoji="0" lang="zh-CN" altLang="en-US" sz="2000" dirty="0">
                <a:latin typeface="微软雅黑" panose="020B0503020204020204" pitchFamily="34" charset="-122"/>
                <a:ea typeface="微软雅黑" panose="020B0503020204020204" pitchFamily="34" charset="-122"/>
              </a:rPr>
              <a:t>必备设备：心电图机、多功能（心电、血压、血氧饱和度等）监护仪、便携式除颤器、移动式供氧装置、人工气道建立设备和各类急救药品（一包药等）</a:t>
            </a:r>
            <a:endParaRPr kumimoji="0" lang="en-US" altLang="zh-CN" sz="2000" dirty="0">
              <a:latin typeface="微软雅黑" panose="020B0503020204020204" pitchFamily="34" charset="-122"/>
              <a:ea typeface="微软雅黑" panose="020B0503020204020204" pitchFamily="34" charset="-122"/>
            </a:endParaRPr>
          </a:p>
          <a:p>
            <a:pPr>
              <a:spcBef>
                <a:spcPct val="20000"/>
              </a:spcBef>
              <a:buFont typeface="Arial" panose="020B0604020202020204" pitchFamily="34" charset="0"/>
              <a:buChar char="•"/>
            </a:pPr>
            <a:endParaRPr kumimoji="0" lang="zh-CN" altLang="en-US" dirty="0"/>
          </a:p>
        </p:txBody>
      </p:sp>
      <p:pic>
        <p:nvPicPr>
          <p:cNvPr id="4" name="图片 3"/>
          <p:cNvPicPr>
            <a:picLocks noChangeAspect="1"/>
          </p:cNvPicPr>
          <p:nvPr/>
        </p:nvPicPr>
        <p:blipFill>
          <a:blip r:embed="rId2" cstate="print"/>
          <a:stretch>
            <a:fillRect/>
          </a:stretch>
        </p:blipFill>
        <p:spPr>
          <a:xfrm>
            <a:off x="891239" y="3218166"/>
            <a:ext cx="1711683" cy="116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p:cNvPicPr>
            <a:picLocks noChangeAspect="1"/>
          </p:cNvPicPr>
          <p:nvPr/>
        </p:nvPicPr>
        <p:blipFill>
          <a:blip r:embed="rId3" cstate="print"/>
          <a:srcRect t="4157" b="4912"/>
          <a:stretch>
            <a:fillRect/>
          </a:stretch>
        </p:blipFill>
        <p:spPr>
          <a:xfrm>
            <a:off x="3835546" y="3178714"/>
            <a:ext cx="1497918" cy="1160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p:cNvPicPr>
            <a:picLocks noChangeAspect="1"/>
          </p:cNvPicPr>
          <p:nvPr/>
        </p:nvPicPr>
        <p:blipFill>
          <a:blip r:embed="rId4" cstate="print"/>
          <a:stretch>
            <a:fillRect/>
          </a:stretch>
        </p:blipFill>
        <p:spPr>
          <a:xfrm>
            <a:off x="6475726" y="3146310"/>
            <a:ext cx="1643876" cy="1209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p:cNvPicPr>
            <a:picLocks noChangeAspect="1"/>
          </p:cNvPicPr>
          <p:nvPr/>
        </p:nvPicPr>
        <p:blipFill>
          <a:blip r:embed="rId5" cstate="print"/>
          <a:stretch>
            <a:fillRect/>
          </a:stretch>
        </p:blipFill>
        <p:spPr>
          <a:xfrm>
            <a:off x="873634" y="5060704"/>
            <a:ext cx="1570912" cy="1330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图片 7"/>
          <p:cNvPicPr>
            <a:picLocks noChangeAspect="1"/>
          </p:cNvPicPr>
          <p:nvPr/>
        </p:nvPicPr>
        <p:blipFill>
          <a:blip r:embed="rId6" cstate="print"/>
          <a:stretch>
            <a:fillRect/>
          </a:stretch>
        </p:blipFill>
        <p:spPr>
          <a:xfrm>
            <a:off x="3792242" y="5105256"/>
            <a:ext cx="1584815" cy="1321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p:cNvPicPr>
            <a:picLocks noChangeAspect="1"/>
          </p:cNvPicPr>
          <p:nvPr/>
        </p:nvPicPr>
        <p:blipFill>
          <a:blip r:embed="rId7"/>
          <a:stretch>
            <a:fillRect/>
          </a:stretch>
        </p:blipFill>
        <p:spPr>
          <a:xfrm>
            <a:off x="6724753" y="5059918"/>
            <a:ext cx="1486448" cy="1387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矩形 10"/>
          <p:cNvSpPr/>
          <p:nvPr/>
        </p:nvSpPr>
        <p:spPr>
          <a:xfrm>
            <a:off x="6791413" y="4570205"/>
            <a:ext cx="1316907" cy="3997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1" algn="ctr">
              <a:lnSpc>
                <a:spcPct val="140000"/>
              </a:lnSpc>
            </a:pPr>
            <a:r>
              <a:rPr lang="zh-CN" altLang="en-US" sz="1600" b="1" dirty="0">
                <a:latin typeface="微软雅黑" panose="020B0503020204020204" pitchFamily="34" charset="-122"/>
                <a:ea typeface="微软雅黑" panose="020B0503020204020204" pitchFamily="34" charset="-122"/>
              </a:rPr>
              <a:t>急救药品</a:t>
            </a:r>
            <a:endParaRPr lang="en-US" altLang="zh-CN" sz="1600" b="1" dirty="0">
              <a:latin typeface="微软雅黑" panose="020B0503020204020204" pitchFamily="34" charset="-122"/>
              <a:ea typeface="微软雅黑" panose="020B0503020204020204" pitchFamily="34" charset="-122"/>
            </a:endParaRPr>
          </a:p>
        </p:txBody>
      </p:sp>
      <p:sp>
        <p:nvSpPr>
          <p:cNvPr id="12" name="矩形 11"/>
          <p:cNvSpPr/>
          <p:nvPr/>
        </p:nvSpPr>
        <p:spPr>
          <a:xfrm>
            <a:off x="3914827" y="4594710"/>
            <a:ext cx="1316907" cy="3997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1" algn="ctr">
              <a:lnSpc>
                <a:spcPct val="140000"/>
              </a:lnSpc>
            </a:pPr>
            <a:r>
              <a:rPr lang="zh-CN" altLang="en-US" sz="1600" b="1" dirty="0">
                <a:latin typeface="微软雅黑" panose="020B0503020204020204" pitchFamily="34" charset="-122"/>
                <a:ea typeface="微软雅黑" panose="020B0503020204020204" pitchFamily="34" charset="-122"/>
              </a:rPr>
              <a:t>供氧装置</a:t>
            </a:r>
            <a:endParaRPr lang="en-US" altLang="zh-CN" sz="1600" b="1" dirty="0">
              <a:latin typeface="微软雅黑" panose="020B0503020204020204" pitchFamily="34" charset="-122"/>
              <a:ea typeface="微软雅黑" panose="020B0503020204020204" pitchFamily="34" charset="-122"/>
            </a:endParaRPr>
          </a:p>
        </p:txBody>
      </p:sp>
      <p:sp>
        <p:nvSpPr>
          <p:cNvPr id="13" name="矩形 12"/>
          <p:cNvSpPr/>
          <p:nvPr/>
        </p:nvSpPr>
        <p:spPr>
          <a:xfrm>
            <a:off x="1038241" y="4571068"/>
            <a:ext cx="1316907" cy="3997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1" algn="ctr">
              <a:lnSpc>
                <a:spcPct val="140000"/>
              </a:lnSpc>
            </a:pPr>
            <a:r>
              <a:rPr lang="zh-CN" altLang="en-US" sz="1600" b="1" dirty="0">
                <a:latin typeface="微软雅黑" panose="020B0503020204020204" pitchFamily="34" charset="-122"/>
                <a:ea typeface="微软雅黑" panose="020B0503020204020204" pitchFamily="34" charset="-122"/>
              </a:rPr>
              <a:t>人工气道</a:t>
            </a:r>
            <a:endParaRPr lang="en-US" altLang="zh-CN" sz="1600" b="1" dirty="0">
              <a:latin typeface="微软雅黑" panose="020B0503020204020204" pitchFamily="34" charset="-122"/>
              <a:ea typeface="微软雅黑" panose="020B0503020204020204" pitchFamily="34" charset="-122"/>
            </a:endParaRPr>
          </a:p>
        </p:txBody>
      </p:sp>
      <p:sp>
        <p:nvSpPr>
          <p:cNvPr id="14" name="矩形 13"/>
          <p:cNvSpPr/>
          <p:nvPr/>
        </p:nvSpPr>
        <p:spPr>
          <a:xfrm>
            <a:off x="1088628" y="2755347"/>
            <a:ext cx="1316907" cy="3997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1" algn="ctr">
              <a:lnSpc>
                <a:spcPct val="140000"/>
              </a:lnSpc>
            </a:pPr>
            <a:r>
              <a:rPr lang="zh-CN" altLang="en-US" sz="1600" b="1">
                <a:latin typeface="微软雅黑" panose="020B0503020204020204" pitchFamily="34" charset="-122"/>
                <a:ea typeface="微软雅黑" panose="020B0503020204020204" pitchFamily="34" charset="-122"/>
              </a:rPr>
              <a:t>心电图机</a:t>
            </a:r>
            <a:endParaRPr lang="en-US" altLang="zh-CN" sz="1600" b="1" dirty="0">
              <a:latin typeface="微软雅黑" panose="020B0503020204020204" pitchFamily="34" charset="-122"/>
              <a:ea typeface="微软雅黑" panose="020B0503020204020204" pitchFamily="34" charset="-122"/>
            </a:endParaRPr>
          </a:p>
        </p:txBody>
      </p:sp>
      <p:sp>
        <p:nvSpPr>
          <p:cNvPr id="15" name="矩形 14"/>
          <p:cNvSpPr/>
          <p:nvPr/>
        </p:nvSpPr>
        <p:spPr>
          <a:xfrm>
            <a:off x="3926197" y="2712800"/>
            <a:ext cx="1316907" cy="3997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1" algn="ctr">
              <a:lnSpc>
                <a:spcPct val="140000"/>
              </a:lnSpc>
            </a:pPr>
            <a:r>
              <a:rPr lang="zh-CN" altLang="en-US" sz="1600" b="1" dirty="0">
                <a:latin typeface="微软雅黑" panose="020B0503020204020204" pitchFamily="34" charset="-122"/>
                <a:ea typeface="微软雅黑" panose="020B0503020204020204" pitchFamily="34" charset="-122"/>
              </a:rPr>
              <a:t>监护仪</a:t>
            </a:r>
            <a:endParaRPr lang="en-US" altLang="zh-CN" sz="1600" b="1" dirty="0">
              <a:latin typeface="微软雅黑" panose="020B0503020204020204" pitchFamily="34" charset="-122"/>
              <a:ea typeface="微软雅黑" panose="020B0503020204020204" pitchFamily="34" charset="-122"/>
            </a:endParaRPr>
          </a:p>
        </p:txBody>
      </p:sp>
      <p:sp>
        <p:nvSpPr>
          <p:cNvPr id="16" name="矩形 15"/>
          <p:cNvSpPr/>
          <p:nvPr/>
        </p:nvSpPr>
        <p:spPr>
          <a:xfrm>
            <a:off x="6652251" y="2709267"/>
            <a:ext cx="1316907" cy="3997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1" algn="ctr">
              <a:lnSpc>
                <a:spcPct val="140000"/>
              </a:lnSpc>
            </a:pPr>
            <a:r>
              <a:rPr lang="zh-CN" altLang="en-US" sz="1600" b="1">
                <a:latin typeface="微软雅黑" panose="020B0503020204020204" pitchFamily="34" charset="-122"/>
                <a:ea typeface="微软雅黑" panose="020B0503020204020204" pitchFamily="34" charset="-122"/>
              </a:rPr>
              <a:t>除颤器</a:t>
            </a:r>
            <a:endParaRPr lang="en-US" altLang="zh-CN" sz="16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912812" y="188640"/>
            <a:ext cx="7945438" cy="698500"/>
          </a:xfrm>
        </p:spPr>
        <p:txBody>
          <a:bodyPr/>
          <a:lstStyle/>
          <a:p>
            <a:pPr marL="342900" indent="-342900"/>
            <a:r>
              <a:rPr kumimoji="0" lang="zh-CN" altLang="en-US" sz="3200" b="1" dirty="0">
                <a:solidFill>
                  <a:srgbClr val="002060"/>
                </a:solidFill>
                <a:cs typeface="+mn-cs"/>
              </a:rPr>
              <a:t>胸痛中心与</a:t>
            </a:r>
            <a:r>
              <a:rPr kumimoji="0" lang="en-US" altLang="zh-CN" sz="3200" b="1" dirty="0">
                <a:solidFill>
                  <a:srgbClr val="002060"/>
                </a:solidFill>
                <a:cs typeface="+mn-cs"/>
              </a:rPr>
              <a:t>120</a:t>
            </a:r>
            <a:r>
              <a:rPr kumimoji="0" lang="zh-CN" altLang="en-US" sz="3200" b="1" dirty="0">
                <a:solidFill>
                  <a:srgbClr val="002060"/>
                </a:solidFill>
                <a:cs typeface="+mn-cs"/>
              </a:rPr>
              <a:t>合作提高了院前救治能力</a:t>
            </a:r>
          </a:p>
        </p:txBody>
      </p:sp>
      <p:sp>
        <p:nvSpPr>
          <p:cNvPr id="22530" name="Rectangle 3"/>
          <p:cNvSpPr txBox="1">
            <a:spLocks noChangeArrowheads="1"/>
          </p:cNvSpPr>
          <p:nvPr/>
        </p:nvSpPr>
        <p:spPr bwMode="auto">
          <a:xfrm>
            <a:off x="323528" y="1340768"/>
            <a:ext cx="8352606" cy="4680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lstStyle>
            <a:lvl1pPr marL="342900" indent="-342900">
              <a:defRPr kumimoji="1" sz="2400">
                <a:solidFill>
                  <a:schemeClr val="tx1"/>
                </a:solidFill>
                <a:latin typeface="Calibri" panose="020F0502020204030204" pitchFamily="34" charset="0"/>
                <a:ea typeface="宋体" panose="02010600030101010101" pitchFamily="2" charset="-122"/>
              </a:defRPr>
            </a:lvl1pPr>
            <a:lvl2pPr marL="800100" indent="-34290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lvl="1">
              <a:lnSpc>
                <a:spcPct val="120000"/>
              </a:lnSpc>
              <a:spcBef>
                <a:spcPts val="1200"/>
              </a:spcBef>
              <a:buSzPct val="90000"/>
              <a:buFont typeface="Calibri Light" panose="020F0302020204030204" pitchFamily="34" charset="0"/>
              <a:buAutoNum type="arabicPeriod"/>
            </a:pPr>
            <a:r>
              <a:rPr kumimoji="0" lang="en-US" altLang="zh-CN" sz="2000" dirty="0">
                <a:latin typeface="微软雅黑" panose="020B0503020204020204" pitchFamily="34" charset="-122"/>
                <a:ea typeface="微软雅黑" panose="020B0503020204020204" pitchFamily="34" charset="-122"/>
              </a:rPr>
              <a:t>120 </a:t>
            </a:r>
            <a:r>
              <a:rPr kumimoji="0" lang="zh-CN" altLang="en-US" sz="2000" dirty="0">
                <a:latin typeface="微软雅黑" panose="020B0503020204020204" pitchFamily="34" charset="-122"/>
                <a:ea typeface="微软雅黑" panose="020B0503020204020204" pitchFamily="34" charset="-122"/>
              </a:rPr>
              <a:t>调度人员能够熟练掌握胸痛急救常识，能</a:t>
            </a:r>
            <a:r>
              <a:rPr kumimoji="0" lang="zh-CN" altLang="en-US" sz="2000" dirty="0">
                <a:solidFill>
                  <a:srgbClr val="FF0000"/>
                </a:solidFill>
                <a:latin typeface="微软雅黑" panose="020B0503020204020204" pitchFamily="34" charset="-122"/>
                <a:ea typeface="微软雅黑" panose="020B0503020204020204" pitchFamily="34" charset="-122"/>
              </a:rPr>
              <a:t>优先调度</a:t>
            </a:r>
            <a:r>
              <a:rPr kumimoji="0" lang="zh-CN" altLang="en-US" sz="2000" dirty="0">
                <a:latin typeface="微软雅黑" panose="020B0503020204020204" pitchFamily="34" charset="-122"/>
                <a:ea typeface="微软雅黑" panose="020B0503020204020204" pitchFamily="34" charset="-122"/>
              </a:rPr>
              <a:t>急性胸痛救护并指导呼救者进行正确的现场自救</a:t>
            </a:r>
          </a:p>
          <a:p>
            <a:pPr lvl="1">
              <a:lnSpc>
                <a:spcPct val="120000"/>
              </a:lnSpc>
              <a:spcBef>
                <a:spcPts val="1200"/>
              </a:spcBef>
              <a:buSzPct val="90000"/>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从接受</a:t>
            </a:r>
            <a:r>
              <a:rPr kumimoji="0" lang="en-US" altLang="zh-CN" sz="2000" dirty="0">
                <a:latin typeface="微软雅黑" panose="020B0503020204020204" pitchFamily="34" charset="-122"/>
                <a:ea typeface="微软雅黑" panose="020B0503020204020204" pitchFamily="34" charset="-122"/>
              </a:rPr>
              <a:t>120</a:t>
            </a:r>
            <a:r>
              <a:rPr kumimoji="0" lang="zh-CN" altLang="en-US" sz="2000" dirty="0">
                <a:latin typeface="微软雅黑" panose="020B0503020204020204" pitchFamily="34" charset="-122"/>
                <a:ea typeface="微软雅黑" panose="020B0503020204020204" pitchFamily="34" charset="-122"/>
              </a:rPr>
              <a:t>指令到出车时间</a:t>
            </a:r>
            <a:r>
              <a:rPr kumimoji="0" lang="zh-CN" altLang="en-US" sz="2000" dirty="0">
                <a:solidFill>
                  <a:srgbClr val="FF0000"/>
                </a:solidFill>
                <a:latin typeface="微软雅黑" panose="020B0503020204020204" pitchFamily="34" charset="-122"/>
                <a:ea typeface="微软雅黑" panose="020B0503020204020204" pitchFamily="34" charset="-122"/>
              </a:rPr>
              <a:t>≤</a:t>
            </a:r>
            <a:r>
              <a:rPr kumimoji="0" lang="en-US" altLang="zh-CN" sz="2000" dirty="0">
                <a:solidFill>
                  <a:srgbClr val="FF0000"/>
                </a:solidFill>
                <a:latin typeface="微软雅黑" panose="020B0503020204020204" pitchFamily="34" charset="-122"/>
                <a:ea typeface="微软雅黑" panose="020B0503020204020204" pitchFamily="34" charset="-122"/>
              </a:rPr>
              <a:t>3</a:t>
            </a:r>
            <a:r>
              <a:rPr kumimoji="0" lang="zh-CN" altLang="en-US" sz="2000" dirty="0">
                <a:solidFill>
                  <a:srgbClr val="FF0000"/>
                </a:solidFill>
                <a:latin typeface="微软雅黑" panose="020B0503020204020204" pitchFamily="34" charset="-122"/>
                <a:ea typeface="微软雅黑" panose="020B0503020204020204" pitchFamily="34" charset="-122"/>
              </a:rPr>
              <a:t>分钟</a:t>
            </a:r>
          </a:p>
          <a:p>
            <a:pPr lvl="1">
              <a:lnSpc>
                <a:spcPct val="120000"/>
              </a:lnSpc>
              <a:spcBef>
                <a:spcPts val="1200"/>
              </a:spcBef>
              <a:buSzPct val="90000"/>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院前急救人员能在首次医疗接触后</a:t>
            </a:r>
            <a:r>
              <a:rPr kumimoji="0" lang="en-US" altLang="zh-CN" sz="2000" dirty="0">
                <a:solidFill>
                  <a:srgbClr val="FF0000"/>
                </a:solidFill>
                <a:latin typeface="微软雅黑" panose="020B0503020204020204" pitchFamily="34" charset="-122"/>
                <a:ea typeface="微软雅黑" panose="020B0503020204020204" pitchFamily="34" charset="-122"/>
              </a:rPr>
              <a:t>10</a:t>
            </a:r>
            <a:r>
              <a:rPr kumimoji="0" lang="zh-CN" altLang="en-US" sz="2000" dirty="0">
                <a:solidFill>
                  <a:srgbClr val="FF0000"/>
                </a:solidFill>
                <a:latin typeface="微软雅黑" panose="020B0503020204020204" pitchFamily="34" charset="-122"/>
                <a:ea typeface="微软雅黑" panose="020B0503020204020204" pitchFamily="34" charset="-122"/>
              </a:rPr>
              <a:t>分钟内完成</a:t>
            </a:r>
            <a:r>
              <a:rPr kumimoji="0" lang="en-US" altLang="zh-CN" sz="2000" dirty="0">
                <a:solidFill>
                  <a:srgbClr val="FF0000"/>
                </a:solidFill>
                <a:latin typeface="微软雅黑" panose="020B0503020204020204" pitchFamily="34" charset="-122"/>
                <a:ea typeface="微软雅黑" panose="020B0503020204020204" pitchFamily="34" charset="-122"/>
              </a:rPr>
              <a:t>12</a:t>
            </a:r>
            <a:r>
              <a:rPr kumimoji="0" lang="zh-CN" altLang="en-US" sz="2000" dirty="0">
                <a:solidFill>
                  <a:srgbClr val="FF0000"/>
                </a:solidFill>
                <a:latin typeface="微软雅黑" panose="020B0503020204020204" pitchFamily="34" charset="-122"/>
                <a:ea typeface="微软雅黑" panose="020B0503020204020204" pitchFamily="34" charset="-122"/>
              </a:rPr>
              <a:t>导联</a:t>
            </a:r>
            <a:r>
              <a:rPr kumimoji="0" lang="zh-CN" altLang="en-US" sz="2000" dirty="0">
                <a:latin typeface="微软雅黑" panose="020B0503020204020204" pitchFamily="34" charset="-122"/>
                <a:ea typeface="微软雅黑" panose="020B0503020204020204" pitchFamily="34" charset="-122"/>
              </a:rPr>
              <a:t>（怀疑右室、后壁心肌梗死患者</a:t>
            </a:r>
            <a:r>
              <a:rPr kumimoji="0" lang="en-US" altLang="zh-CN" sz="2000" dirty="0">
                <a:latin typeface="微软雅黑" panose="020B0503020204020204" pitchFamily="34" charset="-122"/>
                <a:ea typeface="微软雅黑" panose="020B0503020204020204" pitchFamily="34" charset="-122"/>
              </a:rPr>
              <a:t>18</a:t>
            </a:r>
            <a:r>
              <a:rPr kumimoji="0" lang="zh-CN" altLang="en-US" sz="2000" dirty="0">
                <a:latin typeface="微软雅黑" panose="020B0503020204020204" pitchFamily="34" charset="-122"/>
                <a:ea typeface="微软雅黑" panose="020B0503020204020204" pitchFamily="34" charset="-122"/>
              </a:rPr>
              <a:t>导联）心电图记录</a:t>
            </a:r>
          </a:p>
          <a:p>
            <a:pPr lvl="1">
              <a:lnSpc>
                <a:spcPct val="120000"/>
              </a:lnSpc>
              <a:spcBef>
                <a:spcPts val="1200"/>
              </a:spcBef>
              <a:buSzPct val="90000"/>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院前急救人员能识别</a:t>
            </a:r>
            <a:r>
              <a:rPr kumimoji="0" lang="en-US" altLang="zh-CN" sz="2000" dirty="0">
                <a:latin typeface="微软雅黑" panose="020B0503020204020204" pitchFamily="34" charset="-122"/>
                <a:ea typeface="微软雅黑" panose="020B0503020204020204" pitchFamily="34" charset="-122"/>
              </a:rPr>
              <a:t>ST</a:t>
            </a:r>
            <a:r>
              <a:rPr kumimoji="0" lang="zh-CN" altLang="en-US" sz="2000" dirty="0">
                <a:latin typeface="微软雅黑" panose="020B0503020204020204" pitchFamily="34" charset="-122"/>
                <a:ea typeface="微软雅黑" panose="020B0503020204020204" pitchFamily="34" charset="-122"/>
              </a:rPr>
              <a:t>段抬高心肌梗死的典型心电图表现</a:t>
            </a:r>
            <a:endParaRPr kumimoji="0" lang="en-US" altLang="zh-CN" sz="2000" dirty="0">
              <a:latin typeface="微软雅黑" panose="020B0503020204020204" pitchFamily="34" charset="-122"/>
              <a:ea typeface="微软雅黑" panose="020B0503020204020204" pitchFamily="34" charset="-122"/>
            </a:endParaRPr>
          </a:p>
          <a:p>
            <a:pPr lvl="1">
              <a:lnSpc>
                <a:spcPct val="120000"/>
              </a:lnSpc>
              <a:spcBef>
                <a:spcPts val="2400"/>
              </a:spcBef>
              <a:buSzPct val="89000"/>
              <a:buFont typeface="Calibri Light" panose="020F0302020204030204" pitchFamily="34" charset="0"/>
              <a:buAutoNum type="arabicPeriod"/>
            </a:pPr>
            <a:r>
              <a:rPr kumimoji="0" lang="zh-CN" altLang="en-US" sz="2000" dirty="0">
                <a:latin typeface="微软雅黑" panose="020B0503020204020204" pitchFamily="34" charset="-122"/>
                <a:ea typeface="微软雅黑" panose="020B0503020204020204" pitchFamily="34" charset="-122"/>
              </a:rPr>
              <a:t>院前急救人员熟悉院内</a:t>
            </a:r>
            <a:r>
              <a:rPr kumimoji="0" lang="zh-CN" altLang="en-US" sz="2000" dirty="0">
                <a:solidFill>
                  <a:srgbClr val="FF0000"/>
                </a:solidFill>
                <a:latin typeface="微软雅黑" panose="020B0503020204020204" pitchFamily="34" charset="-122"/>
                <a:ea typeface="微软雅黑" panose="020B0503020204020204" pitchFamily="34" charset="-122"/>
              </a:rPr>
              <a:t>绿色通道及一键启动电话</a:t>
            </a:r>
            <a:r>
              <a:rPr kumimoji="0" lang="zh-CN" altLang="en-US" sz="2000" dirty="0">
                <a:latin typeface="微软雅黑" panose="020B0503020204020204" pitchFamily="34" charset="-122"/>
                <a:ea typeface="微软雅黑" panose="020B0503020204020204" pitchFamily="34" charset="-122"/>
              </a:rPr>
              <a:t>，</a:t>
            </a:r>
            <a:r>
              <a:rPr kumimoji="0" lang="zh-CN" altLang="en-US" sz="2000" dirty="0">
                <a:solidFill>
                  <a:srgbClr val="FF0000"/>
                </a:solidFill>
                <a:latin typeface="微软雅黑" panose="020B0503020204020204" pitchFamily="34" charset="-122"/>
                <a:ea typeface="微软雅黑" panose="020B0503020204020204" pitchFamily="34" charset="-122"/>
              </a:rPr>
              <a:t>能将心电图传输到胸痛中心</a:t>
            </a:r>
            <a:r>
              <a:rPr kumimoji="0" lang="zh-CN" altLang="en-US" sz="2000" dirty="0">
                <a:latin typeface="微软雅黑" panose="020B0503020204020204" pitchFamily="34" charset="-122"/>
                <a:ea typeface="微软雅黑" panose="020B0503020204020204" pitchFamily="34" charset="-122"/>
              </a:rPr>
              <a:t>信息共享平台，并通知具有决策能力的值班医生；对于从首次医疗接触到进入医院大门时间大于</a:t>
            </a:r>
            <a:r>
              <a:rPr kumimoji="0" lang="en-US" altLang="zh-CN" sz="2000" dirty="0">
                <a:latin typeface="微软雅黑" panose="020B0503020204020204" pitchFamily="34" charset="-122"/>
                <a:ea typeface="微软雅黑" panose="020B0503020204020204" pitchFamily="34" charset="-122"/>
              </a:rPr>
              <a:t>15</a:t>
            </a:r>
            <a:r>
              <a:rPr kumimoji="0" lang="zh-CN" altLang="en-US" sz="2000" dirty="0">
                <a:latin typeface="微软雅黑" panose="020B0503020204020204" pitchFamily="34" charset="-122"/>
                <a:ea typeface="微软雅黑" panose="020B0503020204020204" pitchFamily="34" charset="-122"/>
              </a:rPr>
              <a:t>分钟的急性胸痛患者，传输院前心电图的</a:t>
            </a:r>
            <a:r>
              <a:rPr kumimoji="0" lang="zh-CN" altLang="en-US" sz="2000" dirty="0">
                <a:solidFill>
                  <a:srgbClr val="FF0000"/>
                </a:solidFill>
                <a:latin typeface="微软雅黑" panose="020B0503020204020204" pitchFamily="34" charset="-122"/>
                <a:ea typeface="微软雅黑" panose="020B0503020204020204" pitchFamily="34" charset="-122"/>
              </a:rPr>
              <a:t>比例不低于</a:t>
            </a:r>
            <a:r>
              <a:rPr kumimoji="0" lang="en-US" altLang="zh-CN" sz="2000" dirty="0">
                <a:solidFill>
                  <a:srgbClr val="FF0000"/>
                </a:solidFill>
                <a:latin typeface="微软雅黑" panose="020B0503020204020204" pitchFamily="34" charset="-122"/>
                <a:ea typeface="微软雅黑" panose="020B0503020204020204" pitchFamily="34" charset="-122"/>
              </a:rPr>
              <a:t>50%</a:t>
            </a:r>
            <a:endParaRPr kumimoji="0" lang="zh-CN" altLang="en-US" sz="1800" dirty="0">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6032</TotalTime>
  <Words>2590</Words>
  <Application>Microsoft Office PowerPoint</Application>
  <PresentationFormat>全屏显示(4:3)</PresentationFormat>
  <Paragraphs>238</Paragraphs>
  <Slides>34</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34</vt:i4>
      </vt:variant>
    </vt:vector>
  </HeadingPairs>
  <TitlesOfParts>
    <vt:vector size="48" baseType="lpstr">
      <vt:lpstr>等线</vt:lpstr>
      <vt:lpstr>等线 Light</vt:lpstr>
      <vt:lpstr>方正大黑简体</vt:lpstr>
      <vt:lpstr>华文行楷</vt:lpstr>
      <vt:lpstr>华文新魏</vt:lpstr>
      <vt:lpstr>宋体</vt:lpstr>
      <vt:lpstr>微软雅黑</vt:lpstr>
      <vt:lpstr>Arial</vt:lpstr>
      <vt:lpstr>Calibri</vt:lpstr>
      <vt:lpstr>Calibri Light</vt:lpstr>
      <vt:lpstr>Symbol</vt:lpstr>
      <vt:lpstr>Times New Roman</vt:lpstr>
      <vt:lpstr>Wingdings</vt:lpstr>
      <vt:lpstr>Office 主题​​</vt:lpstr>
      <vt:lpstr>                      认证标准： 要素三、要素四、要素五解读</vt:lpstr>
      <vt:lpstr>PowerPoint 演示文稿</vt:lpstr>
      <vt:lpstr>胸痛中心与120建立紧密合作机制</vt:lpstr>
      <vt:lpstr>医院应与院前急救系统签署合作协议</vt:lpstr>
      <vt:lpstr>针对院前急救系统的培训计划</vt:lpstr>
      <vt:lpstr>胸痛中心与120联合演练</vt:lpstr>
      <vt:lpstr>120参与胸痛中心质量分析</vt:lpstr>
      <vt:lpstr>院前急救基本条件</vt:lpstr>
      <vt:lpstr>胸痛中心与120合作提高了院前救治能力</vt:lpstr>
      <vt:lpstr>胸痛中心与120合作提高了院前救治能力</vt:lpstr>
      <vt:lpstr>EMS与院内绿色通道的整合</vt:lpstr>
      <vt:lpstr>PowerPoint 演示文稿</vt:lpstr>
      <vt:lpstr>胸痛中心建设是一个系统工程</vt:lpstr>
      <vt:lpstr>胸痛中心建设是一个系统工程</vt:lpstr>
      <vt:lpstr>胸痛中心所在医院的全员培训</vt:lpstr>
      <vt:lpstr>胸痛中心所在医院的全员培训</vt:lpstr>
      <vt:lpstr>全员培训效果检验</vt:lpstr>
      <vt:lpstr>全员培训效果检验</vt:lpstr>
      <vt:lpstr>全员培训效果检验</vt:lpstr>
      <vt:lpstr>全员培训效果检验</vt:lpstr>
      <vt:lpstr>PowerPoint 演示文稿</vt:lpstr>
      <vt:lpstr>促进改进的计划和措施</vt:lpstr>
      <vt:lpstr>PowerPoint 演示文稿</vt:lpstr>
      <vt:lpstr>PowerPoint 演示文稿</vt:lpstr>
      <vt:lpstr>PowerPoint 演示文稿</vt:lpstr>
      <vt:lpstr>PowerPoint 演示文稿</vt:lpstr>
      <vt:lpstr>病例分析会制度至关重要</vt:lpstr>
      <vt:lpstr>持续改进效果</vt:lpstr>
      <vt:lpstr>持续改进效果</vt:lpstr>
      <vt:lpstr>持续改进效果</vt:lpstr>
      <vt:lpstr>持续改进效果</vt:lpstr>
      <vt:lpstr>持续改进</vt:lpstr>
      <vt:lpstr> 常见问题与注意事项 </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gxy</cp:lastModifiedBy>
  <cp:revision>348</cp:revision>
  <dcterms:created xsi:type="dcterms:W3CDTF">2013-04-09T08:09:18Z</dcterms:created>
  <dcterms:modified xsi:type="dcterms:W3CDTF">2017-03-11T03:52:24Z</dcterms:modified>
</cp:coreProperties>
</file>