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7" r:id="rId2"/>
    <p:sldMasterId id="2147484123" r:id="rId3"/>
  </p:sldMasterIdLst>
  <p:notesMasterIdLst>
    <p:notesMasterId r:id="rId44"/>
  </p:notesMasterIdLst>
  <p:sldIdLst>
    <p:sldId id="414" r:id="rId4"/>
    <p:sldId id="364" r:id="rId5"/>
    <p:sldId id="416" r:id="rId6"/>
    <p:sldId id="467" r:id="rId7"/>
    <p:sldId id="455" r:id="rId8"/>
    <p:sldId id="417" r:id="rId9"/>
    <p:sldId id="469" r:id="rId10"/>
    <p:sldId id="418" r:id="rId11"/>
    <p:sldId id="456" r:id="rId12"/>
    <p:sldId id="420" r:id="rId13"/>
    <p:sldId id="422" r:id="rId14"/>
    <p:sldId id="470" r:id="rId15"/>
    <p:sldId id="471" r:id="rId16"/>
    <p:sldId id="472" r:id="rId17"/>
    <p:sldId id="473" r:id="rId18"/>
    <p:sldId id="474" r:id="rId19"/>
    <p:sldId id="461" r:id="rId20"/>
    <p:sldId id="462" r:id="rId21"/>
    <p:sldId id="428" r:id="rId22"/>
    <p:sldId id="430" r:id="rId23"/>
    <p:sldId id="463" r:id="rId24"/>
    <p:sldId id="475" r:id="rId25"/>
    <p:sldId id="431" r:id="rId26"/>
    <p:sldId id="432" r:id="rId27"/>
    <p:sldId id="476" r:id="rId28"/>
    <p:sldId id="464" r:id="rId29"/>
    <p:sldId id="433" r:id="rId30"/>
    <p:sldId id="435" r:id="rId31"/>
    <p:sldId id="437" r:id="rId32"/>
    <p:sldId id="438" r:id="rId33"/>
    <p:sldId id="439" r:id="rId34"/>
    <p:sldId id="442" r:id="rId35"/>
    <p:sldId id="443" r:id="rId36"/>
    <p:sldId id="445" r:id="rId37"/>
    <p:sldId id="447" r:id="rId38"/>
    <p:sldId id="449" r:id="rId39"/>
    <p:sldId id="451" r:id="rId40"/>
    <p:sldId id="453" r:id="rId41"/>
    <p:sldId id="454" r:id="rId42"/>
    <p:sldId id="466" r:id="rId4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等线"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等线"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等线"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等线"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等线"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2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5F6F-A992-FD4A-B4F8-C825D6E7A102}" type="doc">
      <dgm:prSet loTypeId="urn:microsoft.com/office/officeart/2005/8/layout/orgChart1" loCatId="" qsTypeId="urn:microsoft.com/office/officeart/2005/8/quickstyle/simple5" qsCatId="simple" csTypeId="urn:microsoft.com/office/officeart/2005/8/colors/accent5_2" csCatId="accent5" phldr="1"/>
      <dgm:spPr/>
      <dgm:t>
        <a:bodyPr/>
        <a:lstStyle/>
        <a:p>
          <a:endParaRPr lang="zh-CN" altLang="en-US"/>
        </a:p>
      </dgm:t>
    </dgm:pt>
    <dgm:pt modelId="{B073EA1B-D394-DE4D-BB2A-60C6A1E4B801}">
      <dgm:prSet phldrT="[文本]" custT="1"/>
      <dgm:spPr/>
      <dgm:t>
        <a:bodyPr/>
        <a:lstStyle/>
        <a:p>
          <a:pPr algn="ctr"/>
          <a:r>
            <a:rPr lang="zh-CN" altLang="en-US" sz="2000" b="1" dirty="0">
              <a:latin typeface="微软雅黑"/>
              <a:ea typeface="微软雅黑"/>
              <a:cs typeface="微软雅黑"/>
            </a:rPr>
            <a:t>胸痛中心的组织机构（</a:t>
          </a:r>
          <a:r>
            <a:rPr lang="en-US" altLang="zh-CN" sz="2000" b="1" dirty="0">
              <a:solidFill>
                <a:schemeClr val="bg1"/>
              </a:solidFill>
              <a:latin typeface="微软雅黑"/>
              <a:ea typeface="微软雅黑"/>
              <a:cs typeface="微软雅黑"/>
            </a:rPr>
            <a:t>10</a:t>
          </a:r>
          <a:r>
            <a:rPr lang="zh-CN" altLang="en-US" sz="2000" b="1" dirty="0">
              <a:solidFill>
                <a:schemeClr val="bg1"/>
              </a:solidFill>
              <a:latin typeface="微软雅黑"/>
              <a:ea typeface="微软雅黑"/>
              <a:cs typeface="微软雅黑"/>
            </a:rPr>
            <a:t>分</a:t>
          </a:r>
          <a:r>
            <a:rPr lang="zh-CN" altLang="en-US" sz="2000" b="1" dirty="0">
              <a:latin typeface="微软雅黑"/>
              <a:ea typeface="微软雅黑"/>
              <a:cs typeface="微软雅黑"/>
            </a:rPr>
            <a:t>）</a:t>
          </a:r>
          <a:endParaRPr lang="zh-CN" altLang="en-US" sz="2000" b="1" dirty="0"/>
        </a:p>
      </dgm:t>
    </dgm:pt>
    <dgm:pt modelId="{21DE8AD8-375B-3A4C-BB59-E518B53E8AD8}" type="parTrans" cxnId="{0344CC5B-64BF-374B-83D8-F8690C49B440}">
      <dgm:prSet/>
      <dgm:spPr/>
      <dgm:t>
        <a:bodyPr/>
        <a:lstStyle/>
        <a:p>
          <a:endParaRPr lang="zh-CN" altLang="en-US" sz="2000"/>
        </a:p>
      </dgm:t>
    </dgm:pt>
    <dgm:pt modelId="{ED139DFB-B2D2-8544-B727-5B010B150A71}" type="sibTrans" cxnId="{0344CC5B-64BF-374B-83D8-F8690C49B440}">
      <dgm:prSet/>
      <dgm:spPr/>
      <dgm:t>
        <a:bodyPr/>
        <a:lstStyle/>
        <a:p>
          <a:endParaRPr lang="zh-CN" altLang="en-US" sz="2000"/>
        </a:p>
      </dgm:t>
    </dgm:pt>
    <dgm:pt modelId="{70FFA20D-C28E-B642-9CD9-BE76046E71A6}">
      <dgm:prSet phldrT="[文本]" custT="1"/>
      <dgm:spPr/>
      <dgm:t>
        <a:bodyPr/>
        <a:lstStyle/>
        <a:p>
          <a:pPr>
            <a:lnSpc>
              <a:spcPct val="80000"/>
            </a:lnSpc>
          </a:pPr>
          <a:r>
            <a:rPr lang="zh-CN" altLang="en-US" sz="2000" b="1" dirty="0">
              <a:latin typeface="微软雅黑"/>
              <a:ea typeface="微软雅黑"/>
              <a:cs typeface="微软雅黑"/>
            </a:rPr>
            <a:t>胸痛中心</a:t>
          </a:r>
        </a:p>
        <a:p>
          <a:pPr>
            <a:lnSpc>
              <a:spcPct val="80000"/>
            </a:lnSpc>
          </a:pPr>
          <a:r>
            <a:rPr lang="zh-CN" altLang="en-US" sz="2000" b="1" dirty="0">
              <a:solidFill>
                <a:srgbClr val="FF0000"/>
              </a:solidFill>
              <a:latin typeface="微软雅黑"/>
              <a:ea typeface="微软雅黑"/>
              <a:cs typeface="微软雅黑"/>
            </a:rPr>
            <a:t>委员会</a:t>
          </a:r>
          <a:endParaRPr lang="zh-CN" altLang="en-US" sz="2000" b="1" dirty="0">
            <a:solidFill>
              <a:srgbClr val="FF0000"/>
            </a:solidFill>
          </a:endParaRPr>
        </a:p>
      </dgm:t>
    </dgm:pt>
    <dgm:pt modelId="{18B13E94-DF9E-A24A-999C-023D14AF2916}" type="parTrans" cxnId="{80E32801-CD72-A541-8A38-92DE651ED70B}">
      <dgm:prSet/>
      <dgm:spPr/>
      <dgm:t>
        <a:bodyPr/>
        <a:lstStyle/>
        <a:p>
          <a:endParaRPr lang="zh-CN" altLang="en-US" sz="2000"/>
        </a:p>
      </dgm:t>
    </dgm:pt>
    <dgm:pt modelId="{76BA5D16-C3D2-DA4F-B2CE-F46343569112}" type="sibTrans" cxnId="{80E32801-CD72-A541-8A38-92DE651ED70B}">
      <dgm:prSet/>
      <dgm:spPr/>
      <dgm:t>
        <a:bodyPr/>
        <a:lstStyle/>
        <a:p>
          <a:endParaRPr lang="zh-CN" altLang="en-US" sz="2000"/>
        </a:p>
      </dgm:t>
    </dgm:pt>
    <dgm:pt modelId="{51F6C0EB-A0E9-E847-95DD-436791680A3E}">
      <dgm:prSet phldrT="[文本]" custT="1"/>
      <dgm:spPr/>
      <dgm:t>
        <a:bodyPr/>
        <a:lstStyle/>
        <a:p>
          <a:pPr>
            <a:lnSpc>
              <a:spcPct val="80000"/>
            </a:lnSpc>
          </a:pPr>
          <a:r>
            <a:rPr lang="zh-CN" altLang="en-US" sz="2000" b="1" dirty="0">
              <a:latin typeface="微软雅黑"/>
              <a:ea typeface="微软雅黑"/>
              <a:cs typeface="微软雅黑"/>
            </a:rPr>
            <a:t>胸痛中心</a:t>
          </a:r>
        </a:p>
        <a:p>
          <a:pPr>
            <a:lnSpc>
              <a:spcPct val="80000"/>
            </a:lnSpc>
          </a:pPr>
          <a:r>
            <a:rPr lang="zh-CN" altLang="en-US" sz="2000" b="1" dirty="0">
              <a:solidFill>
                <a:srgbClr val="FF0000"/>
              </a:solidFill>
              <a:latin typeface="微软雅黑"/>
              <a:ea typeface="微软雅黑"/>
              <a:cs typeface="微软雅黑"/>
            </a:rPr>
            <a:t>医疗总监</a:t>
          </a:r>
          <a:endParaRPr lang="zh-CN" altLang="en-US" sz="2000" b="1" dirty="0">
            <a:solidFill>
              <a:srgbClr val="FF0000"/>
            </a:solidFill>
          </a:endParaRPr>
        </a:p>
      </dgm:t>
    </dgm:pt>
    <dgm:pt modelId="{C2B71911-BC98-0E40-8987-46E0C6B6DEF4}" type="parTrans" cxnId="{58480546-1037-F749-A8AB-0657E240D724}">
      <dgm:prSet/>
      <dgm:spPr/>
      <dgm:t>
        <a:bodyPr/>
        <a:lstStyle/>
        <a:p>
          <a:endParaRPr lang="zh-CN" altLang="en-US" sz="2000"/>
        </a:p>
      </dgm:t>
    </dgm:pt>
    <dgm:pt modelId="{B5139181-FB7D-844B-A9BF-5FB3277A1E18}" type="sibTrans" cxnId="{58480546-1037-F749-A8AB-0657E240D724}">
      <dgm:prSet/>
      <dgm:spPr/>
      <dgm:t>
        <a:bodyPr/>
        <a:lstStyle/>
        <a:p>
          <a:endParaRPr lang="zh-CN" altLang="en-US" sz="2000"/>
        </a:p>
      </dgm:t>
    </dgm:pt>
    <dgm:pt modelId="{89353E78-5B0E-F943-8588-21DB1707CDAD}">
      <dgm:prSet phldrT="[文本]" custT="1"/>
      <dgm:spPr/>
      <dgm:t>
        <a:bodyPr/>
        <a:lstStyle/>
        <a:p>
          <a:pPr>
            <a:lnSpc>
              <a:spcPct val="80000"/>
            </a:lnSpc>
          </a:pPr>
          <a:r>
            <a:rPr lang="zh-CN" altLang="en-US" sz="2000" b="1" dirty="0">
              <a:latin typeface="微软雅黑"/>
              <a:ea typeface="微软雅黑"/>
              <a:cs typeface="微软雅黑"/>
            </a:rPr>
            <a:t>胸痛中心</a:t>
          </a:r>
        </a:p>
        <a:p>
          <a:pPr>
            <a:lnSpc>
              <a:spcPct val="80000"/>
            </a:lnSpc>
          </a:pPr>
          <a:r>
            <a:rPr lang="zh-CN" altLang="en-US" sz="2000" b="1" dirty="0">
              <a:solidFill>
                <a:srgbClr val="FF0000"/>
              </a:solidFill>
              <a:latin typeface="微软雅黑"/>
              <a:ea typeface="微软雅黑"/>
              <a:cs typeface="微软雅黑"/>
            </a:rPr>
            <a:t>协调员</a:t>
          </a:r>
          <a:endParaRPr lang="zh-CN" altLang="en-US" sz="2000" b="1" dirty="0">
            <a:solidFill>
              <a:srgbClr val="FF0000"/>
            </a:solidFill>
          </a:endParaRPr>
        </a:p>
      </dgm:t>
    </dgm:pt>
    <dgm:pt modelId="{7A837287-0FC5-3B42-8C40-3318374B0973}" type="parTrans" cxnId="{988D14F7-9EBA-3B4F-A78A-E2FF30012F08}">
      <dgm:prSet/>
      <dgm:spPr/>
      <dgm:t>
        <a:bodyPr/>
        <a:lstStyle/>
        <a:p>
          <a:endParaRPr lang="zh-CN" altLang="en-US" sz="2000"/>
        </a:p>
      </dgm:t>
    </dgm:pt>
    <dgm:pt modelId="{0D51E2DB-697B-204E-839E-367DC3A516FB}" type="sibTrans" cxnId="{988D14F7-9EBA-3B4F-A78A-E2FF30012F08}">
      <dgm:prSet/>
      <dgm:spPr/>
      <dgm:t>
        <a:bodyPr/>
        <a:lstStyle/>
        <a:p>
          <a:endParaRPr lang="zh-CN" altLang="en-US" sz="2000"/>
        </a:p>
      </dgm:t>
    </dgm:pt>
    <dgm:pt modelId="{35AB0CBA-5792-2241-A7A8-6DE9FD97BB86}" type="pres">
      <dgm:prSet presAssocID="{D0C25F6F-A992-FD4A-B4F8-C825D6E7A102}" presName="hierChild1" presStyleCnt="0">
        <dgm:presLayoutVars>
          <dgm:orgChart val="1"/>
          <dgm:chPref val="1"/>
          <dgm:dir/>
          <dgm:animOne val="branch"/>
          <dgm:animLvl val="lvl"/>
          <dgm:resizeHandles/>
        </dgm:presLayoutVars>
      </dgm:prSet>
      <dgm:spPr/>
    </dgm:pt>
    <dgm:pt modelId="{C209FCD2-FBA1-6444-B95B-1C258D3B3818}" type="pres">
      <dgm:prSet presAssocID="{B073EA1B-D394-DE4D-BB2A-60C6A1E4B801}" presName="hierRoot1" presStyleCnt="0">
        <dgm:presLayoutVars>
          <dgm:hierBranch val="init"/>
        </dgm:presLayoutVars>
      </dgm:prSet>
      <dgm:spPr/>
    </dgm:pt>
    <dgm:pt modelId="{8DAF99F9-17EC-EB49-9F9C-FFBABD1863D5}" type="pres">
      <dgm:prSet presAssocID="{B073EA1B-D394-DE4D-BB2A-60C6A1E4B801}" presName="rootComposite1" presStyleCnt="0"/>
      <dgm:spPr/>
    </dgm:pt>
    <dgm:pt modelId="{8D066150-B9F7-D84B-838C-3BA193C1DE5C}" type="pres">
      <dgm:prSet presAssocID="{B073EA1B-D394-DE4D-BB2A-60C6A1E4B801}" presName="rootText1" presStyleLbl="node0" presStyleIdx="0" presStyleCnt="1" custScaleX="136969">
        <dgm:presLayoutVars>
          <dgm:chPref val="3"/>
        </dgm:presLayoutVars>
      </dgm:prSet>
      <dgm:spPr/>
    </dgm:pt>
    <dgm:pt modelId="{388033F1-EA40-5344-A831-1AC67B572B2E}" type="pres">
      <dgm:prSet presAssocID="{B073EA1B-D394-DE4D-BB2A-60C6A1E4B801}" presName="rootConnector1" presStyleLbl="node1" presStyleIdx="0" presStyleCnt="0"/>
      <dgm:spPr/>
    </dgm:pt>
    <dgm:pt modelId="{BA8CB224-E6E6-AD47-A5DF-D9155178A298}" type="pres">
      <dgm:prSet presAssocID="{B073EA1B-D394-DE4D-BB2A-60C6A1E4B801}" presName="hierChild2" presStyleCnt="0"/>
      <dgm:spPr/>
    </dgm:pt>
    <dgm:pt modelId="{352A2F4F-4DF0-EE49-9832-33E0536DE905}" type="pres">
      <dgm:prSet presAssocID="{18B13E94-DF9E-A24A-999C-023D14AF2916}" presName="Name37" presStyleLbl="parChTrans1D2" presStyleIdx="0" presStyleCnt="3"/>
      <dgm:spPr/>
    </dgm:pt>
    <dgm:pt modelId="{D0764898-A8B8-FA41-872D-0C3F28ED3B2E}" type="pres">
      <dgm:prSet presAssocID="{70FFA20D-C28E-B642-9CD9-BE76046E71A6}" presName="hierRoot2" presStyleCnt="0">
        <dgm:presLayoutVars>
          <dgm:hierBranch val="init"/>
        </dgm:presLayoutVars>
      </dgm:prSet>
      <dgm:spPr/>
    </dgm:pt>
    <dgm:pt modelId="{423EB749-D876-664A-8348-EBBBA0234C8C}" type="pres">
      <dgm:prSet presAssocID="{70FFA20D-C28E-B642-9CD9-BE76046E71A6}" presName="rootComposite" presStyleCnt="0"/>
      <dgm:spPr/>
    </dgm:pt>
    <dgm:pt modelId="{7E5327BC-A856-434F-A72F-24BB9677C4A3}" type="pres">
      <dgm:prSet presAssocID="{70FFA20D-C28E-B642-9CD9-BE76046E71A6}" presName="rootText" presStyleLbl="node2" presStyleIdx="0" presStyleCnt="3">
        <dgm:presLayoutVars>
          <dgm:chPref val="3"/>
        </dgm:presLayoutVars>
      </dgm:prSet>
      <dgm:spPr/>
    </dgm:pt>
    <dgm:pt modelId="{A6F6B344-962D-904C-AD0F-C11D7DC8C147}" type="pres">
      <dgm:prSet presAssocID="{70FFA20D-C28E-B642-9CD9-BE76046E71A6}" presName="rootConnector" presStyleLbl="node2" presStyleIdx="0" presStyleCnt="3"/>
      <dgm:spPr/>
    </dgm:pt>
    <dgm:pt modelId="{6DB69DDA-BE4C-644B-8510-747D9B863C6A}" type="pres">
      <dgm:prSet presAssocID="{70FFA20D-C28E-B642-9CD9-BE76046E71A6}" presName="hierChild4" presStyleCnt="0"/>
      <dgm:spPr/>
    </dgm:pt>
    <dgm:pt modelId="{3C531473-247D-B64C-AA4D-34DC5D53B252}" type="pres">
      <dgm:prSet presAssocID="{70FFA20D-C28E-B642-9CD9-BE76046E71A6}" presName="hierChild5" presStyleCnt="0"/>
      <dgm:spPr/>
    </dgm:pt>
    <dgm:pt modelId="{34BF53A7-B619-2442-BA3B-379B0BB96900}" type="pres">
      <dgm:prSet presAssocID="{C2B71911-BC98-0E40-8987-46E0C6B6DEF4}" presName="Name37" presStyleLbl="parChTrans1D2" presStyleIdx="1" presStyleCnt="3"/>
      <dgm:spPr/>
    </dgm:pt>
    <dgm:pt modelId="{97D5D92B-256A-3A44-9D55-D16E8A4120A1}" type="pres">
      <dgm:prSet presAssocID="{51F6C0EB-A0E9-E847-95DD-436791680A3E}" presName="hierRoot2" presStyleCnt="0">
        <dgm:presLayoutVars>
          <dgm:hierBranch val="init"/>
        </dgm:presLayoutVars>
      </dgm:prSet>
      <dgm:spPr/>
    </dgm:pt>
    <dgm:pt modelId="{536B3F53-B521-9B4D-BCC4-60A8534C922A}" type="pres">
      <dgm:prSet presAssocID="{51F6C0EB-A0E9-E847-95DD-436791680A3E}" presName="rootComposite" presStyleCnt="0"/>
      <dgm:spPr/>
    </dgm:pt>
    <dgm:pt modelId="{10EFA9AE-6FB1-134D-9A8E-17F21FBC09B0}" type="pres">
      <dgm:prSet presAssocID="{51F6C0EB-A0E9-E847-95DD-436791680A3E}" presName="rootText" presStyleLbl="node2" presStyleIdx="1" presStyleCnt="3">
        <dgm:presLayoutVars>
          <dgm:chPref val="3"/>
        </dgm:presLayoutVars>
      </dgm:prSet>
      <dgm:spPr/>
    </dgm:pt>
    <dgm:pt modelId="{A2FEAE2F-D654-2C45-8ACA-01BC46B149ED}" type="pres">
      <dgm:prSet presAssocID="{51F6C0EB-A0E9-E847-95DD-436791680A3E}" presName="rootConnector" presStyleLbl="node2" presStyleIdx="1" presStyleCnt="3"/>
      <dgm:spPr/>
    </dgm:pt>
    <dgm:pt modelId="{1B6BC120-3822-7C44-AC53-5E381C72CEFB}" type="pres">
      <dgm:prSet presAssocID="{51F6C0EB-A0E9-E847-95DD-436791680A3E}" presName="hierChild4" presStyleCnt="0"/>
      <dgm:spPr/>
    </dgm:pt>
    <dgm:pt modelId="{716EC7AD-3CE9-9D4E-8F18-4B90D2609553}" type="pres">
      <dgm:prSet presAssocID="{51F6C0EB-A0E9-E847-95DD-436791680A3E}" presName="hierChild5" presStyleCnt="0"/>
      <dgm:spPr/>
    </dgm:pt>
    <dgm:pt modelId="{3624F717-8BC6-744E-A17C-501C7EC3B297}" type="pres">
      <dgm:prSet presAssocID="{7A837287-0FC5-3B42-8C40-3318374B0973}" presName="Name37" presStyleLbl="parChTrans1D2" presStyleIdx="2" presStyleCnt="3"/>
      <dgm:spPr/>
    </dgm:pt>
    <dgm:pt modelId="{D0762A29-8CB9-8345-BAAB-E8E1E6B87263}" type="pres">
      <dgm:prSet presAssocID="{89353E78-5B0E-F943-8588-21DB1707CDAD}" presName="hierRoot2" presStyleCnt="0">
        <dgm:presLayoutVars>
          <dgm:hierBranch val="init"/>
        </dgm:presLayoutVars>
      </dgm:prSet>
      <dgm:spPr/>
    </dgm:pt>
    <dgm:pt modelId="{8CE36702-C29D-4641-AEA6-65105E8F6FFE}" type="pres">
      <dgm:prSet presAssocID="{89353E78-5B0E-F943-8588-21DB1707CDAD}" presName="rootComposite" presStyleCnt="0"/>
      <dgm:spPr/>
    </dgm:pt>
    <dgm:pt modelId="{9B00D871-469B-C249-91C9-67141C74042C}" type="pres">
      <dgm:prSet presAssocID="{89353E78-5B0E-F943-8588-21DB1707CDAD}" presName="rootText" presStyleLbl="node2" presStyleIdx="2" presStyleCnt="3">
        <dgm:presLayoutVars>
          <dgm:chPref val="3"/>
        </dgm:presLayoutVars>
      </dgm:prSet>
      <dgm:spPr/>
    </dgm:pt>
    <dgm:pt modelId="{56ACE150-933A-F54D-8124-E7B17E7C1FC3}" type="pres">
      <dgm:prSet presAssocID="{89353E78-5B0E-F943-8588-21DB1707CDAD}" presName="rootConnector" presStyleLbl="node2" presStyleIdx="2" presStyleCnt="3"/>
      <dgm:spPr/>
    </dgm:pt>
    <dgm:pt modelId="{719BB931-7CB1-3C47-B12E-5E30D8C0381E}" type="pres">
      <dgm:prSet presAssocID="{89353E78-5B0E-F943-8588-21DB1707CDAD}" presName="hierChild4" presStyleCnt="0"/>
      <dgm:spPr/>
    </dgm:pt>
    <dgm:pt modelId="{FF06C88C-D78D-6241-B487-211ECF391596}" type="pres">
      <dgm:prSet presAssocID="{89353E78-5B0E-F943-8588-21DB1707CDAD}" presName="hierChild5" presStyleCnt="0"/>
      <dgm:spPr/>
    </dgm:pt>
    <dgm:pt modelId="{132A7476-A2F7-EF46-B869-4C3A7B9FA53C}" type="pres">
      <dgm:prSet presAssocID="{B073EA1B-D394-DE4D-BB2A-60C6A1E4B801}" presName="hierChild3" presStyleCnt="0"/>
      <dgm:spPr/>
    </dgm:pt>
  </dgm:ptLst>
  <dgm:cxnLst>
    <dgm:cxn modelId="{D08816FA-8B02-9940-B1F1-F97D9A2B0215}" type="presOf" srcId="{89353E78-5B0E-F943-8588-21DB1707CDAD}" destId="{56ACE150-933A-F54D-8124-E7B17E7C1FC3}" srcOrd="1" destOrd="0" presId="urn:microsoft.com/office/officeart/2005/8/layout/orgChart1"/>
    <dgm:cxn modelId="{7189AB99-E5FC-2548-A3F0-EDA398DE1A57}" type="presOf" srcId="{89353E78-5B0E-F943-8588-21DB1707CDAD}" destId="{9B00D871-469B-C249-91C9-67141C74042C}" srcOrd="0" destOrd="0" presId="urn:microsoft.com/office/officeart/2005/8/layout/orgChart1"/>
    <dgm:cxn modelId="{A5AFDA17-4B3E-504F-84AE-F65DDB72D4D4}" type="presOf" srcId="{70FFA20D-C28E-B642-9CD9-BE76046E71A6}" destId="{7E5327BC-A856-434F-A72F-24BB9677C4A3}" srcOrd="0" destOrd="0" presId="urn:microsoft.com/office/officeart/2005/8/layout/orgChart1"/>
    <dgm:cxn modelId="{F53BE195-81A7-3344-90FB-0FCB28758624}" type="presOf" srcId="{70FFA20D-C28E-B642-9CD9-BE76046E71A6}" destId="{A6F6B344-962D-904C-AD0F-C11D7DC8C147}" srcOrd="1" destOrd="0" presId="urn:microsoft.com/office/officeart/2005/8/layout/orgChart1"/>
    <dgm:cxn modelId="{CC5D4CF8-0A5C-AF44-B661-567A5AD262FB}" type="presOf" srcId="{18B13E94-DF9E-A24A-999C-023D14AF2916}" destId="{352A2F4F-4DF0-EE49-9832-33E0536DE905}" srcOrd="0" destOrd="0" presId="urn:microsoft.com/office/officeart/2005/8/layout/orgChart1"/>
    <dgm:cxn modelId="{80E32801-CD72-A541-8A38-92DE651ED70B}" srcId="{B073EA1B-D394-DE4D-BB2A-60C6A1E4B801}" destId="{70FFA20D-C28E-B642-9CD9-BE76046E71A6}" srcOrd="0" destOrd="0" parTransId="{18B13E94-DF9E-A24A-999C-023D14AF2916}" sibTransId="{76BA5D16-C3D2-DA4F-B2CE-F46343569112}"/>
    <dgm:cxn modelId="{0C9A9409-F520-474D-BA8B-2B58D1217B65}" type="presOf" srcId="{51F6C0EB-A0E9-E847-95DD-436791680A3E}" destId="{10EFA9AE-6FB1-134D-9A8E-17F21FBC09B0}" srcOrd="0" destOrd="0" presId="urn:microsoft.com/office/officeart/2005/8/layout/orgChart1"/>
    <dgm:cxn modelId="{988D14F7-9EBA-3B4F-A78A-E2FF30012F08}" srcId="{B073EA1B-D394-DE4D-BB2A-60C6A1E4B801}" destId="{89353E78-5B0E-F943-8588-21DB1707CDAD}" srcOrd="2" destOrd="0" parTransId="{7A837287-0FC5-3B42-8C40-3318374B0973}" sibTransId="{0D51E2DB-697B-204E-839E-367DC3A516FB}"/>
    <dgm:cxn modelId="{0344CC5B-64BF-374B-83D8-F8690C49B440}" srcId="{D0C25F6F-A992-FD4A-B4F8-C825D6E7A102}" destId="{B073EA1B-D394-DE4D-BB2A-60C6A1E4B801}" srcOrd="0" destOrd="0" parTransId="{21DE8AD8-375B-3A4C-BB59-E518B53E8AD8}" sibTransId="{ED139DFB-B2D2-8544-B727-5B010B150A71}"/>
    <dgm:cxn modelId="{0E49AF63-1120-634D-AA67-4365B8F25C91}" type="presOf" srcId="{51F6C0EB-A0E9-E847-95DD-436791680A3E}" destId="{A2FEAE2F-D654-2C45-8ACA-01BC46B149ED}" srcOrd="1" destOrd="0" presId="urn:microsoft.com/office/officeart/2005/8/layout/orgChart1"/>
    <dgm:cxn modelId="{EC737090-2D9D-4942-BB31-081E639563B1}" type="presOf" srcId="{B073EA1B-D394-DE4D-BB2A-60C6A1E4B801}" destId="{8D066150-B9F7-D84B-838C-3BA193C1DE5C}" srcOrd="0" destOrd="0" presId="urn:microsoft.com/office/officeart/2005/8/layout/orgChart1"/>
    <dgm:cxn modelId="{58480546-1037-F749-A8AB-0657E240D724}" srcId="{B073EA1B-D394-DE4D-BB2A-60C6A1E4B801}" destId="{51F6C0EB-A0E9-E847-95DD-436791680A3E}" srcOrd="1" destOrd="0" parTransId="{C2B71911-BC98-0E40-8987-46E0C6B6DEF4}" sibTransId="{B5139181-FB7D-844B-A9BF-5FB3277A1E18}"/>
    <dgm:cxn modelId="{EAD57CE3-F750-DB4D-856F-A1B79F8BD70D}" type="presOf" srcId="{7A837287-0FC5-3B42-8C40-3318374B0973}" destId="{3624F717-8BC6-744E-A17C-501C7EC3B297}" srcOrd="0" destOrd="0" presId="urn:microsoft.com/office/officeart/2005/8/layout/orgChart1"/>
    <dgm:cxn modelId="{4C317CBD-6E26-4D4C-BC15-1C55380DA0F4}" type="presOf" srcId="{C2B71911-BC98-0E40-8987-46E0C6B6DEF4}" destId="{34BF53A7-B619-2442-BA3B-379B0BB96900}" srcOrd="0" destOrd="0" presId="urn:microsoft.com/office/officeart/2005/8/layout/orgChart1"/>
    <dgm:cxn modelId="{6C653BF7-9BA7-3248-8793-72A3930AC8C8}" type="presOf" srcId="{B073EA1B-D394-DE4D-BB2A-60C6A1E4B801}" destId="{388033F1-EA40-5344-A831-1AC67B572B2E}" srcOrd="1" destOrd="0" presId="urn:microsoft.com/office/officeart/2005/8/layout/orgChart1"/>
    <dgm:cxn modelId="{8284D25D-AB2A-A442-871E-72E91DE3411D}" type="presOf" srcId="{D0C25F6F-A992-FD4A-B4F8-C825D6E7A102}" destId="{35AB0CBA-5792-2241-A7A8-6DE9FD97BB86}" srcOrd="0" destOrd="0" presId="urn:microsoft.com/office/officeart/2005/8/layout/orgChart1"/>
    <dgm:cxn modelId="{640C5E2C-77E3-D64B-8DD5-1755E797449D}" type="presParOf" srcId="{35AB0CBA-5792-2241-A7A8-6DE9FD97BB86}" destId="{C209FCD2-FBA1-6444-B95B-1C258D3B3818}" srcOrd="0" destOrd="0" presId="urn:microsoft.com/office/officeart/2005/8/layout/orgChart1"/>
    <dgm:cxn modelId="{12E5B68C-73F1-334F-9C2C-08B6AB5B7E13}" type="presParOf" srcId="{C209FCD2-FBA1-6444-B95B-1C258D3B3818}" destId="{8DAF99F9-17EC-EB49-9F9C-FFBABD1863D5}" srcOrd="0" destOrd="0" presId="urn:microsoft.com/office/officeart/2005/8/layout/orgChart1"/>
    <dgm:cxn modelId="{2126787F-A76B-1348-8B21-F0230BF38F63}" type="presParOf" srcId="{8DAF99F9-17EC-EB49-9F9C-FFBABD1863D5}" destId="{8D066150-B9F7-D84B-838C-3BA193C1DE5C}" srcOrd="0" destOrd="0" presId="urn:microsoft.com/office/officeart/2005/8/layout/orgChart1"/>
    <dgm:cxn modelId="{C74C5801-64EA-EA46-A72B-DC9EB2EC591C}" type="presParOf" srcId="{8DAF99F9-17EC-EB49-9F9C-FFBABD1863D5}" destId="{388033F1-EA40-5344-A831-1AC67B572B2E}" srcOrd="1" destOrd="0" presId="urn:microsoft.com/office/officeart/2005/8/layout/orgChart1"/>
    <dgm:cxn modelId="{5F6FC5E2-8E5C-8C43-A8AA-D8B9887FDA3A}" type="presParOf" srcId="{C209FCD2-FBA1-6444-B95B-1C258D3B3818}" destId="{BA8CB224-E6E6-AD47-A5DF-D9155178A298}" srcOrd="1" destOrd="0" presId="urn:microsoft.com/office/officeart/2005/8/layout/orgChart1"/>
    <dgm:cxn modelId="{440CCEE7-4C9A-0742-8090-2755193F52BA}" type="presParOf" srcId="{BA8CB224-E6E6-AD47-A5DF-D9155178A298}" destId="{352A2F4F-4DF0-EE49-9832-33E0536DE905}" srcOrd="0" destOrd="0" presId="urn:microsoft.com/office/officeart/2005/8/layout/orgChart1"/>
    <dgm:cxn modelId="{A7EA8409-6080-F549-8618-A8C965D3156B}" type="presParOf" srcId="{BA8CB224-E6E6-AD47-A5DF-D9155178A298}" destId="{D0764898-A8B8-FA41-872D-0C3F28ED3B2E}" srcOrd="1" destOrd="0" presId="urn:microsoft.com/office/officeart/2005/8/layout/orgChart1"/>
    <dgm:cxn modelId="{0C7BB793-F998-A34E-8E50-6CF7AD7A459A}" type="presParOf" srcId="{D0764898-A8B8-FA41-872D-0C3F28ED3B2E}" destId="{423EB749-D876-664A-8348-EBBBA0234C8C}" srcOrd="0" destOrd="0" presId="urn:microsoft.com/office/officeart/2005/8/layout/orgChart1"/>
    <dgm:cxn modelId="{179C6B4E-058D-3D41-9309-F3B28C92B9B3}" type="presParOf" srcId="{423EB749-D876-664A-8348-EBBBA0234C8C}" destId="{7E5327BC-A856-434F-A72F-24BB9677C4A3}" srcOrd="0" destOrd="0" presId="urn:microsoft.com/office/officeart/2005/8/layout/orgChart1"/>
    <dgm:cxn modelId="{A5A6EF90-5147-1E40-AA4E-DB35C2743267}" type="presParOf" srcId="{423EB749-D876-664A-8348-EBBBA0234C8C}" destId="{A6F6B344-962D-904C-AD0F-C11D7DC8C147}" srcOrd="1" destOrd="0" presId="urn:microsoft.com/office/officeart/2005/8/layout/orgChart1"/>
    <dgm:cxn modelId="{685F2ECA-43B5-C24C-AA5C-F82FABD0500B}" type="presParOf" srcId="{D0764898-A8B8-FA41-872D-0C3F28ED3B2E}" destId="{6DB69DDA-BE4C-644B-8510-747D9B863C6A}" srcOrd="1" destOrd="0" presId="urn:microsoft.com/office/officeart/2005/8/layout/orgChart1"/>
    <dgm:cxn modelId="{677B7AD4-D26F-3E42-A759-4078026732BA}" type="presParOf" srcId="{D0764898-A8B8-FA41-872D-0C3F28ED3B2E}" destId="{3C531473-247D-B64C-AA4D-34DC5D53B252}" srcOrd="2" destOrd="0" presId="urn:microsoft.com/office/officeart/2005/8/layout/orgChart1"/>
    <dgm:cxn modelId="{AEA1028B-3AE8-5D4F-B905-6F7437688CAB}" type="presParOf" srcId="{BA8CB224-E6E6-AD47-A5DF-D9155178A298}" destId="{34BF53A7-B619-2442-BA3B-379B0BB96900}" srcOrd="2" destOrd="0" presId="urn:microsoft.com/office/officeart/2005/8/layout/orgChart1"/>
    <dgm:cxn modelId="{2B0C4CAA-F8A5-E646-9382-D26D537249D1}" type="presParOf" srcId="{BA8CB224-E6E6-AD47-A5DF-D9155178A298}" destId="{97D5D92B-256A-3A44-9D55-D16E8A4120A1}" srcOrd="3" destOrd="0" presId="urn:microsoft.com/office/officeart/2005/8/layout/orgChart1"/>
    <dgm:cxn modelId="{D63836B3-B60C-0D4B-B62A-FBE335CBBB4C}" type="presParOf" srcId="{97D5D92B-256A-3A44-9D55-D16E8A4120A1}" destId="{536B3F53-B521-9B4D-BCC4-60A8534C922A}" srcOrd="0" destOrd="0" presId="urn:microsoft.com/office/officeart/2005/8/layout/orgChart1"/>
    <dgm:cxn modelId="{DE8F3497-8056-A648-AC71-6B80E417B130}" type="presParOf" srcId="{536B3F53-B521-9B4D-BCC4-60A8534C922A}" destId="{10EFA9AE-6FB1-134D-9A8E-17F21FBC09B0}" srcOrd="0" destOrd="0" presId="urn:microsoft.com/office/officeart/2005/8/layout/orgChart1"/>
    <dgm:cxn modelId="{A9F4F25E-59BA-1947-B317-8560D8189D94}" type="presParOf" srcId="{536B3F53-B521-9B4D-BCC4-60A8534C922A}" destId="{A2FEAE2F-D654-2C45-8ACA-01BC46B149ED}" srcOrd="1" destOrd="0" presId="urn:microsoft.com/office/officeart/2005/8/layout/orgChart1"/>
    <dgm:cxn modelId="{0FB79CF7-3DF0-6B46-B57F-772295CA38C3}" type="presParOf" srcId="{97D5D92B-256A-3A44-9D55-D16E8A4120A1}" destId="{1B6BC120-3822-7C44-AC53-5E381C72CEFB}" srcOrd="1" destOrd="0" presId="urn:microsoft.com/office/officeart/2005/8/layout/orgChart1"/>
    <dgm:cxn modelId="{918F529D-95F8-4441-ADE3-B60922E4D4B7}" type="presParOf" srcId="{97D5D92B-256A-3A44-9D55-D16E8A4120A1}" destId="{716EC7AD-3CE9-9D4E-8F18-4B90D2609553}" srcOrd="2" destOrd="0" presId="urn:microsoft.com/office/officeart/2005/8/layout/orgChart1"/>
    <dgm:cxn modelId="{9751E2F4-227A-2C44-8B76-7B301B3D70E0}" type="presParOf" srcId="{BA8CB224-E6E6-AD47-A5DF-D9155178A298}" destId="{3624F717-8BC6-744E-A17C-501C7EC3B297}" srcOrd="4" destOrd="0" presId="urn:microsoft.com/office/officeart/2005/8/layout/orgChart1"/>
    <dgm:cxn modelId="{C8A19615-8989-E94E-B7FA-09FF644E810E}" type="presParOf" srcId="{BA8CB224-E6E6-AD47-A5DF-D9155178A298}" destId="{D0762A29-8CB9-8345-BAAB-E8E1E6B87263}" srcOrd="5" destOrd="0" presId="urn:microsoft.com/office/officeart/2005/8/layout/orgChart1"/>
    <dgm:cxn modelId="{ECC6D9DB-B73A-B24A-A025-7B4FBD104F43}" type="presParOf" srcId="{D0762A29-8CB9-8345-BAAB-E8E1E6B87263}" destId="{8CE36702-C29D-4641-AEA6-65105E8F6FFE}" srcOrd="0" destOrd="0" presId="urn:microsoft.com/office/officeart/2005/8/layout/orgChart1"/>
    <dgm:cxn modelId="{BBB9663F-7EBE-794C-9682-E886E25ED698}" type="presParOf" srcId="{8CE36702-C29D-4641-AEA6-65105E8F6FFE}" destId="{9B00D871-469B-C249-91C9-67141C74042C}" srcOrd="0" destOrd="0" presId="urn:microsoft.com/office/officeart/2005/8/layout/orgChart1"/>
    <dgm:cxn modelId="{E37F3B3F-BAB3-D74C-8B32-084CC8DE217C}" type="presParOf" srcId="{8CE36702-C29D-4641-AEA6-65105E8F6FFE}" destId="{56ACE150-933A-F54D-8124-E7B17E7C1FC3}" srcOrd="1" destOrd="0" presId="urn:microsoft.com/office/officeart/2005/8/layout/orgChart1"/>
    <dgm:cxn modelId="{94A889B6-CD06-DD4D-AC4F-4EB02DD9EB7B}" type="presParOf" srcId="{D0762A29-8CB9-8345-BAAB-E8E1E6B87263}" destId="{719BB931-7CB1-3C47-B12E-5E30D8C0381E}" srcOrd="1" destOrd="0" presId="urn:microsoft.com/office/officeart/2005/8/layout/orgChart1"/>
    <dgm:cxn modelId="{E3B47D7D-C7AA-6641-B673-39E705D4A59F}" type="presParOf" srcId="{D0762A29-8CB9-8345-BAAB-E8E1E6B87263}" destId="{FF06C88C-D78D-6241-B487-211ECF391596}" srcOrd="2" destOrd="0" presId="urn:microsoft.com/office/officeart/2005/8/layout/orgChart1"/>
    <dgm:cxn modelId="{8F334FA8-958D-0044-BD4D-FFE4C1507421}" type="presParOf" srcId="{C209FCD2-FBA1-6444-B95B-1C258D3B3818}" destId="{132A7476-A2F7-EF46-B869-4C3A7B9FA53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2E127-629F-CE43-944B-EE38A9036428}"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zh-CN" altLang="en-US"/>
        </a:p>
      </dgm:t>
    </dgm:pt>
    <dgm:pt modelId="{104BA7D7-B005-F54A-9C99-29283335660D}">
      <dgm:prSet custT="1"/>
      <dgm:spPr/>
      <dgm:t>
        <a:bodyPr/>
        <a:lstStyle/>
        <a:p>
          <a:pPr rtl="0"/>
          <a:r>
            <a:rPr lang="zh-CN" altLang="en-US" sz="2400" b="1" dirty="0">
              <a:latin typeface="微软雅黑"/>
              <a:ea typeface="微软雅黑"/>
              <a:cs typeface="微软雅黑"/>
            </a:rPr>
            <a:t>胸痛急救的配套功能区域设置及标识</a:t>
          </a:r>
        </a:p>
      </dgm:t>
    </dgm:pt>
    <dgm:pt modelId="{C46FFBD1-463D-8942-BDA6-08DFF4CEBA93}" type="parTrans" cxnId="{4FB440BD-08C9-8B47-9911-41A18E086654}">
      <dgm:prSet/>
      <dgm:spPr/>
      <dgm:t>
        <a:bodyPr/>
        <a:lstStyle/>
        <a:p>
          <a:endParaRPr lang="zh-CN" altLang="en-US"/>
        </a:p>
      </dgm:t>
    </dgm:pt>
    <dgm:pt modelId="{FD99BF70-0B48-3E48-BD8B-20273D1D3335}" type="sibTrans" cxnId="{4FB440BD-08C9-8B47-9911-41A18E086654}">
      <dgm:prSet/>
      <dgm:spPr/>
      <dgm:t>
        <a:bodyPr/>
        <a:lstStyle/>
        <a:p>
          <a:endParaRPr lang="zh-CN" altLang="en-US"/>
        </a:p>
      </dgm:t>
    </dgm:pt>
    <dgm:pt modelId="{5754579C-30B1-C94A-9578-9A21AAB201C7}">
      <dgm:prSet custT="1"/>
      <dgm:spPr/>
      <dgm:t>
        <a:bodyPr/>
        <a:lstStyle/>
        <a:p>
          <a:pPr rtl="0"/>
          <a:r>
            <a:rPr lang="zh-CN" altLang="en-US" sz="2000" dirty="0">
              <a:solidFill>
                <a:srgbClr val="FF0000"/>
              </a:solidFill>
              <a:latin typeface="微软雅黑"/>
              <a:ea typeface="微软雅黑"/>
              <a:cs typeface="微软雅黑"/>
            </a:rPr>
            <a:t>急诊科</a:t>
          </a:r>
          <a:r>
            <a:rPr lang="zh-CN" altLang="en-US" sz="2000" dirty="0">
              <a:latin typeface="微软雅黑"/>
              <a:ea typeface="微软雅黑"/>
              <a:cs typeface="微软雅黑"/>
            </a:rPr>
            <a:t>、</a:t>
          </a:r>
          <a:r>
            <a:rPr lang="zh-CN" altLang="en-US" sz="2000" dirty="0">
              <a:solidFill>
                <a:srgbClr val="FF0000"/>
              </a:solidFill>
              <a:latin typeface="微软雅黑"/>
              <a:ea typeface="微软雅黑"/>
              <a:cs typeface="微软雅黑"/>
            </a:rPr>
            <a:t>胸痛中心</a:t>
          </a:r>
          <a:r>
            <a:rPr lang="zh-CN" altLang="en-US" sz="2000" dirty="0">
              <a:latin typeface="微软雅黑"/>
              <a:ea typeface="微软雅黑"/>
              <a:cs typeface="微软雅黑"/>
            </a:rPr>
            <a:t>的标识与指引  </a:t>
          </a:r>
        </a:p>
      </dgm:t>
    </dgm:pt>
    <dgm:pt modelId="{AE5B737C-1647-7640-AAC4-F84E07C22973}" type="parTrans" cxnId="{0CAA7481-1161-4C4A-BE15-4F2403623ADF}">
      <dgm:prSet/>
      <dgm:spPr/>
      <dgm:t>
        <a:bodyPr/>
        <a:lstStyle/>
        <a:p>
          <a:endParaRPr lang="zh-CN" altLang="en-US"/>
        </a:p>
      </dgm:t>
    </dgm:pt>
    <dgm:pt modelId="{F273207F-BD26-3C4B-A897-4B93D41CA2FE}" type="sibTrans" cxnId="{0CAA7481-1161-4C4A-BE15-4F2403623ADF}">
      <dgm:prSet/>
      <dgm:spPr/>
      <dgm:t>
        <a:bodyPr/>
        <a:lstStyle/>
        <a:p>
          <a:endParaRPr lang="zh-CN" altLang="en-US"/>
        </a:p>
      </dgm:t>
    </dgm:pt>
    <dgm:pt modelId="{C3C9BF7C-E421-4F41-A261-F344E1C5D89F}">
      <dgm:prSet custT="1"/>
      <dgm:spPr/>
      <dgm:t>
        <a:bodyPr/>
        <a:lstStyle/>
        <a:p>
          <a:pPr rtl="0"/>
          <a:r>
            <a:rPr lang="zh-CN" altLang="en-US" sz="2000" dirty="0">
              <a:solidFill>
                <a:srgbClr val="FF0000"/>
              </a:solidFill>
              <a:latin typeface="微软雅黑"/>
              <a:ea typeface="微软雅黑"/>
              <a:cs typeface="微软雅黑"/>
            </a:rPr>
            <a:t>交通要道</a:t>
          </a:r>
          <a:r>
            <a:rPr lang="zh-CN" altLang="en-US" sz="2000" dirty="0">
              <a:latin typeface="微软雅黑"/>
              <a:ea typeface="微软雅黑"/>
              <a:cs typeface="微软雅黑"/>
            </a:rPr>
            <a:t>、</a:t>
          </a:r>
          <a:r>
            <a:rPr lang="zh-CN" altLang="en-US" sz="2000" dirty="0">
              <a:solidFill>
                <a:srgbClr val="FF0000"/>
              </a:solidFill>
              <a:latin typeface="微软雅黑"/>
              <a:ea typeface="微软雅黑"/>
              <a:cs typeface="微软雅黑"/>
            </a:rPr>
            <a:t>入口</a:t>
          </a:r>
          <a:r>
            <a:rPr lang="zh-CN" altLang="en-US" sz="2000" dirty="0">
              <a:latin typeface="微软雅黑"/>
              <a:ea typeface="微软雅黑"/>
              <a:cs typeface="微软雅黑"/>
            </a:rPr>
            <a:t>、</a:t>
          </a:r>
          <a:r>
            <a:rPr lang="zh-CN" altLang="en-US" sz="2000" dirty="0">
              <a:solidFill>
                <a:srgbClr val="FF0000"/>
              </a:solidFill>
              <a:latin typeface="微软雅黑"/>
              <a:ea typeface="微软雅黑"/>
              <a:cs typeface="微软雅黑"/>
            </a:rPr>
            <a:t>门急诊大厅</a:t>
          </a:r>
          <a:r>
            <a:rPr lang="zh-CN" altLang="en-US" sz="2000" dirty="0">
              <a:latin typeface="微软雅黑"/>
              <a:ea typeface="微软雅黑"/>
              <a:cs typeface="微软雅黑"/>
            </a:rPr>
            <a:t>各部门均有急性胸痛优先标识</a:t>
          </a:r>
        </a:p>
      </dgm:t>
    </dgm:pt>
    <dgm:pt modelId="{B5804B64-324D-1442-B070-B7E0F6519223}" type="parTrans" cxnId="{E2F98874-7AF1-CB41-970C-3ECCF5655155}">
      <dgm:prSet/>
      <dgm:spPr/>
      <dgm:t>
        <a:bodyPr/>
        <a:lstStyle/>
        <a:p>
          <a:endParaRPr lang="zh-CN" altLang="en-US"/>
        </a:p>
      </dgm:t>
    </dgm:pt>
    <dgm:pt modelId="{D3C3EEEA-9EFF-7241-A718-061E49C6A349}" type="sibTrans" cxnId="{E2F98874-7AF1-CB41-970C-3ECCF5655155}">
      <dgm:prSet/>
      <dgm:spPr/>
      <dgm:t>
        <a:bodyPr/>
        <a:lstStyle/>
        <a:p>
          <a:endParaRPr lang="zh-CN" altLang="en-US"/>
        </a:p>
      </dgm:t>
    </dgm:pt>
    <dgm:pt modelId="{FE55F5A6-CD40-8A47-83A2-883EC3B470B8}">
      <dgm:prSet custT="1"/>
      <dgm:spPr/>
      <dgm:t>
        <a:bodyPr/>
        <a:lstStyle/>
        <a:p>
          <a:pPr rtl="0"/>
          <a:r>
            <a:rPr lang="zh-CN" altLang="en-US" sz="2400" b="1" dirty="0">
              <a:latin typeface="微软雅黑"/>
              <a:ea typeface="微软雅黑"/>
              <a:cs typeface="微软雅黑"/>
            </a:rPr>
            <a:t>胸痛急救的功能分区</a:t>
          </a:r>
        </a:p>
      </dgm:t>
    </dgm:pt>
    <dgm:pt modelId="{6FE1EE82-1407-9C49-8B83-2BD35714162A}" type="parTrans" cxnId="{3B5A453C-BB18-244C-B856-7E1F50A03238}">
      <dgm:prSet/>
      <dgm:spPr/>
      <dgm:t>
        <a:bodyPr/>
        <a:lstStyle/>
        <a:p>
          <a:endParaRPr lang="zh-CN" altLang="en-US"/>
        </a:p>
      </dgm:t>
    </dgm:pt>
    <dgm:pt modelId="{5346D2BE-84B6-674A-BC2F-F1B8449664D3}" type="sibTrans" cxnId="{3B5A453C-BB18-244C-B856-7E1F50A03238}">
      <dgm:prSet/>
      <dgm:spPr/>
      <dgm:t>
        <a:bodyPr/>
        <a:lstStyle/>
        <a:p>
          <a:endParaRPr lang="zh-CN" altLang="en-US"/>
        </a:p>
      </dgm:t>
    </dgm:pt>
    <dgm:pt modelId="{B5B4176D-F0CE-A04E-BDCE-BE7BC2F3A8E3}">
      <dgm:prSet custT="1"/>
      <dgm:spPr/>
      <dgm:t>
        <a:bodyPr/>
        <a:lstStyle/>
        <a:p>
          <a:pPr rtl="0"/>
          <a:r>
            <a:rPr lang="zh-CN" altLang="en-US" sz="2000" dirty="0">
              <a:solidFill>
                <a:srgbClr val="FF0000"/>
              </a:solidFill>
              <a:latin typeface="微软雅黑"/>
              <a:ea typeface="微软雅黑"/>
              <a:cs typeface="微软雅黑"/>
            </a:rPr>
            <a:t>分诊台</a:t>
          </a:r>
          <a:r>
            <a:rPr lang="zh-CN" altLang="en-US" sz="2000" dirty="0">
              <a:latin typeface="微软雅黑"/>
              <a:ea typeface="微软雅黑"/>
              <a:cs typeface="微软雅黑"/>
            </a:rPr>
            <a:t>、</a:t>
          </a:r>
          <a:r>
            <a:rPr lang="zh-CN" altLang="en-US" sz="2000" dirty="0">
              <a:solidFill>
                <a:srgbClr val="FF0000"/>
              </a:solidFill>
              <a:latin typeface="微软雅黑"/>
              <a:ea typeface="微软雅黑"/>
              <a:cs typeface="微软雅黑"/>
            </a:rPr>
            <a:t>轮椅及担架车</a:t>
          </a:r>
          <a:r>
            <a:rPr lang="zh-CN" altLang="en-US" sz="2000" dirty="0">
              <a:latin typeface="微软雅黑"/>
              <a:ea typeface="微软雅黑"/>
              <a:cs typeface="微软雅黑"/>
            </a:rPr>
            <a:t>、</a:t>
          </a:r>
          <a:r>
            <a:rPr lang="zh-CN" altLang="en-US" sz="2000" dirty="0">
              <a:solidFill>
                <a:srgbClr val="FF0000"/>
              </a:solidFill>
              <a:latin typeface="微软雅黑"/>
              <a:ea typeface="微软雅黑"/>
              <a:cs typeface="微软雅黑"/>
            </a:rPr>
            <a:t>床边心电图</a:t>
          </a:r>
        </a:p>
      </dgm:t>
    </dgm:pt>
    <dgm:pt modelId="{1DE75D5F-B2DE-7C4A-B1D2-F9AED12C9DE6}" type="parTrans" cxnId="{1F7E1C86-F2AD-AC40-954D-204CDAD11FC9}">
      <dgm:prSet/>
      <dgm:spPr/>
      <dgm:t>
        <a:bodyPr/>
        <a:lstStyle/>
        <a:p>
          <a:endParaRPr lang="zh-CN" altLang="en-US"/>
        </a:p>
      </dgm:t>
    </dgm:pt>
    <dgm:pt modelId="{6E3406F6-1383-9042-9B1B-AE421396BA0D}" type="sibTrans" cxnId="{1F7E1C86-F2AD-AC40-954D-204CDAD11FC9}">
      <dgm:prSet/>
      <dgm:spPr/>
      <dgm:t>
        <a:bodyPr/>
        <a:lstStyle/>
        <a:p>
          <a:endParaRPr lang="zh-CN" altLang="en-US"/>
        </a:p>
      </dgm:t>
    </dgm:pt>
    <dgm:pt modelId="{0A5DFD2D-42CC-1344-BCF6-28770C01A1EF}">
      <dgm:prSet custT="1"/>
      <dgm:spPr/>
      <dgm:t>
        <a:bodyPr/>
        <a:lstStyle/>
        <a:p>
          <a:pPr rtl="0"/>
          <a:r>
            <a:rPr lang="en-US" altLang="zh-CN" sz="2000" dirty="0">
              <a:solidFill>
                <a:srgbClr val="FF0000"/>
              </a:solidFill>
              <a:latin typeface="微软雅黑"/>
              <a:ea typeface="微软雅黑"/>
              <a:cs typeface="微软雅黑"/>
            </a:rPr>
            <a:t>TNI</a:t>
          </a:r>
          <a:r>
            <a:rPr lang="zh-CN" altLang="en-US" sz="2000" dirty="0">
              <a:solidFill>
                <a:srgbClr val="FF0000"/>
              </a:solidFill>
              <a:latin typeface="微软雅黑"/>
              <a:ea typeface="微软雅黑"/>
              <a:cs typeface="微软雅黑"/>
            </a:rPr>
            <a:t>检测</a:t>
          </a:r>
          <a:r>
            <a:rPr lang="zh-CN" altLang="en-US" sz="2000" dirty="0">
              <a:latin typeface="微软雅黑"/>
              <a:ea typeface="微软雅黑"/>
              <a:cs typeface="微软雅黑"/>
            </a:rPr>
            <a:t>、</a:t>
          </a:r>
          <a:r>
            <a:rPr lang="zh-CN" altLang="en-US" sz="2000" dirty="0">
              <a:solidFill>
                <a:srgbClr val="FF0000"/>
              </a:solidFill>
              <a:latin typeface="微软雅黑"/>
              <a:ea typeface="微软雅黑"/>
              <a:cs typeface="微软雅黑"/>
            </a:rPr>
            <a:t>胸痛诊室</a:t>
          </a:r>
          <a:r>
            <a:rPr lang="zh-CN" altLang="en-US" sz="2000" dirty="0">
              <a:latin typeface="微软雅黑"/>
              <a:ea typeface="微软雅黑"/>
              <a:cs typeface="微软雅黑"/>
            </a:rPr>
            <a:t>、</a:t>
          </a:r>
          <a:r>
            <a:rPr lang="zh-CN" altLang="en-US" sz="2000" dirty="0">
              <a:solidFill>
                <a:srgbClr val="FF0000"/>
              </a:solidFill>
              <a:latin typeface="微软雅黑"/>
              <a:ea typeface="微软雅黑"/>
              <a:cs typeface="微软雅黑"/>
            </a:rPr>
            <a:t>抢救室</a:t>
          </a:r>
        </a:p>
      </dgm:t>
    </dgm:pt>
    <dgm:pt modelId="{5A62D133-9FED-DC4A-AEDF-A9E1D80E02EF}" type="parTrans" cxnId="{1F68EEE1-A9F0-9143-ACFC-6B4D71D56947}">
      <dgm:prSet/>
      <dgm:spPr/>
      <dgm:t>
        <a:bodyPr/>
        <a:lstStyle/>
        <a:p>
          <a:endParaRPr lang="zh-CN" altLang="en-US"/>
        </a:p>
      </dgm:t>
    </dgm:pt>
    <dgm:pt modelId="{A96A7F8A-0FA5-0C4D-B713-7C3907912C18}" type="sibTrans" cxnId="{1F68EEE1-A9F0-9143-ACFC-6B4D71D56947}">
      <dgm:prSet/>
      <dgm:spPr/>
      <dgm:t>
        <a:bodyPr/>
        <a:lstStyle/>
        <a:p>
          <a:endParaRPr lang="zh-CN" altLang="en-US"/>
        </a:p>
      </dgm:t>
    </dgm:pt>
    <dgm:pt modelId="{5E678EA3-722F-F644-8B95-5F4D71FE18E6}" type="pres">
      <dgm:prSet presAssocID="{C872E127-629F-CE43-944B-EE38A9036428}" presName="Name0" presStyleCnt="0">
        <dgm:presLayoutVars>
          <dgm:dir/>
          <dgm:resizeHandles val="exact"/>
        </dgm:presLayoutVars>
      </dgm:prSet>
      <dgm:spPr/>
    </dgm:pt>
    <dgm:pt modelId="{5C591B43-CCA0-854D-A66D-971CB3F8BF23}" type="pres">
      <dgm:prSet presAssocID="{104BA7D7-B005-F54A-9C99-29283335660D}" presName="composite" presStyleCnt="0"/>
      <dgm:spPr/>
    </dgm:pt>
    <dgm:pt modelId="{987BEB18-C352-7E45-B97B-6F859274BE39}" type="pres">
      <dgm:prSet presAssocID="{104BA7D7-B005-F54A-9C99-29283335660D}" presName="rect1" presStyleLbl="trAlignAcc1" presStyleIdx="0" presStyleCnt="2" custScaleX="99527">
        <dgm:presLayoutVars>
          <dgm:bulletEnabled val="1"/>
        </dgm:presLayoutVars>
      </dgm:prSet>
      <dgm:spPr/>
    </dgm:pt>
    <dgm:pt modelId="{62B15499-EBDF-6344-8656-A5E14906C244}" type="pres">
      <dgm:prSet presAssocID="{104BA7D7-B005-F54A-9C99-29283335660D}" presName="rect2" presStyleLbl="fgImgPlace1" presStyleIdx="0" presStyleCnt="2"/>
      <dgm:spPr>
        <a:blipFill rotWithShape="1">
          <a:blip xmlns:r="http://schemas.openxmlformats.org/officeDocument/2006/relationships" r:embed="rId1"/>
          <a:stretch>
            <a:fillRect/>
          </a:stretch>
        </a:blipFill>
        <a:effectLst>
          <a:glow rad="63500">
            <a:schemeClr val="accent5">
              <a:satMod val="175000"/>
              <a:alpha val="40000"/>
            </a:schemeClr>
          </a:glow>
        </a:effectLst>
      </dgm:spPr>
    </dgm:pt>
    <dgm:pt modelId="{EE9787B0-8F0B-6B4B-9276-3CA0C406BE34}" type="pres">
      <dgm:prSet presAssocID="{FD99BF70-0B48-3E48-BD8B-20273D1D3335}" presName="sibTrans" presStyleCnt="0"/>
      <dgm:spPr/>
    </dgm:pt>
    <dgm:pt modelId="{10D9E4BC-B778-C246-BD86-17D2F2AF37CB}" type="pres">
      <dgm:prSet presAssocID="{FE55F5A6-CD40-8A47-83A2-883EC3B470B8}" presName="composite" presStyleCnt="0"/>
      <dgm:spPr/>
    </dgm:pt>
    <dgm:pt modelId="{D27E33F4-CC4E-1649-88F0-C1167E8E2DB1}" type="pres">
      <dgm:prSet presAssocID="{FE55F5A6-CD40-8A47-83A2-883EC3B470B8}" presName="rect1" presStyleLbl="trAlignAcc1" presStyleIdx="1" presStyleCnt="2">
        <dgm:presLayoutVars>
          <dgm:bulletEnabled val="1"/>
        </dgm:presLayoutVars>
      </dgm:prSet>
      <dgm:spPr/>
    </dgm:pt>
    <dgm:pt modelId="{D21BEA50-A15A-E949-8C37-49509F0B5A1B}" type="pres">
      <dgm:prSet presAssocID="{FE55F5A6-CD40-8A47-83A2-883EC3B470B8}" presName="rect2" presStyleLbl="fgImgPlace1" presStyleIdx="1" presStyleCnt="2"/>
      <dgm:spPr>
        <a:blipFill rotWithShape="1">
          <a:blip xmlns:r="http://schemas.openxmlformats.org/officeDocument/2006/relationships" r:embed="rId2"/>
          <a:stretch>
            <a:fillRect/>
          </a:stretch>
        </a:blipFill>
        <a:effectLst>
          <a:glow rad="63500">
            <a:schemeClr val="accent5">
              <a:satMod val="175000"/>
              <a:alpha val="40000"/>
            </a:schemeClr>
          </a:glow>
          <a:outerShdw blurRad="50800" dist="38100" dir="2700000" algn="tl" rotWithShape="0">
            <a:prstClr val="black">
              <a:alpha val="40000"/>
            </a:prstClr>
          </a:outerShdw>
        </a:effectLst>
      </dgm:spPr>
    </dgm:pt>
  </dgm:ptLst>
  <dgm:cxnLst>
    <dgm:cxn modelId="{1F68EEE1-A9F0-9143-ACFC-6B4D71D56947}" srcId="{FE55F5A6-CD40-8A47-83A2-883EC3B470B8}" destId="{0A5DFD2D-42CC-1344-BCF6-28770C01A1EF}" srcOrd="1" destOrd="0" parTransId="{5A62D133-9FED-DC4A-AEDF-A9E1D80E02EF}" sibTransId="{A96A7F8A-0FA5-0C4D-B713-7C3907912C18}"/>
    <dgm:cxn modelId="{0CAA7481-1161-4C4A-BE15-4F2403623ADF}" srcId="{104BA7D7-B005-F54A-9C99-29283335660D}" destId="{5754579C-30B1-C94A-9578-9A21AAB201C7}" srcOrd="0" destOrd="0" parTransId="{AE5B737C-1647-7640-AAC4-F84E07C22973}" sibTransId="{F273207F-BD26-3C4B-A897-4B93D41CA2FE}"/>
    <dgm:cxn modelId="{AACC4E14-4689-FC4D-8FC4-1072E7773A08}" type="presOf" srcId="{0A5DFD2D-42CC-1344-BCF6-28770C01A1EF}" destId="{D27E33F4-CC4E-1649-88F0-C1167E8E2DB1}" srcOrd="0" destOrd="2" presId="urn:microsoft.com/office/officeart/2008/layout/PictureStrips"/>
    <dgm:cxn modelId="{11D3D41A-A320-EF40-BCD7-76E27070650F}" type="presOf" srcId="{5754579C-30B1-C94A-9578-9A21AAB201C7}" destId="{987BEB18-C352-7E45-B97B-6F859274BE39}" srcOrd="0" destOrd="1" presId="urn:microsoft.com/office/officeart/2008/layout/PictureStrips"/>
    <dgm:cxn modelId="{EFA6F7F7-6374-A541-BD62-26D83E7CEAD1}" type="presOf" srcId="{104BA7D7-B005-F54A-9C99-29283335660D}" destId="{987BEB18-C352-7E45-B97B-6F859274BE39}" srcOrd="0" destOrd="0" presId="urn:microsoft.com/office/officeart/2008/layout/PictureStrips"/>
    <dgm:cxn modelId="{4FB440BD-08C9-8B47-9911-41A18E086654}" srcId="{C872E127-629F-CE43-944B-EE38A9036428}" destId="{104BA7D7-B005-F54A-9C99-29283335660D}" srcOrd="0" destOrd="0" parTransId="{C46FFBD1-463D-8942-BDA6-08DFF4CEBA93}" sibTransId="{FD99BF70-0B48-3E48-BD8B-20273D1D3335}"/>
    <dgm:cxn modelId="{60D25B57-46B5-1E4A-B8F1-F1F4B1588D4E}" type="presOf" srcId="{C3C9BF7C-E421-4F41-A261-F344E1C5D89F}" destId="{987BEB18-C352-7E45-B97B-6F859274BE39}" srcOrd="0" destOrd="2" presId="urn:microsoft.com/office/officeart/2008/layout/PictureStrips"/>
    <dgm:cxn modelId="{E2F98874-7AF1-CB41-970C-3ECCF5655155}" srcId="{104BA7D7-B005-F54A-9C99-29283335660D}" destId="{C3C9BF7C-E421-4F41-A261-F344E1C5D89F}" srcOrd="1" destOrd="0" parTransId="{B5804B64-324D-1442-B070-B7E0F6519223}" sibTransId="{D3C3EEEA-9EFF-7241-A718-061E49C6A349}"/>
    <dgm:cxn modelId="{3B5A453C-BB18-244C-B856-7E1F50A03238}" srcId="{C872E127-629F-CE43-944B-EE38A9036428}" destId="{FE55F5A6-CD40-8A47-83A2-883EC3B470B8}" srcOrd="1" destOrd="0" parTransId="{6FE1EE82-1407-9C49-8B83-2BD35714162A}" sibTransId="{5346D2BE-84B6-674A-BC2F-F1B8449664D3}"/>
    <dgm:cxn modelId="{68E966B0-1C40-2348-A9CB-B2516CC56123}" type="presOf" srcId="{FE55F5A6-CD40-8A47-83A2-883EC3B470B8}" destId="{D27E33F4-CC4E-1649-88F0-C1167E8E2DB1}" srcOrd="0" destOrd="0" presId="urn:microsoft.com/office/officeart/2008/layout/PictureStrips"/>
    <dgm:cxn modelId="{1F7E1C86-F2AD-AC40-954D-204CDAD11FC9}" srcId="{FE55F5A6-CD40-8A47-83A2-883EC3B470B8}" destId="{B5B4176D-F0CE-A04E-BDCE-BE7BC2F3A8E3}" srcOrd="0" destOrd="0" parTransId="{1DE75D5F-B2DE-7C4A-B1D2-F9AED12C9DE6}" sibTransId="{6E3406F6-1383-9042-9B1B-AE421396BA0D}"/>
    <dgm:cxn modelId="{2646046F-00AF-044A-9528-BC053D3C5A8F}" type="presOf" srcId="{B5B4176D-F0CE-A04E-BDCE-BE7BC2F3A8E3}" destId="{D27E33F4-CC4E-1649-88F0-C1167E8E2DB1}" srcOrd="0" destOrd="1" presId="urn:microsoft.com/office/officeart/2008/layout/PictureStrips"/>
    <dgm:cxn modelId="{03E8DAD9-DCC6-2B42-A21F-2F47535E38FD}" type="presOf" srcId="{C872E127-629F-CE43-944B-EE38A9036428}" destId="{5E678EA3-722F-F644-8B95-5F4D71FE18E6}" srcOrd="0" destOrd="0" presId="urn:microsoft.com/office/officeart/2008/layout/PictureStrips"/>
    <dgm:cxn modelId="{F1234C3E-6FE3-DD44-AB29-7D3A8296BF94}" type="presParOf" srcId="{5E678EA3-722F-F644-8B95-5F4D71FE18E6}" destId="{5C591B43-CCA0-854D-A66D-971CB3F8BF23}" srcOrd="0" destOrd="0" presId="urn:microsoft.com/office/officeart/2008/layout/PictureStrips"/>
    <dgm:cxn modelId="{C172A29B-DF49-E640-ABF8-D9678DA0D13B}" type="presParOf" srcId="{5C591B43-CCA0-854D-A66D-971CB3F8BF23}" destId="{987BEB18-C352-7E45-B97B-6F859274BE39}" srcOrd="0" destOrd="0" presId="urn:microsoft.com/office/officeart/2008/layout/PictureStrips"/>
    <dgm:cxn modelId="{4306DAAC-D892-2141-96B1-87C185F27A8D}" type="presParOf" srcId="{5C591B43-CCA0-854D-A66D-971CB3F8BF23}" destId="{62B15499-EBDF-6344-8656-A5E14906C244}" srcOrd="1" destOrd="0" presId="urn:microsoft.com/office/officeart/2008/layout/PictureStrips"/>
    <dgm:cxn modelId="{1271413A-606B-7F4E-9E89-AA501E0A1345}" type="presParOf" srcId="{5E678EA3-722F-F644-8B95-5F4D71FE18E6}" destId="{EE9787B0-8F0B-6B4B-9276-3CA0C406BE34}" srcOrd="1" destOrd="0" presId="urn:microsoft.com/office/officeart/2008/layout/PictureStrips"/>
    <dgm:cxn modelId="{500A4B21-C8E7-5546-9972-6B1D0CED95A4}" type="presParOf" srcId="{5E678EA3-722F-F644-8B95-5F4D71FE18E6}" destId="{10D9E4BC-B778-C246-BD86-17D2F2AF37CB}" srcOrd="2" destOrd="0" presId="urn:microsoft.com/office/officeart/2008/layout/PictureStrips"/>
    <dgm:cxn modelId="{2789819C-08BF-E944-99E9-A7667CC2759F}" type="presParOf" srcId="{10D9E4BC-B778-C246-BD86-17D2F2AF37CB}" destId="{D27E33F4-CC4E-1649-88F0-C1167E8E2DB1}" srcOrd="0" destOrd="0" presId="urn:microsoft.com/office/officeart/2008/layout/PictureStrips"/>
    <dgm:cxn modelId="{70204AE6-39C0-F44E-B494-85B03C7E779D}" type="presParOf" srcId="{10D9E4BC-B778-C246-BD86-17D2F2AF37CB}" destId="{D21BEA50-A15A-E949-8C37-49509F0B5A1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06E841-D567-DF45-ADA0-76A094744E54}" type="doc">
      <dgm:prSet loTypeId="urn:microsoft.com/office/officeart/2008/layout/HalfCircleOrganizationChart" loCatId="" qsTypeId="urn:microsoft.com/office/officeart/2005/8/quickstyle/simple5" qsCatId="simple" csTypeId="urn:microsoft.com/office/officeart/2005/8/colors/accent1_2" csCatId="accent1" phldr="1"/>
      <dgm:spPr/>
      <dgm:t>
        <a:bodyPr/>
        <a:lstStyle/>
        <a:p>
          <a:endParaRPr lang="zh-CN" altLang="en-US"/>
        </a:p>
      </dgm:t>
    </dgm:pt>
    <dgm:pt modelId="{315699EC-C0C4-0546-9B6F-0B18CF54EE18}">
      <dgm:prSet phldrT="[文本]" custT="1"/>
      <dgm:spPr/>
      <dgm:t>
        <a:bodyPr/>
        <a:lstStyle/>
        <a:p>
          <a:r>
            <a:rPr lang="zh-CN" altLang="en-US" sz="2000" b="1" dirty="0">
              <a:latin typeface="微软雅黑"/>
              <a:ea typeface="微软雅黑"/>
              <a:cs typeface="微软雅黑"/>
            </a:rPr>
            <a:t>基层胸痛中心</a:t>
          </a:r>
          <a:r>
            <a:rPr lang="en-US" altLang="zh-CN" sz="2000" b="1" dirty="0">
              <a:latin typeface="微软雅黑"/>
              <a:ea typeface="微软雅黑"/>
              <a:cs typeface="微软雅黑"/>
            </a:rPr>
            <a:t>STEMI</a:t>
          </a:r>
          <a:r>
            <a:rPr lang="zh-CN" altLang="en-US" sz="2000" b="1" dirty="0">
              <a:latin typeface="微软雅黑"/>
              <a:ea typeface="微软雅黑"/>
              <a:cs typeface="微软雅黑"/>
            </a:rPr>
            <a:t>患者的再灌注选择</a:t>
          </a:r>
          <a:endParaRPr lang="zh-CN" altLang="en-US" sz="2000" dirty="0"/>
        </a:p>
      </dgm:t>
    </dgm:pt>
    <dgm:pt modelId="{6089A9DD-20C6-6748-8821-1B25ADEFACCA}" type="parTrans" cxnId="{25D335DE-A3FC-8D44-88C1-214CC6A0F2CE}">
      <dgm:prSet/>
      <dgm:spPr/>
      <dgm:t>
        <a:bodyPr/>
        <a:lstStyle/>
        <a:p>
          <a:endParaRPr lang="zh-CN" altLang="en-US"/>
        </a:p>
      </dgm:t>
    </dgm:pt>
    <dgm:pt modelId="{8D5E98D3-FFE4-D948-86EC-DBAD97131131}" type="sibTrans" cxnId="{25D335DE-A3FC-8D44-88C1-214CC6A0F2CE}">
      <dgm:prSet/>
      <dgm:spPr/>
      <dgm:t>
        <a:bodyPr/>
        <a:lstStyle/>
        <a:p>
          <a:endParaRPr lang="zh-CN" altLang="en-US"/>
        </a:p>
      </dgm:t>
    </dgm:pt>
    <dgm:pt modelId="{9E907876-C3D7-8341-AC11-E0F1727D6228}">
      <dgm:prSet phldrT="[文本]" custT="1"/>
      <dgm:spPr/>
      <dgm:t>
        <a:bodyPr/>
        <a:lstStyle/>
        <a:p>
          <a:r>
            <a:rPr lang="zh-CN" altLang="en-US" sz="1800" b="1" dirty="0">
              <a:solidFill>
                <a:srgbClr val="FFC000"/>
              </a:solidFill>
              <a:latin typeface="微软雅黑"/>
              <a:ea typeface="微软雅黑"/>
              <a:cs typeface="微软雅黑"/>
            </a:rPr>
            <a:t>溶栓 </a:t>
          </a:r>
          <a:endParaRPr lang="zh-CN" altLang="en-US" sz="1800" b="1" dirty="0">
            <a:solidFill>
              <a:srgbClr val="FFC000"/>
            </a:solidFill>
          </a:endParaRPr>
        </a:p>
      </dgm:t>
    </dgm:pt>
    <dgm:pt modelId="{70C21B73-557B-5748-A733-72611C298D28}" type="parTrans" cxnId="{BBF80335-BA1A-BF48-AA2C-753FB5C43D48}">
      <dgm:prSet/>
      <dgm:spPr/>
      <dgm:t>
        <a:bodyPr/>
        <a:lstStyle/>
        <a:p>
          <a:endParaRPr lang="zh-CN" altLang="en-US"/>
        </a:p>
      </dgm:t>
    </dgm:pt>
    <dgm:pt modelId="{C92125CD-3551-2746-8016-3A1E4CA541E7}" type="sibTrans" cxnId="{BBF80335-BA1A-BF48-AA2C-753FB5C43D48}">
      <dgm:prSet/>
      <dgm:spPr/>
      <dgm:t>
        <a:bodyPr/>
        <a:lstStyle/>
        <a:p>
          <a:endParaRPr lang="zh-CN" altLang="en-US"/>
        </a:p>
      </dgm:t>
    </dgm:pt>
    <dgm:pt modelId="{1B283DA0-16EF-F848-BB18-62C0652508DA}">
      <dgm:prSet phldrT="[文本]" custT="1"/>
      <dgm:spPr/>
      <dgm:t>
        <a:bodyPr/>
        <a:lstStyle/>
        <a:p>
          <a:r>
            <a:rPr lang="zh-CN" altLang="en-US" sz="1800" b="1" dirty="0">
              <a:solidFill>
                <a:schemeClr val="accent1"/>
              </a:solidFill>
              <a:latin typeface="微软雅黑"/>
              <a:ea typeface="微软雅黑"/>
              <a:cs typeface="微软雅黑"/>
            </a:rPr>
            <a:t>转运</a:t>
          </a:r>
          <a:r>
            <a:rPr lang="en-US" altLang="zh-CN" sz="1800" b="1" dirty="0">
              <a:solidFill>
                <a:schemeClr val="accent1"/>
              </a:solidFill>
              <a:latin typeface="微软雅黑"/>
              <a:ea typeface="微软雅黑"/>
              <a:cs typeface="微软雅黑"/>
            </a:rPr>
            <a:t>PPCI </a:t>
          </a:r>
          <a:endParaRPr lang="zh-CN" altLang="en-US" sz="1800" b="1" dirty="0">
            <a:solidFill>
              <a:schemeClr val="accent1"/>
            </a:solidFill>
          </a:endParaRPr>
        </a:p>
      </dgm:t>
    </dgm:pt>
    <dgm:pt modelId="{1B9B94F4-7E5E-F249-9C4D-8E3C2E690A2C}" type="parTrans" cxnId="{DBB994AD-CE06-934C-9C8E-47AF2E92ED0B}">
      <dgm:prSet/>
      <dgm:spPr/>
      <dgm:t>
        <a:bodyPr/>
        <a:lstStyle/>
        <a:p>
          <a:endParaRPr lang="zh-CN" altLang="en-US"/>
        </a:p>
      </dgm:t>
    </dgm:pt>
    <dgm:pt modelId="{996BD84C-C0B6-4C4B-AD1D-BD80FFFE4920}" type="sibTrans" cxnId="{DBB994AD-CE06-934C-9C8E-47AF2E92ED0B}">
      <dgm:prSet/>
      <dgm:spPr/>
      <dgm:t>
        <a:bodyPr/>
        <a:lstStyle/>
        <a:p>
          <a:endParaRPr lang="zh-CN" altLang="en-US"/>
        </a:p>
      </dgm:t>
    </dgm:pt>
    <dgm:pt modelId="{5C5E30FE-239B-4046-93D6-4FEFC97DA8D4}">
      <dgm:prSet phldrT="[文本]" custT="1"/>
      <dgm:spPr/>
      <dgm:t>
        <a:bodyPr/>
        <a:lstStyle/>
        <a:p>
          <a:r>
            <a:rPr lang="zh-CN" altLang="en-US" sz="1800" b="1" dirty="0">
              <a:solidFill>
                <a:schemeClr val="accent6"/>
              </a:solidFill>
              <a:latin typeface="微软雅黑"/>
              <a:ea typeface="微软雅黑"/>
              <a:cs typeface="微软雅黑"/>
            </a:rPr>
            <a:t>本院</a:t>
          </a:r>
          <a:r>
            <a:rPr lang="en-US" altLang="zh-CN" sz="1800" b="1" dirty="0">
              <a:solidFill>
                <a:schemeClr val="accent6"/>
              </a:solidFill>
              <a:latin typeface="微软雅黑"/>
              <a:ea typeface="微软雅黑"/>
              <a:cs typeface="微软雅黑"/>
            </a:rPr>
            <a:t>PPCI </a:t>
          </a:r>
          <a:endParaRPr lang="zh-CN" altLang="en-US" sz="1800" b="1" dirty="0">
            <a:solidFill>
              <a:schemeClr val="accent6"/>
            </a:solidFill>
          </a:endParaRPr>
        </a:p>
      </dgm:t>
    </dgm:pt>
    <dgm:pt modelId="{ADB1559A-D710-D14A-A73B-C12CD20F9F32}" type="parTrans" cxnId="{B4D888B9-AE1E-564A-81D1-089DF0928365}">
      <dgm:prSet/>
      <dgm:spPr/>
      <dgm:t>
        <a:bodyPr/>
        <a:lstStyle/>
        <a:p>
          <a:endParaRPr lang="zh-CN" altLang="en-US"/>
        </a:p>
      </dgm:t>
    </dgm:pt>
    <dgm:pt modelId="{FBBE6062-0DA7-B140-9915-A1D37FFDCFAE}" type="sibTrans" cxnId="{B4D888B9-AE1E-564A-81D1-089DF0928365}">
      <dgm:prSet/>
      <dgm:spPr/>
      <dgm:t>
        <a:bodyPr/>
        <a:lstStyle/>
        <a:p>
          <a:endParaRPr lang="zh-CN" altLang="en-US"/>
        </a:p>
      </dgm:t>
    </dgm:pt>
    <dgm:pt modelId="{054F1DAD-DAC8-B84E-A6C5-74FB40EC7ADC}" type="pres">
      <dgm:prSet presAssocID="{6906E841-D567-DF45-ADA0-76A094744E54}" presName="Name0" presStyleCnt="0">
        <dgm:presLayoutVars>
          <dgm:orgChart val="1"/>
          <dgm:chPref val="1"/>
          <dgm:dir/>
          <dgm:animOne val="branch"/>
          <dgm:animLvl val="lvl"/>
          <dgm:resizeHandles/>
        </dgm:presLayoutVars>
      </dgm:prSet>
      <dgm:spPr/>
    </dgm:pt>
    <dgm:pt modelId="{221303D4-F9F3-6744-B44A-6AC8135BFBA3}" type="pres">
      <dgm:prSet presAssocID="{315699EC-C0C4-0546-9B6F-0B18CF54EE18}" presName="hierRoot1" presStyleCnt="0">
        <dgm:presLayoutVars>
          <dgm:hierBranch val="init"/>
        </dgm:presLayoutVars>
      </dgm:prSet>
      <dgm:spPr/>
    </dgm:pt>
    <dgm:pt modelId="{EC273B81-1C28-514C-BA85-B76541CA2714}" type="pres">
      <dgm:prSet presAssocID="{315699EC-C0C4-0546-9B6F-0B18CF54EE18}" presName="rootComposite1" presStyleCnt="0"/>
      <dgm:spPr/>
    </dgm:pt>
    <dgm:pt modelId="{7F082044-485B-5149-A13C-444D80911B8C}" type="pres">
      <dgm:prSet presAssocID="{315699EC-C0C4-0546-9B6F-0B18CF54EE18}" presName="rootText1" presStyleLbl="alignAcc1" presStyleIdx="0" presStyleCnt="0">
        <dgm:presLayoutVars>
          <dgm:chPref val="3"/>
        </dgm:presLayoutVars>
      </dgm:prSet>
      <dgm:spPr/>
    </dgm:pt>
    <dgm:pt modelId="{B9C8FB75-DC61-3048-B17E-DED1451967FA}" type="pres">
      <dgm:prSet presAssocID="{315699EC-C0C4-0546-9B6F-0B18CF54EE18}" presName="topArc1" presStyleLbl="parChTrans1D1" presStyleIdx="0" presStyleCnt="8"/>
      <dgm:spPr/>
    </dgm:pt>
    <dgm:pt modelId="{67514B8C-8081-354F-B421-6A529783AD3E}" type="pres">
      <dgm:prSet presAssocID="{315699EC-C0C4-0546-9B6F-0B18CF54EE18}" presName="bottomArc1" presStyleLbl="parChTrans1D1" presStyleIdx="1" presStyleCnt="8"/>
      <dgm:spPr/>
    </dgm:pt>
    <dgm:pt modelId="{10DF70C9-A7FA-574E-90CD-3AD8DBE77D0E}" type="pres">
      <dgm:prSet presAssocID="{315699EC-C0C4-0546-9B6F-0B18CF54EE18}" presName="topConnNode1" presStyleLbl="node1" presStyleIdx="0" presStyleCnt="0"/>
      <dgm:spPr/>
    </dgm:pt>
    <dgm:pt modelId="{2D4ED97F-D5FD-BF4C-8010-3DCBC357FFD0}" type="pres">
      <dgm:prSet presAssocID="{315699EC-C0C4-0546-9B6F-0B18CF54EE18}" presName="hierChild2" presStyleCnt="0"/>
      <dgm:spPr/>
    </dgm:pt>
    <dgm:pt modelId="{6F03459B-124E-1849-8675-4A64743F3A26}" type="pres">
      <dgm:prSet presAssocID="{70C21B73-557B-5748-A733-72611C298D28}" presName="Name28" presStyleLbl="parChTrans1D2" presStyleIdx="0" presStyleCnt="3"/>
      <dgm:spPr/>
    </dgm:pt>
    <dgm:pt modelId="{E3872BF5-CE3C-FF44-9517-E5A15F706171}" type="pres">
      <dgm:prSet presAssocID="{9E907876-C3D7-8341-AC11-E0F1727D6228}" presName="hierRoot2" presStyleCnt="0">
        <dgm:presLayoutVars>
          <dgm:hierBranch val="init"/>
        </dgm:presLayoutVars>
      </dgm:prSet>
      <dgm:spPr/>
    </dgm:pt>
    <dgm:pt modelId="{95D8FCBF-5106-DD43-A975-C320A6ABE3E7}" type="pres">
      <dgm:prSet presAssocID="{9E907876-C3D7-8341-AC11-E0F1727D6228}" presName="rootComposite2" presStyleCnt="0"/>
      <dgm:spPr/>
    </dgm:pt>
    <dgm:pt modelId="{48CCF504-DB9F-BF4B-B54D-9D06DDAC5A6D}" type="pres">
      <dgm:prSet presAssocID="{9E907876-C3D7-8341-AC11-E0F1727D6228}" presName="rootText2" presStyleLbl="alignAcc1" presStyleIdx="0" presStyleCnt="0">
        <dgm:presLayoutVars>
          <dgm:chPref val="3"/>
        </dgm:presLayoutVars>
      </dgm:prSet>
      <dgm:spPr/>
    </dgm:pt>
    <dgm:pt modelId="{5FDC7C8E-586E-4A48-AF89-BD0E4D488A08}" type="pres">
      <dgm:prSet presAssocID="{9E907876-C3D7-8341-AC11-E0F1727D6228}" presName="topArc2" presStyleLbl="parChTrans1D1" presStyleIdx="2" presStyleCnt="8"/>
      <dgm:spPr/>
    </dgm:pt>
    <dgm:pt modelId="{4303C2BC-DCF4-BE4A-ABDF-57054EE5F777}" type="pres">
      <dgm:prSet presAssocID="{9E907876-C3D7-8341-AC11-E0F1727D6228}" presName="bottomArc2" presStyleLbl="parChTrans1D1" presStyleIdx="3" presStyleCnt="8"/>
      <dgm:spPr/>
    </dgm:pt>
    <dgm:pt modelId="{3AD02C9E-107E-F546-837C-9787FE79DC45}" type="pres">
      <dgm:prSet presAssocID="{9E907876-C3D7-8341-AC11-E0F1727D6228}" presName="topConnNode2" presStyleLbl="node2" presStyleIdx="0" presStyleCnt="0"/>
      <dgm:spPr/>
    </dgm:pt>
    <dgm:pt modelId="{010E4CBA-6F93-AA41-947C-54D2F516E3DF}" type="pres">
      <dgm:prSet presAssocID="{9E907876-C3D7-8341-AC11-E0F1727D6228}" presName="hierChild4" presStyleCnt="0"/>
      <dgm:spPr/>
    </dgm:pt>
    <dgm:pt modelId="{C3F58EDB-A276-104B-B9B8-8593C8E0AC42}" type="pres">
      <dgm:prSet presAssocID="{9E907876-C3D7-8341-AC11-E0F1727D6228}" presName="hierChild5" presStyleCnt="0"/>
      <dgm:spPr/>
    </dgm:pt>
    <dgm:pt modelId="{DF567BEB-43FD-134D-9DC4-D94211655645}" type="pres">
      <dgm:prSet presAssocID="{1B9B94F4-7E5E-F249-9C4D-8E3C2E690A2C}" presName="Name28" presStyleLbl="parChTrans1D2" presStyleIdx="1" presStyleCnt="3"/>
      <dgm:spPr/>
    </dgm:pt>
    <dgm:pt modelId="{92EE43B1-654C-9544-B405-704632DA9EC9}" type="pres">
      <dgm:prSet presAssocID="{1B283DA0-16EF-F848-BB18-62C0652508DA}" presName="hierRoot2" presStyleCnt="0">
        <dgm:presLayoutVars>
          <dgm:hierBranch val="init"/>
        </dgm:presLayoutVars>
      </dgm:prSet>
      <dgm:spPr/>
    </dgm:pt>
    <dgm:pt modelId="{8B2F5344-32ED-124E-91B2-2F14B2F99D95}" type="pres">
      <dgm:prSet presAssocID="{1B283DA0-16EF-F848-BB18-62C0652508DA}" presName="rootComposite2" presStyleCnt="0"/>
      <dgm:spPr/>
    </dgm:pt>
    <dgm:pt modelId="{D9A91752-76AA-B24C-A174-5F81BB941362}" type="pres">
      <dgm:prSet presAssocID="{1B283DA0-16EF-F848-BB18-62C0652508DA}" presName="rootText2" presStyleLbl="alignAcc1" presStyleIdx="0" presStyleCnt="0">
        <dgm:presLayoutVars>
          <dgm:chPref val="3"/>
        </dgm:presLayoutVars>
      </dgm:prSet>
      <dgm:spPr/>
    </dgm:pt>
    <dgm:pt modelId="{81BE3BBA-C5B9-F045-A9DF-E575B9D3208B}" type="pres">
      <dgm:prSet presAssocID="{1B283DA0-16EF-F848-BB18-62C0652508DA}" presName="topArc2" presStyleLbl="parChTrans1D1" presStyleIdx="4" presStyleCnt="8"/>
      <dgm:spPr/>
    </dgm:pt>
    <dgm:pt modelId="{90F421E7-5CA0-BA4C-B8F4-35C93EEA8A77}" type="pres">
      <dgm:prSet presAssocID="{1B283DA0-16EF-F848-BB18-62C0652508DA}" presName="bottomArc2" presStyleLbl="parChTrans1D1" presStyleIdx="5" presStyleCnt="8"/>
      <dgm:spPr/>
    </dgm:pt>
    <dgm:pt modelId="{79874040-CC39-A64F-B18B-A33D49B6353A}" type="pres">
      <dgm:prSet presAssocID="{1B283DA0-16EF-F848-BB18-62C0652508DA}" presName="topConnNode2" presStyleLbl="node2" presStyleIdx="0" presStyleCnt="0"/>
      <dgm:spPr/>
    </dgm:pt>
    <dgm:pt modelId="{556BDDD2-EF72-2740-9BE5-FEE073971FCC}" type="pres">
      <dgm:prSet presAssocID="{1B283DA0-16EF-F848-BB18-62C0652508DA}" presName="hierChild4" presStyleCnt="0"/>
      <dgm:spPr/>
    </dgm:pt>
    <dgm:pt modelId="{F3A73D30-F27F-0546-BAE8-A1D7349D2568}" type="pres">
      <dgm:prSet presAssocID="{1B283DA0-16EF-F848-BB18-62C0652508DA}" presName="hierChild5" presStyleCnt="0"/>
      <dgm:spPr/>
    </dgm:pt>
    <dgm:pt modelId="{ACF977B0-A71C-7241-AD94-2EA931C30558}" type="pres">
      <dgm:prSet presAssocID="{ADB1559A-D710-D14A-A73B-C12CD20F9F32}" presName="Name28" presStyleLbl="parChTrans1D2" presStyleIdx="2" presStyleCnt="3"/>
      <dgm:spPr/>
    </dgm:pt>
    <dgm:pt modelId="{F3F424BF-5EA3-AD48-AA1D-91D07C01B95D}" type="pres">
      <dgm:prSet presAssocID="{5C5E30FE-239B-4046-93D6-4FEFC97DA8D4}" presName="hierRoot2" presStyleCnt="0">
        <dgm:presLayoutVars>
          <dgm:hierBranch val="init"/>
        </dgm:presLayoutVars>
      </dgm:prSet>
      <dgm:spPr/>
    </dgm:pt>
    <dgm:pt modelId="{0554236D-8DBC-B943-A0E1-BE4315F255FA}" type="pres">
      <dgm:prSet presAssocID="{5C5E30FE-239B-4046-93D6-4FEFC97DA8D4}" presName="rootComposite2" presStyleCnt="0"/>
      <dgm:spPr/>
    </dgm:pt>
    <dgm:pt modelId="{6A1E3A5E-B260-C549-94B1-45943602FDA8}" type="pres">
      <dgm:prSet presAssocID="{5C5E30FE-239B-4046-93D6-4FEFC97DA8D4}" presName="rootText2" presStyleLbl="alignAcc1" presStyleIdx="0" presStyleCnt="0">
        <dgm:presLayoutVars>
          <dgm:chPref val="3"/>
        </dgm:presLayoutVars>
      </dgm:prSet>
      <dgm:spPr/>
    </dgm:pt>
    <dgm:pt modelId="{91908531-56F1-B445-BE99-D5D4FAA917D0}" type="pres">
      <dgm:prSet presAssocID="{5C5E30FE-239B-4046-93D6-4FEFC97DA8D4}" presName="topArc2" presStyleLbl="parChTrans1D1" presStyleIdx="6" presStyleCnt="8"/>
      <dgm:spPr/>
    </dgm:pt>
    <dgm:pt modelId="{1AD6D883-E78E-6249-ACA5-A9419F29F1F7}" type="pres">
      <dgm:prSet presAssocID="{5C5E30FE-239B-4046-93D6-4FEFC97DA8D4}" presName="bottomArc2" presStyleLbl="parChTrans1D1" presStyleIdx="7" presStyleCnt="8"/>
      <dgm:spPr/>
    </dgm:pt>
    <dgm:pt modelId="{120E1696-FBF8-E842-82AE-BDB6ABE3D0AD}" type="pres">
      <dgm:prSet presAssocID="{5C5E30FE-239B-4046-93D6-4FEFC97DA8D4}" presName="topConnNode2" presStyleLbl="node2" presStyleIdx="0" presStyleCnt="0"/>
      <dgm:spPr/>
    </dgm:pt>
    <dgm:pt modelId="{0A1F5D98-9056-E848-BDC4-F33F83E95233}" type="pres">
      <dgm:prSet presAssocID="{5C5E30FE-239B-4046-93D6-4FEFC97DA8D4}" presName="hierChild4" presStyleCnt="0"/>
      <dgm:spPr/>
    </dgm:pt>
    <dgm:pt modelId="{DC8BF14C-2474-5244-8A33-E8C659360A17}" type="pres">
      <dgm:prSet presAssocID="{5C5E30FE-239B-4046-93D6-4FEFC97DA8D4}" presName="hierChild5" presStyleCnt="0"/>
      <dgm:spPr/>
    </dgm:pt>
    <dgm:pt modelId="{9746BE4E-C01E-2649-921C-AE364299297D}" type="pres">
      <dgm:prSet presAssocID="{315699EC-C0C4-0546-9B6F-0B18CF54EE18}" presName="hierChild3" presStyleCnt="0"/>
      <dgm:spPr/>
    </dgm:pt>
  </dgm:ptLst>
  <dgm:cxnLst>
    <dgm:cxn modelId="{739F94C4-DC5C-2443-9FA7-81D977072D2C}" type="presOf" srcId="{315699EC-C0C4-0546-9B6F-0B18CF54EE18}" destId="{10DF70C9-A7FA-574E-90CD-3AD8DBE77D0E}" srcOrd="1" destOrd="0" presId="urn:microsoft.com/office/officeart/2008/layout/HalfCircleOrganizationChart"/>
    <dgm:cxn modelId="{50AE3867-7486-4B47-BB40-F8646693EF70}" type="presOf" srcId="{1B283DA0-16EF-F848-BB18-62C0652508DA}" destId="{D9A91752-76AA-B24C-A174-5F81BB941362}" srcOrd="0" destOrd="0" presId="urn:microsoft.com/office/officeart/2008/layout/HalfCircleOrganizationChart"/>
    <dgm:cxn modelId="{B4D888B9-AE1E-564A-81D1-089DF0928365}" srcId="{315699EC-C0C4-0546-9B6F-0B18CF54EE18}" destId="{5C5E30FE-239B-4046-93D6-4FEFC97DA8D4}" srcOrd="2" destOrd="0" parTransId="{ADB1559A-D710-D14A-A73B-C12CD20F9F32}" sibTransId="{FBBE6062-0DA7-B140-9915-A1D37FFDCFAE}"/>
    <dgm:cxn modelId="{AB873CAB-4E02-2246-8FAD-1B9F4F8E322D}" type="presOf" srcId="{6906E841-D567-DF45-ADA0-76A094744E54}" destId="{054F1DAD-DAC8-B84E-A6C5-74FB40EC7ADC}" srcOrd="0" destOrd="0" presId="urn:microsoft.com/office/officeart/2008/layout/HalfCircleOrganizationChart"/>
    <dgm:cxn modelId="{A383D9D7-5DEE-7A4E-BBF9-C4891DB19899}" type="presOf" srcId="{1B9B94F4-7E5E-F249-9C4D-8E3C2E690A2C}" destId="{DF567BEB-43FD-134D-9DC4-D94211655645}" srcOrd="0" destOrd="0" presId="urn:microsoft.com/office/officeart/2008/layout/HalfCircleOrganizationChart"/>
    <dgm:cxn modelId="{F4B1F96F-64BF-D944-84CE-B8822907E182}" type="presOf" srcId="{ADB1559A-D710-D14A-A73B-C12CD20F9F32}" destId="{ACF977B0-A71C-7241-AD94-2EA931C30558}" srcOrd="0" destOrd="0" presId="urn:microsoft.com/office/officeart/2008/layout/HalfCircleOrganizationChart"/>
    <dgm:cxn modelId="{25D335DE-A3FC-8D44-88C1-214CC6A0F2CE}" srcId="{6906E841-D567-DF45-ADA0-76A094744E54}" destId="{315699EC-C0C4-0546-9B6F-0B18CF54EE18}" srcOrd="0" destOrd="0" parTransId="{6089A9DD-20C6-6748-8821-1B25ADEFACCA}" sibTransId="{8D5E98D3-FFE4-D948-86EC-DBAD97131131}"/>
    <dgm:cxn modelId="{FAFD363D-289D-0F48-AC5E-1258CC8EC29F}" type="presOf" srcId="{70C21B73-557B-5748-A733-72611C298D28}" destId="{6F03459B-124E-1849-8675-4A64743F3A26}" srcOrd="0" destOrd="0" presId="urn:microsoft.com/office/officeart/2008/layout/HalfCircleOrganizationChart"/>
    <dgm:cxn modelId="{35420FB8-F1C4-714D-9AC6-0EA2105E6091}" type="presOf" srcId="{315699EC-C0C4-0546-9B6F-0B18CF54EE18}" destId="{7F082044-485B-5149-A13C-444D80911B8C}" srcOrd="0" destOrd="0" presId="urn:microsoft.com/office/officeart/2008/layout/HalfCircleOrganizationChart"/>
    <dgm:cxn modelId="{DBB994AD-CE06-934C-9C8E-47AF2E92ED0B}" srcId="{315699EC-C0C4-0546-9B6F-0B18CF54EE18}" destId="{1B283DA0-16EF-F848-BB18-62C0652508DA}" srcOrd="1" destOrd="0" parTransId="{1B9B94F4-7E5E-F249-9C4D-8E3C2E690A2C}" sibTransId="{996BD84C-C0B6-4C4B-AD1D-BD80FFFE4920}"/>
    <dgm:cxn modelId="{BBF80335-BA1A-BF48-AA2C-753FB5C43D48}" srcId="{315699EC-C0C4-0546-9B6F-0B18CF54EE18}" destId="{9E907876-C3D7-8341-AC11-E0F1727D6228}" srcOrd="0" destOrd="0" parTransId="{70C21B73-557B-5748-A733-72611C298D28}" sibTransId="{C92125CD-3551-2746-8016-3A1E4CA541E7}"/>
    <dgm:cxn modelId="{C56477BB-2D1C-454F-9EC9-2DAC082A60B5}" type="presOf" srcId="{5C5E30FE-239B-4046-93D6-4FEFC97DA8D4}" destId="{6A1E3A5E-B260-C549-94B1-45943602FDA8}" srcOrd="0" destOrd="0" presId="urn:microsoft.com/office/officeart/2008/layout/HalfCircleOrganizationChart"/>
    <dgm:cxn modelId="{32F5BA48-FCD5-134B-9D6C-5469038C4F55}" type="presOf" srcId="{5C5E30FE-239B-4046-93D6-4FEFC97DA8D4}" destId="{120E1696-FBF8-E842-82AE-BDB6ABE3D0AD}" srcOrd="1" destOrd="0" presId="urn:microsoft.com/office/officeart/2008/layout/HalfCircleOrganizationChart"/>
    <dgm:cxn modelId="{5EAC6767-A863-1142-B2C2-2B22681FDE6B}" type="presOf" srcId="{9E907876-C3D7-8341-AC11-E0F1727D6228}" destId="{48CCF504-DB9F-BF4B-B54D-9D06DDAC5A6D}" srcOrd="0" destOrd="0" presId="urn:microsoft.com/office/officeart/2008/layout/HalfCircleOrganizationChart"/>
    <dgm:cxn modelId="{654BED34-F427-2047-B2C4-73E1AAF141A8}" type="presOf" srcId="{9E907876-C3D7-8341-AC11-E0F1727D6228}" destId="{3AD02C9E-107E-F546-837C-9787FE79DC45}" srcOrd="1" destOrd="0" presId="urn:microsoft.com/office/officeart/2008/layout/HalfCircleOrganizationChart"/>
    <dgm:cxn modelId="{3B2E8869-0DB9-E640-83E8-0292B7D2DCF5}" type="presOf" srcId="{1B283DA0-16EF-F848-BB18-62C0652508DA}" destId="{79874040-CC39-A64F-B18B-A33D49B6353A}" srcOrd="1" destOrd="0" presId="urn:microsoft.com/office/officeart/2008/layout/HalfCircleOrganizationChart"/>
    <dgm:cxn modelId="{3241482F-2095-964F-AEE1-EF47916D5915}" type="presParOf" srcId="{054F1DAD-DAC8-B84E-A6C5-74FB40EC7ADC}" destId="{221303D4-F9F3-6744-B44A-6AC8135BFBA3}" srcOrd="0" destOrd="0" presId="urn:microsoft.com/office/officeart/2008/layout/HalfCircleOrganizationChart"/>
    <dgm:cxn modelId="{B4218806-5FB6-9546-87B2-2AD6D3436881}" type="presParOf" srcId="{221303D4-F9F3-6744-B44A-6AC8135BFBA3}" destId="{EC273B81-1C28-514C-BA85-B76541CA2714}" srcOrd="0" destOrd="0" presId="urn:microsoft.com/office/officeart/2008/layout/HalfCircleOrganizationChart"/>
    <dgm:cxn modelId="{467F07DC-F644-F445-AE44-EC244A82A4AE}" type="presParOf" srcId="{EC273B81-1C28-514C-BA85-B76541CA2714}" destId="{7F082044-485B-5149-A13C-444D80911B8C}" srcOrd="0" destOrd="0" presId="urn:microsoft.com/office/officeart/2008/layout/HalfCircleOrganizationChart"/>
    <dgm:cxn modelId="{F2299B7C-28D2-B744-883D-1853C45F0422}" type="presParOf" srcId="{EC273B81-1C28-514C-BA85-B76541CA2714}" destId="{B9C8FB75-DC61-3048-B17E-DED1451967FA}" srcOrd="1" destOrd="0" presId="urn:microsoft.com/office/officeart/2008/layout/HalfCircleOrganizationChart"/>
    <dgm:cxn modelId="{EE011D55-7AA7-3F46-96CC-38FB83628D3E}" type="presParOf" srcId="{EC273B81-1C28-514C-BA85-B76541CA2714}" destId="{67514B8C-8081-354F-B421-6A529783AD3E}" srcOrd="2" destOrd="0" presId="urn:microsoft.com/office/officeart/2008/layout/HalfCircleOrganizationChart"/>
    <dgm:cxn modelId="{45923846-6709-5F4D-A3DA-D4F94E5D8B2B}" type="presParOf" srcId="{EC273B81-1C28-514C-BA85-B76541CA2714}" destId="{10DF70C9-A7FA-574E-90CD-3AD8DBE77D0E}" srcOrd="3" destOrd="0" presId="urn:microsoft.com/office/officeart/2008/layout/HalfCircleOrganizationChart"/>
    <dgm:cxn modelId="{E046C5DE-9C53-0C4B-98CA-532BB8643097}" type="presParOf" srcId="{221303D4-F9F3-6744-B44A-6AC8135BFBA3}" destId="{2D4ED97F-D5FD-BF4C-8010-3DCBC357FFD0}" srcOrd="1" destOrd="0" presId="urn:microsoft.com/office/officeart/2008/layout/HalfCircleOrganizationChart"/>
    <dgm:cxn modelId="{251F78AF-8326-2B41-AA56-92E2019ABC1D}" type="presParOf" srcId="{2D4ED97F-D5FD-BF4C-8010-3DCBC357FFD0}" destId="{6F03459B-124E-1849-8675-4A64743F3A26}" srcOrd="0" destOrd="0" presId="urn:microsoft.com/office/officeart/2008/layout/HalfCircleOrganizationChart"/>
    <dgm:cxn modelId="{F0FC4AB6-2A6B-9F4B-B1FC-1CC8DFD8772C}" type="presParOf" srcId="{2D4ED97F-D5FD-BF4C-8010-3DCBC357FFD0}" destId="{E3872BF5-CE3C-FF44-9517-E5A15F706171}" srcOrd="1" destOrd="0" presId="urn:microsoft.com/office/officeart/2008/layout/HalfCircleOrganizationChart"/>
    <dgm:cxn modelId="{24525532-5AF0-A64D-B656-452FE0E5F78D}" type="presParOf" srcId="{E3872BF5-CE3C-FF44-9517-E5A15F706171}" destId="{95D8FCBF-5106-DD43-A975-C320A6ABE3E7}" srcOrd="0" destOrd="0" presId="urn:microsoft.com/office/officeart/2008/layout/HalfCircleOrganizationChart"/>
    <dgm:cxn modelId="{02613094-4B09-8842-A5BF-322158A19C19}" type="presParOf" srcId="{95D8FCBF-5106-DD43-A975-C320A6ABE3E7}" destId="{48CCF504-DB9F-BF4B-B54D-9D06DDAC5A6D}" srcOrd="0" destOrd="0" presId="urn:microsoft.com/office/officeart/2008/layout/HalfCircleOrganizationChart"/>
    <dgm:cxn modelId="{FC04C0E3-3FD1-5744-BF7E-6333E4845162}" type="presParOf" srcId="{95D8FCBF-5106-DD43-A975-C320A6ABE3E7}" destId="{5FDC7C8E-586E-4A48-AF89-BD0E4D488A08}" srcOrd="1" destOrd="0" presId="urn:microsoft.com/office/officeart/2008/layout/HalfCircleOrganizationChart"/>
    <dgm:cxn modelId="{1C549549-BACA-D241-AA21-E94093B286F6}" type="presParOf" srcId="{95D8FCBF-5106-DD43-A975-C320A6ABE3E7}" destId="{4303C2BC-DCF4-BE4A-ABDF-57054EE5F777}" srcOrd="2" destOrd="0" presId="urn:microsoft.com/office/officeart/2008/layout/HalfCircleOrganizationChart"/>
    <dgm:cxn modelId="{37322829-E510-CC4A-86CB-04FCE9E5BC6C}" type="presParOf" srcId="{95D8FCBF-5106-DD43-A975-C320A6ABE3E7}" destId="{3AD02C9E-107E-F546-837C-9787FE79DC45}" srcOrd="3" destOrd="0" presId="urn:microsoft.com/office/officeart/2008/layout/HalfCircleOrganizationChart"/>
    <dgm:cxn modelId="{C0647F01-8FB3-234B-B73B-ACF66570FBB1}" type="presParOf" srcId="{E3872BF5-CE3C-FF44-9517-E5A15F706171}" destId="{010E4CBA-6F93-AA41-947C-54D2F516E3DF}" srcOrd="1" destOrd="0" presId="urn:microsoft.com/office/officeart/2008/layout/HalfCircleOrganizationChart"/>
    <dgm:cxn modelId="{9F1B5FE2-171B-6847-8D41-EEEC9B4C6872}" type="presParOf" srcId="{E3872BF5-CE3C-FF44-9517-E5A15F706171}" destId="{C3F58EDB-A276-104B-B9B8-8593C8E0AC42}" srcOrd="2" destOrd="0" presId="urn:microsoft.com/office/officeart/2008/layout/HalfCircleOrganizationChart"/>
    <dgm:cxn modelId="{6E02E516-5337-FA4D-BF1F-17191F5D3AC7}" type="presParOf" srcId="{2D4ED97F-D5FD-BF4C-8010-3DCBC357FFD0}" destId="{DF567BEB-43FD-134D-9DC4-D94211655645}" srcOrd="2" destOrd="0" presId="urn:microsoft.com/office/officeart/2008/layout/HalfCircleOrganizationChart"/>
    <dgm:cxn modelId="{134499D6-0436-E74E-A836-038F494AD5A7}" type="presParOf" srcId="{2D4ED97F-D5FD-BF4C-8010-3DCBC357FFD0}" destId="{92EE43B1-654C-9544-B405-704632DA9EC9}" srcOrd="3" destOrd="0" presId="urn:microsoft.com/office/officeart/2008/layout/HalfCircleOrganizationChart"/>
    <dgm:cxn modelId="{E32E5683-EC90-8046-A0DA-AFB8E4481A54}" type="presParOf" srcId="{92EE43B1-654C-9544-B405-704632DA9EC9}" destId="{8B2F5344-32ED-124E-91B2-2F14B2F99D95}" srcOrd="0" destOrd="0" presId="urn:microsoft.com/office/officeart/2008/layout/HalfCircleOrganizationChart"/>
    <dgm:cxn modelId="{E567D3BF-0CFB-754E-9FCC-5A2BFFB32AD4}" type="presParOf" srcId="{8B2F5344-32ED-124E-91B2-2F14B2F99D95}" destId="{D9A91752-76AA-B24C-A174-5F81BB941362}" srcOrd="0" destOrd="0" presId="urn:microsoft.com/office/officeart/2008/layout/HalfCircleOrganizationChart"/>
    <dgm:cxn modelId="{FC30A4AE-6240-6541-A501-1E353F1DE7D4}" type="presParOf" srcId="{8B2F5344-32ED-124E-91B2-2F14B2F99D95}" destId="{81BE3BBA-C5B9-F045-A9DF-E575B9D3208B}" srcOrd="1" destOrd="0" presId="urn:microsoft.com/office/officeart/2008/layout/HalfCircleOrganizationChart"/>
    <dgm:cxn modelId="{6BC0A2F4-9F51-3F47-9017-302A643095C0}" type="presParOf" srcId="{8B2F5344-32ED-124E-91B2-2F14B2F99D95}" destId="{90F421E7-5CA0-BA4C-B8F4-35C93EEA8A77}" srcOrd="2" destOrd="0" presId="urn:microsoft.com/office/officeart/2008/layout/HalfCircleOrganizationChart"/>
    <dgm:cxn modelId="{441DF054-D277-E542-BA34-3E8E582DE7B3}" type="presParOf" srcId="{8B2F5344-32ED-124E-91B2-2F14B2F99D95}" destId="{79874040-CC39-A64F-B18B-A33D49B6353A}" srcOrd="3" destOrd="0" presId="urn:microsoft.com/office/officeart/2008/layout/HalfCircleOrganizationChart"/>
    <dgm:cxn modelId="{6B16C572-192E-794E-B849-C8747071312C}" type="presParOf" srcId="{92EE43B1-654C-9544-B405-704632DA9EC9}" destId="{556BDDD2-EF72-2740-9BE5-FEE073971FCC}" srcOrd="1" destOrd="0" presId="urn:microsoft.com/office/officeart/2008/layout/HalfCircleOrganizationChart"/>
    <dgm:cxn modelId="{1175DD5C-2F0F-C544-821D-972E439F600C}" type="presParOf" srcId="{92EE43B1-654C-9544-B405-704632DA9EC9}" destId="{F3A73D30-F27F-0546-BAE8-A1D7349D2568}" srcOrd="2" destOrd="0" presId="urn:microsoft.com/office/officeart/2008/layout/HalfCircleOrganizationChart"/>
    <dgm:cxn modelId="{9FEA22FC-7916-EE4F-96F8-21A322BDB04E}" type="presParOf" srcId="{2D4ED97F-D5FD-BF4C-8010-3DCBC357FFD0}" destId="{ACF977B0-A71C-7241-AD94-2EA931C30558}" srcOrd="4" destOrd="0" presId="urn:microsoft.com/office/officeart/2008/layout/HalfCircleOrganizationChart"/>
    <dgm:cxn modelId="{E0386EB6-05EC-9E4A-9C0B-23591C5B8606}" type="presParOf" srcId="{2D4ED97F-D5FD-BF4C-8010-3DCBC357FFD0}" destId="{F3F424BF-5EA3-AD48-AA1D-91D07C01B95D}" srcOrd="5" destOrd="0" presId="urn:microsoft.com/office/officeart/2008/layout/HalfCircleOrganizationChart"/>
    <dgm:cxn modelId="{1031A565-BD65-074A-9015-D59E1D93F019}" type="presParOf" srcId="{F3F424BF-5EA3-AD48-AA1D-91D07C01B95D}" destId="{0554236D-8DBC-B943-A0E1-BE4315F255FA}" srcOrd="0" destOrd="0" presId="urn:microsoft.com/office/officeart/2008/layout/HalfCircleOrganizationChart"/>
    <dgm:cxn modelId="{425B9735-340F-384D-BE2D-93F5BA424FE6}" type="presParOf" srcId="{0554236D-8DBC-B943-A0E1-BE4315F255FA}" destId="{6A1E3A5E-B260-C549-94B1-45943602FDA8}" srcOrd="0" destOrd="0" presId="urn:microsoft.com/office/officeart/2008/layout/HalfCircleOrganizationChart"/>
    <dgm:cxn modelId="{EA6F6B31-3AD5-5749-AB87-A8FB6F252FF2}" type="presParOf" srcId="{0554236D-8DBC-B943-A0E1-BE4315F255FA}" destId="{91908531-56F1-B445-BE99-D5D4FAA917D0}" srcOrd="1" destOrd="0" presId="urn:microsoft.com/office/officeart/2008/layout/HalfCircleOrganizationChart"/>
    <dgm:cxn modelId="{0A3B9695-AC63-A44B-AFB5-4F77AFFBC798}" type="presParOf" srcId="{0554236D-8DBC-B943-A0E1-BE4315F255FA}" destId="{1AD6D883-E78E-6249-ACA5-A9419F29F1F7}" srcOrd="2" destOrd="0" presId="urn:microsoft.com/office/officeart/2008/layout/HalfCircleOrganizationChart"/>
    <dgm:cxn modelId="{09494239-7A09-ED45-9759-C57B0E881EAD}" type="presParOf" srcId="{0554236D-8DBC-B943-A0E1-BE4315F255FA}" destId="{120E1696-FBF8-E842-82AE-BDB6ABE3D0AD}" srcOrd="3" destOrd="0" presId="urn:microsoft.com/office/officeart/2008/layout/HalfCircleOrganizationChart"/>
    <dgm:cxn modelId="{EE4B39EA-35DA-C442-BAA5-3F8EA6D8A69D}" type="presParOf" srcId="{F3F424BF-5EA3-AD48-AA1D-91D07C01B95D}" destId="{0A1F5D98-9056-E848-BDC4-F33F83E95233}" srcOrd="1" destOrd="0" presId="urn:microsoft.com/office/officeart/2008/layout/HalfCircleOrganizationChart"/>
    <dgm:cxn modelId="{A0E7BD31-AA61-A54E-A832-2E2AEED64FD6}" type="presParOf" srcId="{F3F424BF-5EA3-AD48-AA1D-91D07C01B95D}" destId="{DC8BF14C-2474-5244-8A33-E8C659360A17}" srcOrd="2" destOrd="0" presId="urn:microsoft.com/office/officeart/2008/layout/HalfCircleOrganizationChart"/>
    <dgm:cxn modelId="{342C82F3-D84F-E649-A64F-5BA67952CBE4}" type="presParOf" srcId="{221303D4-F9F3-6744-B44A-6AC8135BFBA3}" destId="{9746BE4E-C01E-2649-921C-AE364299297D}"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4F717-8BC6-744E-A17C-501C7EC3B297}">
      <dsp:nvSpPr>
        <dsp:cNvPr id="0" name=""/>
        <dsp:cNvSpPr/>
      </dsp:nvSpPr>
      <dsp:spPr>
        <a:xfrm>
          <a:off x="3048000" y="1844867"/>
          <a:ext cx="2156482" cy="374265"/>
        </a:xfrm>
        <a:custGeom>
          <a:avLst/>
          <a:gdLst/>
          <a:ahLst/>
          <a:cxnLst/>
          <a:rect l="0" t="0" r="0" b="0"/>
          <a:pathLst>
            <a:path>
              <a:moveTo>
                <a:pt x="0" y="0"/>
              </a:moveTo>
              <a:lnTo>
                <a:pt x="0" y="187132"/>
              </a:lnTo>
              <a:lnTo>
                <a:pt x="2156482" y="187132"/>
              </a:lnTo>
              <a:lnTo>
                <a:pt x="2156482" y="37426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BF53A7-B619-2442-BA3B-379B0BB96900}">
      <dsp:nvSpPr>
        <dsp:cNvPr id="0" name=""/>
        <dsp:cNvSpPr/>
      </dsp:nvSpPr>
      <dsp:spPr>
        <a:xfrm>
          <a:off x="3002280" y="1844867"/>
          <a:ext cx="91440" cy="374265"/>
        </a:xfrm>
        <a:custGeom>
          <a:avLst/>
          <a:gdLst/>
          <a:ahLst/>
          <a:cxnLst/>
          <a:rect l="0" t="0" r="0" b="0"/>
          <a:pathLst>
            <a:path>
              <a:moveTo>
                <a:pt x="45720" y="0"/>
              </a:moveTo>
              <a:lnTo>
                <a:pt x="45720" y="37426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2A2F4F-4DF0-EE49-9832-33E0536DE905}">
      <dsp:nvSpPr>
        <dsp:cNvPr id="0" name=""/>
        <dsp:cNvSpPr/>
      </dsp:nvSpPr>
      <dsp:spPr>
        <a:xfrm>
          <a:off x="891517" y="1844867"/>
          <a:ext cx="2156482" cy="374265"/>
        </a:xfrm>
        <a:custGeom>
          <a:avLst/>
          <a:gdLst/>
          <a:ahLst/>
          <a:cxnLst/>
          <a:rect l="0" t="0" r="0" b="0"/>
          <a:pathLst>
            <a:path>
              <a:moveTo>
                <a:pt x="2156482" y="0"/>
              </a:moveTo>
              <a:lnTo>
                <a:pt x="2156482" y="187132"/>
              </a:lnTo>
              <a:lnTo>
                <a:pt x="0" y="187132"/>
              </a:lnTo>
              <a:lnTo>
                <a:pt x="0" y="37426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066150-B9F7-D84B-838C-3BA193C1DE5C}">
      <dsp:nvSpPr>
        <dsp:cNvPr id="0" name=""/>
        <dsp:cNvSpPr/>
      </dsp:nvSpPr>
      <dsp:spPr>
        <a:xfrm>
          <a:off x="1827457" y="953758"/>
          <a:ext cx="2441084" cy="89110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a:ea typeface="微软雅黑"/>
              <a:cs typeface="微软雅黑"/>
            </a:rPr>
            <a:t>胸痛中心的组织机构（</a:t>
          </a:r>
          <a:r>
            <a:rPr lang="en-US" altLang="zh-CN" sz="2000" b="1" kern="1200" dirty="0">
              <a:solidFill>
                <a:schemeClr val="bg1"/>
              </a:solidFill>
              <a:latin typeface="微软雅黑"/>
              <a:ea typeface="微软雅黑"/>
              <a:cs typeface="微软雅黑"/>
            </a:rPr>
            <a:t>10</a:t>
          </a:r>
          <a:r>
            <a:rPr lang="zh-CN" altLang="en-US" sz="2000" b="1" kern="1200" dirty="0">
              <a:solidFill>
                <a:schemeClr val="bg1"/>
              </a:solidFill>
              <a:latin typeface="微软雅黑"/>
              <a:ea typeface="微软雅黑"/>
              <a:cs typeface="微软雅黑"/>
            </a:rPr>
            <a:t>分</a:t>
          </a:r>
          <a:r>
            <a:rPr lang="zh-CN" altLang="en-US" sz="2000" b="1" kern="1200" dirty="0">
              <a:latin typeface="微软雅黑"/>
              <a:ea typeface="微软雅黑"/>
              <a:cs typeface="微软雅黑"/>
            </a:rPr>
            <a:t>）</a:t>
          </a:r>
          <a:endParaRPr lang="zh-CN" altLang="en-US" sz="2000" b="1" kern="1200" dirty="0"/>
        </a:p>
      </dsp:txBody>
      <dsp:txXfrm>
        <a:off x="1827457" y="953758"/>
        <a:ext cx="2441084" cy="891108"/>
      </dsp:txXfrm>
    </dsp:sp>
    <dsp:sp modelId="{7E5327BC-A856-434F-A72F-24BB9677C4A3}">
      <dsp:nvSpPr>
        <dsp:cNvPr id="0" name=""/>
        <dsp:cNvSpPr/>
      </dsp:nvSpPr>
      <dsp:spPr>
        <a:xfrm>
          <a:off x="409" y="2219132"/>
          <a:ext cx="1782216" cy="89110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80000"/>
            </a:lnSpc>
            <a:spcBef>
              <a:spcPct val="0"/>
            </a:spcBef>
            <a:spcAft>
              <a:spcPct val="35000"/>
            </a:spcAft>
            <a:buNone/>
          </a:pPr>
          <a:r>
            <a:rPr lang="zh-CN" altLang="en-US" sz="2000" b="1" kern="1200" dirty="0">
              <a:latin typeface="微软雅黑"/>
              <a:ea typeface="微软雅黑"/>
              <a:cs typeface="微软雅黑"/>
            </a:rPr>
            <a:t>胸痛中心</a:t>
          </a:r>
        </a:p>
        <a:p>
          <a:pPr marL="0" lvl="0" indent="0" algn="ctr" defTabSz="889000">
            <a:lnSpc>
              <a:spcPct val="80000"/>
            </a:lnSpc>
            <a:spcBef>
              <a:spcPct val="0"/>
            </a:spcBef>
            <a:spcAft>
              <a:spcPct val="35000"/>
            </a:spcAft>
            <a:buNone/>
          </a:pPr>
          <a:r>
            <a:rPr lang="zh-CN" altLang="en-US" sz="2000" b="1" kern="1200" dirty="0">
              <a:solidFill>
                <a:srgbClr val="FF0000"/>
              </a:solidFill>
              <a:latin typeface="微软雅黑"/>
              <a:ea typeface="微软雅黑"/>
              <a:cs typeface="微软雅黑"/>
            </a:rPr>
            <a:t>委员会</a:t>
          </a:r>
          <a:endParaRPr lang="zh-CN" altLang="en-US" sz="2000" b="1" kern="1200" dirty="0">
            <a:solidFill>
              <a:srgbClr val="FF0000"/>
            </a:solidFill>
          </a:endParaRPr>
        </a:p>
      </dsp:txBody>
      <dsp:txXfrm>
        <a:off x="409" y="2219132"/>
        <a:ext cx="1782216" cy="891108"/>
      </dsp:txXfrm>
    </dsp:sp>
    <dsp:sp modelId="{10EFA9AE-6FB1-134D-9A8E-17F21FBC09B0}">
      <dsp:nvSpPr>
        <dsp:cNvPr id="0" name=""/>
        <dsp:cNvSpPr/>
      </dsp:nvSpPr>
      <dsp:spPr>
        <a:xfrm>
          <a:off x="2156891" y="2219132"/>
          <a:ext cx="1782216" cy="89110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80000"/>
            </a:lnSpc>
            <a:spcBef>
              <a:spcPct val="0"/>
            </a:spcBef>
            <a:spcAft>
              <a:spcPct val="35000"/>
            </a:spcAft>
            <a:buNone/>
          </a:pPr>
          <a:r>
            <a:rPr lang="zh-CN" altLang="en-US" sz="2000" b="1" kern="1200" dirty="0">
              <a:latin typeface="微软雅黑"/>
              <a:ea typeface="微软雅黑"/>
              <a:cs typeface="微软雅黑"/>
            </a:rPr>
            <a:t>胸痛中心</a:t>
          </a:r>
        </a:p>
        <a:p>
          <a:pPr marL="0" lvl="0" indent="0" algn="ctr" defTabSz="889000">
            <a:lnSpc>
              <a:spcPct val="80000"/>
            </a:lnSpc>
            <a:spcBef>
              <a:spcPct val="0"/>
            </a:spcBef>
            <a:spcAft>
              <a:spcPct val="35000"/>
            </a:spcAft>
            <a:buNone/>
          </a:pPr>
          <a:r>
            <a:rPr lang="zh-CN" altLang="en-US" sz="2000" b="1" kern="1200" dirty="0">
              <a:solidFill>
                <a:srgbClr val="FF0000"/>
              </a:solidFill>
              <a:latin typeface="微软雅黑"/>
              <a:ea typeface="微软雅黑"/>
              <a:cs typeface="微软雅黑"/>
            </a:rPr>
            <a:t>医疗总监</a:t>
          </a:r>
          <a:endParaRPr lang="zh-CN" altLang="en-US" sz="2000" b="1" kern="1200" dirty="0">
            <a:solidFill>
              <a:srgbClr val="FF0000"/>
            </a:solidFill>
          </a:endParaRPr>
        </a:p>
      </dsp:txBody>
      <dsp:txXfrm>
        <a:off x="2156891" y="2219132"/>
        <a:ext cx="1782216" cy="891108"/>
      </dsp:txXfrm>
    </dsp:sp>
    <dsp:sp modelId="{9B00D871-469B-C249-91C9-67141C74042C}">
      <dsp:nvSpPr>
        <dsp:cNvPr id="0" name=""/>
        <dsp:cNvSpPr/>
      </dsp:nvSpPr>
      <dsp:spPr>
        <a:xfrm>
          <a:off x="4313373" y="2219132"/>
          <a:ext cx="1782216" cy="89110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80000"/>
            </a:lnSpc>
            <a:spcBef>
              <a:spcPct val="0"/>
            </a:spcBef>
            <a:spcAft>
              <a:spcPct val="35000"/>
            </a:spcAft>
            <a:buNone/>
          </a:pPr>
          <a:r>
            <a:rPr lang="zh-CN" altLang="en-US" sz="2000" b="1" kern="1200" dirty="0">
              <a:latin typeface="微软雅黑"/>
              <a:ea typeface="微软雅黑"/>
              <a:cs typeface="微软雅黑"/>
            </a:rPr>
            <a:t>胸痛中心</a:t>
          </a:r>
        </a:p>
        <a:p>
          <a:pPr marL="0" lvl="0" indent="0" algn="ctr" defTabSz="889000">
            <a:lnSpc>
              <a:spcPct val="80000"/>
            </a:lnSpc>
            <a:spcBef>
              <a:spcPct val="0"/>
            </a:spcBef>
            <a:spcAft>
              <a:spcPct val="35000"/>
            </a:spcAft>
            <a:buNone/>
          </a:pPr>
          <a:r>
            <a:rPr lang="zh-CN" altLang="en-US" sz="2000" b="1" kern="1200" dirty="0">
              <a:solidFill>
                <a:srgbClr val="FF0000"/>
              </a:solidFill>
              <a:latin typeface="微软雅黑"/>
              <a:ea typeface="微软雅黑"/>
              <a:cs typeface="微软雅黑"/>
            </a:rPr>
            <a:t>协调员</a:t>
          </a:r>
          <a:endParaRPr lang="zh-CN" altLang="en-US" sz="2000" b="1" kern="1200" dirty="0">
            <a:solidFill>
              <a:srgbClr val="FF0000"/>
            </a:solidFill>
          </a:endParaRPr>
        </a:p>
      </dsp:txBody>
      <dsp:txXfrm>
        <a:off x="4313373" y="2219132"/>
        <a:ext cx="1782216" cy="891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BEB18-C352-7E45-B97B-6F859274BE39}">
      <dsp:nvSpPr>
        <dsp:cNvPr id="0" name=""/>
        <dsp:cNvSpPr/>
      </dsp:nvSpPr>
      <dsp:spPr>
        <a:xfrm>
          <a:off x="1330396" y="361729"/>
          <a:ext cx="6334841" cy="19890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47247" tIns="91440" rIns="91440" bIns="91440" numCol="1" spcCol="1270" anchor="t" anchorCtr="0">
          <a:noAutofit/>
        </a:bodyPr>
        <a:lstStyle/>
        <a:p>
          <a:pPr marL="0" lvl="0" indent="0" algn="l" defTabSz="1066800" rtl="0">
            <a:lnSpc>
              <a:spcPct val="90000"/>
            </a:lnSpc>
            <a:spcBef>
              <a:spcPct val="0"/>
            </a:spcBef>
            <a:spcAft>
              <a:spcPct val="35000"/>
            </a:spcAft>
            <a:buNone/>
          </a:pPr>
          <a:r>
            <a:rPr lang="zh-CN" altLang="en-US" sz="2400" b="1" kern="1200" dirty="0">
              <a:latin typeface="微软雅黑"/>
              <a:ea typeface="微软雅黑"/>
              <a:cs typeface="微软雅黑"/>
            </a:rPr>
            <a:t>胸痛急救的配套功能区域设置及标识</a:t>
          </a:r>
        </a:p>
        <a:p>
          <a:pPr marL="228600" lvl="1" indent="-228600" algn="l" defTabSz="889000" rtl="0">
            <a:lnSpc>
              <a:spcPct val="90000"/>
            </a:lnSpc>
            <a:spcBef>
              <a:spcPct val="0"/>
            </a:spcBef>
            <a:spcAft>
              <a:spcPct val="15000"/>
            </a:spcAft>
            <a:buChar char="•"/>
          </a:pPr>
          <a:r>
            <a:rPr lang="zh-CN" altLang="en-US" sz="2000" kern="1200" dirty="0">
              <a:solidFill>
                <a:srgbClr val="FF0000"/>
              </a:solidFill>
              <a:latin typeface="微软雅黑"/>
              <a:ea typeface="微软雅黑"/>
              <a:cs typeface="微软雅黑"/>
            </a:rPr>
            <a:t>急诊科</a:t>
          </a:r>
          <a:r>
            <a:rPr lang="zh-CN" altLang="en-US" sz="2000" kern="1200" dirty="0">
              <a:latin typeface="微软雅黑"/>
              <a:ea typeface="微软雅黑"/>
              <a:cs typeface="微软雅黑"/>
            </a:rPr>
            <a:t>、</a:t>
          </a:r>
          <a:r>
            <a:rPr lang="zh-CN" altLang="en-US" sz="2000" kern="1200" dirty="0">
              <a:solidFill>
                <a:srgbClr val="FF0000"/>
              </a:solidFill>
              <a:latin typeface="微软雅黑"/>
              <a:ea typeface="微软雅黑"/>
              <a:cs typeface="微软雅黑"/>
            </a:rPr>
            <a:t>胸痛中心</a:t>
          </a:r>
          <a:r>
            <a:rPr lang="zh-CN" altLang="en-US" sz="2000" kern="1200" dirty="0">
              <a:latin typeface="微软雅黑"/>
              <a:ea typeface="微软雅黑"/>
              <a:cs typeface="微软雅黑"/>
            </a:rPr>
            <a:t>的标识与指引  </a:t>
          </a:r>
        </a:p>
        <a:p>
          <a:pPr marL="228600" lvl="1" indent="-228600" algn="l" defTabSz="889000" rtl="0">
            <a:lnSpc>
              <a:spcPct val="90000"/>
            </a:lnSpc>
            <a:spcBef>
              <a:spcPct val="0"/>
            </a:spcBef>
            <a:spcAft>
              <a:spcPct val="15000"/>
            </a:spcAft>
            <a:buChar char="•"/>
          </a:pPr>
          <a:r>
            <a:rPr lang="zh-CN" altLang="en-US" sz="2000" kern="1200" dirty="0">
              <a:solidFill>
                <a:srgbClr val="FF0000"/>
              </a:solidFill>
              <a:latin typeface="微软雅黑"/>
              <a:ea typeface="微软雅黑"/>
              <a:cs typeface="微软雅黑"/>
            </a:rPr>
            <a:t>交通要道</a:t>
          </a:r>
          <a:r>
            <a:rPr lang="zh-CN" altLang="en-US" sz="2000" kern="1200" dirty="0">
              <a:latin typeface="微软雅黑"/>
              <a:ea typeface="微软雅黑"/>
              <a:cs typeface="微软雅黑"/>
            </a:rPr>
            <a:t>、</a:t>
          </a:r>
          <a:r>
            <a:rPr lang="zh-CN" altLang="en-US" sz="2000" kern="1200" dirty="0">
              <a:solidFill>
                <a:srgbClr val="FF0000"/>
              </a:solidFill>
              <a:latin typeface="微软雅黑"/>
              <a:ea typeface="微软雅黑"/>
              <a:cs typeface="微软雅黑"/>
            </a:rPr>
            <a:t>入口</a:t>
          </a:r>
          <a:r>
            <a:rPr lang="zh-CN" altLang="en-US" sz="2000" kern="1200" dirty="0">
              <a:latin typeface="微软雅黑"/>
              <a:ea typeface="微软雅黑"/>
              <a:cs typeface="微软雅黑"/>
            </a:rPr>
            <a:t>、</a:t>
          </a:r>
          <a:r>
            <a:rPr lang="zh-CN" altLang="en-US" sz="2000" kern="1200" dirty="0">
              <a:solidFill>
                <a:srgbClr val="FF0000"/>
              </a:solidFill>
              <a:latin typeface="微软雅黑"/>
              <a:ea typeface="微软雅黑"/>
              <a:cs typeface="微软雅黑"/>
            </a:rPr>
            <a:t>门急诊大厅</a:t>
          </a:r>
          <a:r>
            <a:rPr lang="zh-CN" altLang="en-US" sz="2000" kern="1200" dirty="0">
              <a:latin typeface="微软雅黑"/>
              <a:ea typeface="微软雅黑"/>
              <a:cs typeface="微软雅黑"/>
            </a:rPr>
            <a:t>各部门均有急性胸痛优先标识</a:t>
          </a:r>
        </a:p>
      </dsp:txBody>
      <dsp:txXfrm>
        <a:off x="1330396" y="361729"/>
        <a:ext cx="6334841" cy="1989046"/>
      </dsp:txXfrm>
    </dsp:sp>
    <dsp:sp modelId="{62B15499-EBDF-6344-8656-A5E14906C244}">
      <dsp:nvSpPr>
        <dsp:cNvPr id="0" name=""/>
        <dsp:cNvSpPr/>
      </dsp:nvSpPr>
      <dsp:spPr>
        <a:xfrm>
          <a:off x="1050137" y="74423"/>
          <a:ext cx="1392332" cy="2088498"/>
        </a:xfrm>
        <a:prstGeom prst="rect">
          <a:avLst/>
        </a:prstGeom>
        <a:blipFill rotWithShape="1">
          <a:blip xmlns:r="http://schemas.openxmlformats.org/officeDocument/2006/relationships" r:embed="rId1"/>
          <a:stretch>
            <a:fillRect/>
          </a:stretch>
        </a:blipFill>
        <a:ln>
          <a:noFill/>
        </a:ln>
        <a:effectLst>
          <a:glow rad="63500">
            <a:schemeClr val="accent5">
              <a:satMod val="175000"/>
              <a:alpha val="40000"/>
            </a:schemeClr>
          </a:glow>
        </a:effectLst>
      </dsp:spPr>
      <dsp:style>
        <a:lnRef idx="0">
          <a:scrgbClr r="0" g="0" b="0"/>
        </a:lnRef>
        <a:fillRef idx="1">
          <a:scrgbClr r="0" g="0" b="0"/>
        </a:fillRef>
        <a:effectRef idx="2">
          <a:scrgbClr r="0" g="0" b="0"/>
        </a:effectRef>
        <a:fontRef idx="minor"/>
      </dsp:style>
    </dsp:sp>
    <dsp:sp modelId="{D27E33F4-CC4E-1649-88F0-C1167E8E2DB1}">
      <dsp:nvSpPr>
        <dsp:cNvPr id="0" name=""/>
        <dsp:cNvSpPr/>
      </dsp:nvSpPr>
      <dsp:spPr>
        <a:xfrm>
          <a:off x="1307816" y="2865717"/>
          <a:ext cx="6364947" cy="19890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47247" tIns="91440" rIns="91440" bIns="91440" numCol="1" spcCol="1270" anchor="t" anchorCtr="0">
          <a:noAutofit/>
        </a:bodyPr>
        <a:lstStyle/>
        <a:p>
          <a:pPr marL="0" lvl="0" indent="0" algn="l" defTabSz="1066800" rtl="0">
            <a:lnSpc>
              <a:spcPct val="90000"/>
            </a:lnSpc>
            <a:spcBef>
              <a:spcPct val="0"/>
            </a:spcBef>
            <a:spcAft>
              <a:spcPct val="35000"/>
            </a:spcAft>
            <a:buNone/>
          </a:pPr>
          <a:r>
            <a:rPr lang="zh-CN" altLang="en-US" sz="2400" b="1" kern="1200" dirty="0">
              <a:latin typeface="微软雅黑"/>
              <a:ea typeface="微软雅黑"/>
              <a:cs typeface="微软雅黑"/>
            </a:rPr>
            <a:t>胸痛急救的功能分区</a:t>
          </a:r>
        </a:p>
        <a:p>
          <a:pPr marL="228600" lvl="1" indent="-228600" algn="l" defTabSz="889000" rtl="0">
            <a:lnSpc>
              <a:spcPct val="90000"/>
            </a:lnSpc>
            <a:spcBef>
              <a:spcPct val="0"/>
            </a:spcBef>
            <a:spcAft>
              <a:spcPct val="15000"/>
            </a:spcAft>
            <a:buChar char="•"/>
          </a:pPr>
          <a:r>
            <a:rPr lang="zh-CN" altLang="en-US" sz="2000" kern="1200" dirty="0">
              <a:solidFill>
                <a:srgbClr val="FF0000"/>
              </a:solidFill>
              <a:latin typeface="微软雅黑"/>
              <a:ea typeface="微软雅黑"/>
              <a:cs typeface="微软雅黑"/>
            </a:rPr>
            <a:t>分诊台</a:t>
          </a:r>
          <a:r>
            <a:rPr lang="zh-CN" altLang="en-US" sz="2000" kern="1200" dirty="0">
              <a:latin typeface="微软雅黑"/>
              <a:ea typeface="微软雅黑"/>
              <a:cs typeface="微软雅黑"/>
            </a:rPr>
            <a:t>、</a:t>
          </a:r>
          <a:r>
            <a:rPr lang="zh-CN" altLang="en-US" sz="2000" kern="1200" dirty="0">
              <a:solidFill>
                <a:srgbClr val="FF0000"/>
              </a:solidFill>
              <a:latin typeface="微软雅黑"/>
              <a:ea typeface="微软雅黑"/>
              <a:cs typeface="微软雅黑"/>
            </a:rPr>
            <a:t>轮椅及担架车</a:t>
          </a:r>
          <a:r>
            <a:rPr lang="zh-CN" altLang="en-US" sz="2000" kern="1200" dirty="0">
              <a:latin typeface="微软雅黑"/>
              <a:ea typeface="微软雅黑"/>
              <a:cs typeface="微软雅黑"/>
            </a:rPr>
            <a:t>、</a:t>
          </a:r>
          <a:r>
            <a:rPr lang="zh-CN" altLang="en-US" sz="2000" kern="1200" dirty="0">
              <a:solidFill>
                <a:srgbClr val="FF0000"/>
              </a:solidFill>
              <a:latin typeface="微软雅黑"/>
              <a:ea typeface="微软雅黑"/>
              <a:cs typeface="微软雅黑"/>
            </a:rPr>
            <a:t>床边心电图</a:t>
          </a:r>
        </a:p>
        <a:p>
          <a:pPr marL="228600" lvl="1" indent="-228600" algn="l" defTabSz="889000" rtl="0">
            <a:lnSpc>
              <a:spcPct val="90000"/>
            </a:lnSpc>
            <a:spcBef>
              <a:spcPct val="0"/>
            </a:spcBef>
            <a:spcAft>
              <a:spcPct val="15000"/>
            </a:spcAft>
            <a:buChar char="•"/>
          </a:pPr>
          <a:r>
            <a:rPr lang="en-US" altLang="zh-CN" sz="2000" kern="1200" dirty="0">
              <a:solidFill>
                <a:srgbClr val="FF0000"/>
              </a:solidFill>
              <a:latin typeface="微软雅黑"/>
              <a:ea typeface="微软雅黑"/>
              <a:cs typeface="微软雅黑"/>
            </a:rPr>
            <a:t>TNI</a:t>
          </a:r>
          <a:r>
            <a:rPr lang="zh-CN" altLang="en-US" sz="2000" kern="1200" dirty="0">
              <a:solidFill>
                <a:srgbClr val="FF0000"/>
              </a:solidFill>
              <a:latin typeface="微软雅黑"/>
              <a:ea typeface="微软雅黑"/>
              <a:cs typeface="微软雅黑"/>
            </a:rPr>
            <a:t>检测</a:t>
          </a:r>
          <a:r>
            <a:rPr lang="zh-CN" altLang="en-US" sz="2000" kern="1200" dirty="0">
              <a:latin typeface="微软雅黑"/>
              <a:ea typeface="微软雅黑"/>
              <a:cs typeface="微软雅黑"/>
            </a:rPr>
            <a:t>、</a:t>
          </a:r>
          <a:r>
            <a:rPr lang="zh-CN" altLang="en-US" sz="2000" kern="1200" dirty="0">
              <a:solidFill>
                <a:srgbClr val="FF0000"/>
              </a:solidFill>
              <a:latin typeface="微软雅黑"/>
              <a:ea typeface="微软雅黑"/>
              <a:cs typeface="微软雅黑"/>
            </a:rPr>
            <a:t>胸痛诊室</a:t>
          </a:r>
          <a:r>
            <a:rPr lang="zh-CN" altLang="en-US" sz="2000" kern="1200" dirty="0">
              <a:latin typeface="微软雅黑"/>
              <a:ea typeface="微软雅黑"/>
              <a:cs typeface="微软雅黑"/>
            </a:rPr>
            <a:t>、</a:t>
          </a:r>
          <a:r>
            <a:rPr lang="zh-CN" altLang="en-US" sz="2000" kern="1200" dirty="0">
              <a:solidFill>
                <a:srgbClr val="FF0000"/>
              </a:solidFill>
              <a:latin typeface="微软雅黑"/>
              <a:ea typeface="微软雅黑"/>
              <a:cs typeface="微软雅黑"/>
            </a:rPr>
            <a:t>抢救室</a:t>
          </a:r>
        </a:p>
      </dsp:txBody>
      <dsp:txXfrm>
        <a:off x="1307816" y="2865717"/>
        <a:ext cx="6364947" cy="1989046"/>
      </dsp:txXfrm>
    </dsp:sp>
    <dsp:sp modelId="{D21BEA50-A15A-E949-8C37-49509F0B5A1B}">
      <dsp:nvSpPr>
        <dsp:cNvPr id="0" name=""/>
        <dsp:cNvSpPr/>
      </dsp:nvSpPr>
      <dsp:spPr>
        <a:xfrm>
          <a:off x="1042610" y="2578411"/>
          <a:ext cx="1392332" cy="2088498"/>
        </a:xfrm>
        <a:prstGeom prst="rect">
          <a:avLst/>
        </a:prstGeom>
        <a:blipFill rotWithShape="1">
          <a:blip xmlns:r="http://schemas.openxmlformats.org/officeDocument/2006/relationships" r:embed="rId2"/>
          <a:stretch>
            <a:fillRect/>
          </a:stretch>
        </a:blipFill>
        <a:ln>
          <a:noFill/>
        </a:ln>
        <a:effectLst>
          <a:glow rad="63500">
            <a:schemeClr val="accent5">
              <a:satMod val="175000"/>
              <a:alpha val="40000"/>
            </a:schemeClr>
          </a:glow>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977B0-A71C-7241-AD94-2EA931C30558}">
      <dsp:nvSpPr>
        <dsp:cNvPr id="0" name=""/>
        <dsp:cNvSpPr/>
      </dsp:nvSpPr>
      <dsp:spPr>
        <a:xfrm>
          <a:off x="4050669" y="2379599"/>
          <a:ext cx="2865877" cy="497383"/>
        </a:xfrm>
        <a:custGeom>
          <a:avLst/>
          <a:gdLst/>
          <a:ahLst/>
          <a:cxnLst/>
          <a:rect l="0" t="0" r="0" b="0"/>
          <a:pathLst>
            <a:path>
              <a:moveTo>
                <a:pt x="0" y="0"/>
              </a:moveTo>
              <a:lnTo>
                <a:pt x="0" y="248691"/>
              </a:lnTo>
              <a:lnTo>
                <a:pt x="2865877" y="248691"/>
              </a:lnTo>
              <a:lnTo>
                <a:pt x="2865877" y="4973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67BEB-43FD-134D-9DC4-D94211655645}">
      <dsp:nvSpPr>
        <dsp:cNvPr id="0" name=""/>
        <dsp:cNvSpPr/>
      </dsp:nvSpPr>
      <dsp:spPr>
        <a:xfrm>
          <a:off x="4004949" y="2379599"/>
          <a:ext cx="91440" cy="497383"/>
        </a:xfrm>
        <a:custGeom>
          <a:avLst/>
          <a:gdLst/>
          <a:ahLst/>
          <a:cxnLst/>
          <a:rect l="0" t="0" r="0" b="0"/>
          <a:pathLst>
            <a:path>
              <a:moveTo>
                <a:pt x="45720" y="0"/>
              </a:moveTo>
              <a:lnTo>
                <a:pt x="45720" y="4973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03459B-124E-1849-8675-4A64743F3A26}">
      <dsp:nvSpPr>
        <dsp:cNvPr id="0" name=""/>
        <dsp:cNvSpPr/>
      </dsp:nvSpPr>
      <dsp:spPr>
        <a:xfrm>
          <a:off x="1184791" y="2379599"/>
          <a:ext cx="2865877" cy="497383"/>
        </a:xfrm>
        <a:custGeom>
          <a:avLst/>
          <a:gdLst/>
          <a:ahLst/>
          <a:cxnLst/>
          <a:rect l="0" t="0" r="0" b="0"/>
          <a:pathLst>
            <a:path>
              <a:moveTo>
                <a:pt x="2865877" y="0"/>
              </a:moveTo>
              <a:lnTo>
                <a:pt x="2865877" y="248691"/>
              </a:lnTo>
              <a:lnTo>
                <a:pt x="0" y="248691"/>
              </a:lnTo>
              <a:lnTo>
                <a:pt x="0" y="4973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C8FB75-DC61-3048-B17E-DED1451967FA}">
      <dsp:nvSpPr>
        <dsp:cNvPr id="0" name=""/>
        <dsp:cNvSpPr/>
      </dsp:nvSpPr>
      <dsp:spPr>
        <a:xfrm>
          <a:off x="3458545" y="1195352"/>
          <a:ext cx="1184247" cy="118424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514B8C-8081-354F-B421-6A529783AD3E}">
      <dsp:nvSpPr>
        <dsp:cNvPr id="0" name=""/>
        <dsp:cNvSpPr/>
      </dsp:nvSpPr>
      <dsp:spPr>
        <a:xfrm>
          <a:off x="3458545" y="1195352"/>
          <a:ext cx="1184247" cy="118424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082044-485B-5149-A13C-444D80911B8C}">
      <dsp:nvSpPr>
        <dsp:cNvPr id="0" name=""/>
        <dsp:cNvSpPr/>
      </dsp:nvSpPr>
      <dsp:spPr>
        <a:xfrm>
          <a:off x="2866421" y="1408516"/>
          <a:ext cx="2368494" cy="757918"/>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a:ea typeface="微软雅黑"/>
              <a:cs typeface="微软雅黑"/>
            </a:rPr>
            <a:t>基层胸痛中心</a:t>
          </a:r>
          <a:r>
            <a:rPr lang="en-US" altLang="zh-CN" sz="2000" b="1" kern="1200" dirty="0">
              <a:latin typeface="微软雅黑"/>
              <a:ea typeface="微软雅黑"/>
              <a:cs typeface="微软雅黑"/>
            </a:rPr>
            <a:t>STEMI</a:t>
          </a:r>
          <a:r>
            <a:rPr lang="zh-CN" altLang="en-US" sz="2000" b="1" kern="1200" dirty="0">
              <a:latin typeface="微软雅黑"/>
              <a:ea typeface="微软雅黑"/>
              <a:cs typeface="微软雅黑"/>
            </a:rPr>
            <a:t>患者的再灌注选择</a:t>
          </a:r>
          <a:endParaRPr lang="zh-CN" altLang="en-US" sz="2000" kern="1200" dirty="0"/>
        </a:p>
      </dsp:txBody>
      <dsp:txXfrm>
        <a:off x="2866421" y="1408516"/>
        <a:ext cx="2368494" cy="757918"/>
      </dsp:txXfrm>
    </dsp:sp>
    <dsp:sp modelId="{5FDC7C8E-586E-4A48-AF89-BD0E4D488A08}">
      <dsp:nvSpPr>
        <dsp:cNvPr id="0" name=""/>
        <dsp:cNvSpPr/>
      </dsp:nvSpPr>
      <dsp:spPr>
        <a:xfrm>
          <a:off x="592667" y="2876983"/>
          <a:ext cx="1184247" cy="118424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03C2BC-DCF4-BE4A-ABDF-57054EE5F777}">
      <dsp:nvSpPr>
        <dsp:cNvPr id="0" name=""/>
        <dsp:cNvSpPr/>
      </dsp:nvSpPr>
      <dsp:spPr>
        <a:xfrm>
          <a:off x="592667" y="2876983"/>
          <a:ext cx="1184247" cy="118424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CCF504-DB9F-BF4B-B54D-9D06DDAC5A6D}">
      <dsp:nvSpPr>
        <dsp:cNvPr id="0" name=""/>
        <dsp:cNvSpPr/>
      </dsp:nvSpPr>
      <dsp:spPr>
        <a:xfrm>
          <a:off x="543" y="3090147"/>
          <a:ext cx="2368494" cy="757918"/>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rgbClr val="FFC000"/>
              </a:solidFill>
              <a:latin typeface="微软雅黑"/>
              <a:ea typeface="微软雅黑"/>
              <a:cs typeface="微软雅黑"/>
            </a:rPr>
            <a:t>溶栓 </a:t>
          </a:r>
          <a:endParaRPr lang="zh-CN" altLang="en-US" sz="1800" b="1" kern="1200" dirty="0">
            <a:solidFill>
              <a:srgbClr val="FFC000"/>
            </a:solidFill>
          </a:endParaRPr>
        </a:p>
      </dsp:txBody>
      <dsp:txXfrm>
        <a:off x="543" y="3090147"/>
        <a:ext cx="2368494" cy="757918"/>
      </dsp:txXfrm>
    </dsp:sp>
    <dsp:sp modelId="{81BE3BBA-C5B9-F045-A9DF-E575B9D3208B}">
      <dsp:nvSpPr>
        <dsp:cNvPr id="0" name=""/>
        <dsp:cNvSpPr/>
      </dsp:nvSpPr>
      <dsp:spPr>
        <a:xfrm>
          <a:off x="3458545" y="2876983"/>
          <a:ext cx="1184247" cy="118424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421E7-5CA0-BA4C-B8F4-35C93EEA8A77}">
      <dsp:nvSpPr>
        <dsp:cNvPr id="0" name=""/>
        <dsp:cNvSpPr/>
      </dsp:nvSpPr>
      <dsp:spPr>
        <a:xfrm>
          <a:off x="3458545" y="2876983"/>
          <a:ext cx="1184247" cy="118424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A91752-76AA-B24C-A174-5F81BB941362}">
      <dsp:nvSpPr>
        <dsp:cNvPr id="0" name=""/>
        <dsp:cNvSpPr/>
      </dsp:nvSpPr>
      <dsp:spPr>
        <a:xfrm>
          <a:off x="2866421" y="3090147"/>
          <a:ext cx="2368494" cy="757918"/>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accent1"/>
              </a:solidFill>
              <a:latin typeface="微软雅黑"/>
              <a:ea typeface="微软雅黑"/>
              <a:cs typeface="微软雅黑"/>
            </a:rPr>
            <a:t>转运</a:t>
          </a:r>
          <a:r>
            <a:rPr lang="en-US" altLang="zh-CN" sz="1800" b="1" kern="1200" dirty="0">
              <a:solidFill>
                <a:schemeClr val="accent1"/>
              </a:solidFill>
              <a:latin typeface="微软雅黑"/>
              <a:ea typeface="微软雅黑"/>
              <a:cs typeface="微软雅黑"/>
            </a:rPr>
            <a:t>PPCI </a:t>
          </a:r>
          <a:endParaRPr lang="zh-CN" altLang="en-US" sz="1800" b="1" kern="1200" dirty="0">
            <a:solidFill>
              <a:schemeClr val="accent1"/>
            </a:solidFill>
          </a:endParaRPr>
        </a:p>
      </dsp:txBody>
      <dsp:txXfrm>
        <a:off x="2866421" y="3090147"/>
        <a:ext cx="2368494" cy="757918"/>
      </dsp:txXfrm>
    </dsp:sp>
    <dsp:sp modelId="{91908531-56F1-B445-BE99-D5D4FAA917D0}">
      <dsp:nvSpPr>
        <dsp:cNvPr id="0" name=""/>
        <dsp:cNvSpPr/>
      </dsp:nvSpPr>
      <dsp:spPr>
        <a:xfrm>
          <a:off x="6324423" y="2876983"/>
          <a:ext cx="1184247" cy="118424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D6D883-E78E-6249-ACA5-A9419F29F1F7}">
      <dsp:nvSpPr>
        <dsp:cNvPr id="0" name=""/>
        <dsp:cNvSpPr/>
      </dsp:nvSpPr>
      <dsp:spPr>
        <a:xfrm>
          <a:off x="6324423" y="2876983"/>
          <a:ext cx="1184247" cy="118424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E3A5E-B260-C549-94B1-45943602FDA8}">
      <dsp:nvSpPr>
        <dsp:cNvPr id="0" name=""/>
        <dsp:cNvSpPr/>
      </dsp:nvSpPr>
      <dsp:spPr>
        <a:xfrm>
          <a:off x="5732299" y="3090147"/>
          <a:ext cx="2368494" cy="757918"/>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accent6"/>
              </a:solidFill>
              <a:latin typeface="微软雅黑"/>
              <a:ea typeface="微软雅黑"/>
              <a:cs typeface="微软雅黑"/>
            </a:rPr>
            <a:t>本院</a:t>
          </a:r>
          <a:r>
            <a:rPr lang="en-US" altLang="zh-CN" sz="1800" b="1" kern="1200" dirty="0">
              <a:solidFill>
                <a:schemeClr val="accent6"/>
              </a:solidFill>
              <a:latin typeface="微软雅黑"/>
              <a:ea typeface="微软雅黑"/>
              <a:cs typeface="微软雅黑"/>
            </a:rPr>
            <a:t>PPCI </a:t>
          </a:r>
          <a:endParaRPr lang="zh-CN" altLang="en-US" sz="1800" b="1" kern="1200" dirty="0">
            <a:solidFill>
              <a:schemeClr val="accent6"/>
            </a:solidFill>
          </a:endParaRPr>
        </a:p>
      </dsp:txBody>
      <dsp:txXfrm>
        <a:off x="5732299" y="3090147"/>
        <a:ext cx="2368494" cy="7579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ea typeface="宋体" panose="02010600030101010101" pitchFamily="2" charset="-122"/>
              </a:defRPr>
            </a:lvl1pPr>
          </a:lstStyle>
          <a:p>
            <a:pPr>
              <a:defRPr/>
            </a:pPr>
            <a:fld id="{BD40D977-20A8-49E6-90DB-1957A20F050B}" type="datetimeFigureOut">
              <a:rPr lang="zh-CN" altLang="en-US"/>
              <a:pPr>
                <a:defRPr/>
              </a:pPr>
              <a:t>2017/3/1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ea typeface="宋体" panose="02010600030101010101" pitchFamily="2" charset="-122"/>
              </a:defRPr>
            </a:lvl1pPr>
          </a:lstStyle>
          <a:p>
            <a:pPr>
              <a:defRPr/>
            </a:pPr>
            <a:fld id="{0DF61D24-3B4E-4CF4-BEA8-3656B7ED55F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DF61D24-3B4E-4CF4-BEA8-3656B7ED55F4}" type="slidenum">
              <a:rPr lang="zh-CN" altLang="en-US" smtClean="0"/>
              <a:pPr>
                <a:defRPr/>
              </a:pPr>
              <a:t>35</a:t>
            </a:fld>
            <a:endParaRPr lang="zh-CN" altLang="en-US"/>
          </a:p>
        </p:txBody>
      </p:sp>
    </p:spTree>
    <p:extLst>
      <p:ext uri="{BB962C8B-B14F-4D97-AF65-F5344CB8AC3E}">
        <p14:creationId xmlns:p14="http://schemas.microsoft.com/office/powerpoint/2010/main" val="252029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57494"/>
            <a:ext cx="7772400" cy="879475"/>
          </a:xfrm>
        </p:spPr>
        <p:txBody>
          <a:bodyPr anchor="b">
            <a:normAutofit/>
          </a:bodyPr>
          <a:lstStyle>
            <a:lvl1pPr algn="ctr">
              <a:defRPr sz="4400">
                <a:solidFill>
                  <a:schemeClr val="bg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690949"/>
            <a:ext cx="6858000" cy="156593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Tree>
    <p:extLst>
      <p:ext uri="{BB962C8B-B14F-4D97-AF65-F5344CB8AC3E}">
        <p14:creationId xmlns:p14="http://schemas.microsoft.com/office/powerpoint/2010/main" val="324320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48585A7-C5C4-42C9-A321-C50EB35E3F5A}"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45CE2E2-1644-46D7-971C-C28A4FD1CAE1}" type="slidenum">
              <a:rPr lang="zh-CN" altLang="en-US"/>
              <a:pPr>
                <a:defRPr/>
              </a:pPr>
              <a:t>‹#›</a:t>
            </a:fld>
            <a:endParaRPr lang="zh-CN" altLang="en-US"/>
          </a:p>
        </p:txBody>
      </p:sp>
    </p:spTree>
    <p:extLst>
      <p:ext uri="{BB962C8B-B14F-4D97-AF65-F5344CB8AC3E}">
        <p14:creationId xmlns:p14="http://schemas.microsoft.com/office/powerpoint/2010/main" val="298887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8EEB1A4-12B3-4919-864E-D2A0BFDB43E0}"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3357A78-126D-4392-AF00-DD1B993CFC8D}" type="slidenum">
              <a:rPr lang="zh-CN" altLang="en-US"/>
              <a:pPr>
                <a:defRPr/>
              </a:pPr>
              <a:t>‹#›</a:t>
            </a:fld>
            <a:endParaRPr lang="zh-CN" altLang="en-US"/>
          </a:p>
        </p:txBody>
      </p:sp>
    </p:spTree>
    <p:extLst>
      <p:ext uri="{BB962C8B-B14F-4D97-AF65-F5344CB8AC3E}">
        <p14:creationId xmlns:p14="http://schemas.microsoft.com/office/powerpoint/2010/main" val="3493794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2714620"/>
            <a:ext cx="7772400" cy="1470025"/>
          </a:xfrm>
        </p:spPr>
        <p:txBody>
          <a:bodyPr/>
          <a:lstStyle/>
          <a:p>
            <a:r>
              <a:rPr lang="zh-CN" altLang="en-US"/>
              <a:t>单击此处编辑母版标题样式</a:t>
            </a:r>
          </a:p>
        </p:txBody>
      </p:sp>
      <p:sp>
        <p:nvSpPr>
          <p:cNvPr id="3" name="日期占位符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A8F7BD9-E422-41F2-8ECF-94185628B43D}" type="datetimeFigureOut">
              <a:rPr lang="zh-CN" altLang="en-US"/>
              <a:pPr>
                <a:defRPr/>
              </a:pPr>
              <a:t>2017/3/1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B68C155-FEEE-4C56-A2FF-9ECA2C94B9E9}" type="slidenum">
              <a:rPr lang="zh-CN" altLang="en-US"/>
              <a:pPr>
                <a:defRPr/>
              </a:pPr>
              <a:t>‹#›</a:t>
            </a:fld>
            <a:endParaRPr lang="zh-CN" altLang="en-US"/>
          </a:p>
        </p:txBody>
      </p:sp>
    </p:spTree>
    <p:extLst>
      <p:ext uri="{BB962C8B-B14F-4D97-AF65-F5344CB8AC3E}">
        <p14:creationId xmlns:p14="http://schemas.microsoft.com/office/powerpoint/2010/main" val="321975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57494"/>
            <a:ext cx="7772400" cy="879475"/>
          </a:xfrm>
        </p:spPr>
        <p:txBody>
          <a:bodyPr anchor="b">
            <a:normAutofit/>
          </a:bodyPr>
          <a:lstStyle>
            <a:lvl1pPr algn="ctr">
              <a:defRPr sz="4400">
                <a:solidFill>
                  <a:schemeClr val="bg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690949"/>
            <a:ext cx="6858000" cy="156593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Tree>
    <p:extLst>
      <p:ext uri="{BB962C8B-B14F-4D97-AF65-F5344CB8AC3E}">
        <p14:creationId xmlns:p14="http://schemas.microsoft.com/office/powerpoint/2010/main" val="2946983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AEBDBDD-7DE7-410C-AFE2-818DF2C1BF61}"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BE8E740-2C19-4DB9-98EE-1BF0D99747FE}" type="slidenum">
              <a:rPr lang="zh-CN" altLang="en-US"/>
              <a:pPr>
                <a:defRPr/>
              </a:pPr>
              <a:t>‹#›</a:t>
            </a:fld>
            <a:endParaRPr lang="zh-CN" altLang="en-US"/>
          </a:p>
        </p:txBody>
      </p:sp>
    </p:spTree>
    <p:extLst>
      <p:ext uri="{BB962C8B-B14F-4D97-AF65-F5344CB8AC3E}">
        <p14:creationId xmlns:p14="http://schemas.microsoft.com/office/powerpoint/2010/main" val="55081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13602E6-5601-4A4D-9ED7-B9F095ABC0E5}"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72BE3A7-8C0D-4B09-AD58-75B9E172657D}" type="slidenum">
              <a:rPr lang="zh-CN" altLang="en-US"/>
              <a:pPr>
                <a:defRPr/>
              </a:pPr>
              <a:t>‹#›</a:t>
            </a:fld>
            <a:endParaRPr lang="zh-CN" altLang="en-US"/>
          </a:p>
        </p:txBody>
      </p:sp>
    </p:spTree>
    <p:extLst>
      <p:ext uri="{BB962C8B-B14F-4D97-AF65-F5344CB8AC3E}">
        <p14:creationId xmlns:p14="http://schemas.microsoft.com/office/powerpoint/2010/main" val="86484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0323419-BBC8-4570-81A8-6E656B80A758}" type="datetimeFigureOut">
              <a:rPr lang="zh-CN" altLang="en-US"/>
              <a:pPr>
                <a:defRPr/>
              </a:pPr>
              <a:t>2017/3/1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D458425-C989-4B64-ACFD-6B27E7D2D99F}" type="slidenum">
              <a:rPr lang="zh-CN" altLang="en-US"/>
              <a:pPr>
                <a:defRPr/>
              </a:pPr>
              <a:t>‹#›</a:t>
            </a:fld>
            <a:endParaRPr lang="zh-CN" altLang="en-US"/>
          </a:p>
        </p:txBody>
      </p:sp>
    </p:spTree>
    <p:extLst>
      <p:ext uri="{BB962C8B-B14F-4D97-AF65-F5344CB8AC3E}">
        <p14:creationId xmlns:p14="http://schemas.microsoft.com/office/powerpoint/2010/main" val="282243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B0F6994-0278-4D0C-989A-EDC13553BBC7}" type="datetimeFigureOut">
              <a:rPr lang="zh-CN" altLang="en-US"/>
              <a:pPr>
                <a:defRPr/>
              </a:pPr>
              <a:t>2017/3/1</a:t>
            </a:fld>
            <a:endParaRPr lang="zh-CN" altLang="en-US"/>
          </a:p>
        </p:txBody>
      </p:sp>
      <p:sp>
        <p:nvSpPr>
          <p:cNvPr id="8" name="Footer Placeholder 7"/>
          <p:cNvSpPr>
            <a:spLocks noGrp="1"/>
          </p:cNvSpPr>
          <p:nvPr>
            <p:ph type="ftr" sz="quarter" idx="11"/>
          </p:nvPr>
        </p:nvSpPr>
        <p:spPr/>
        <p:txBody>
          <a:bodyPr/>
          <a:lstStyle>
            <a:lvl1pPr>
              <a:defRPr/>
            </a:lvl1pPr>
          </a:lstStyle>
          <a:p>
            <a:pPr>
              <a:defRPr/>
            </a:pPr>
            <a:endParaRPr lang="zh-CN" alt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A77B76E-C546-498A-A4A9-1AA60D6C31AF}" type="slidenum">
              <a:rPr lang="zh-CN" altLang="en-US"/>
              <a:pPr>
                <a:defRPr/>
              </a:pPr>
              <a:t>‹#›</a:t>
            </a:fld>
            <a:endParaRPr lang="zh-CN" altLang="en-US"/>
          </a:p>
        </p:txBody>
      </p:sp>
    </p:spTree>
    <p:extLst>
      <p:ext uri="{BB962C8B-B14F-4D97-AF65-F5344CB8AC3E}">
        <p14:creationId xmlns:p14="http://schemas.microsoft.com/office/powerpoint/2010/main" val="67969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27EC909-DDD0-4217-84B8-CDA85B4D5CB6}" type="datetimeFigureOut">
              <a:rPr lang="zh-CN" altLang="en-US"/>
              <a:pPr>
                <a:defRPr/>
              </a:pPr>
              <a:t>2017/3/1</a:t>
            </a:fld>
            <a:endParaRPr lang="zh-CN" altLang="en-US"/>
          </a:p>
        </p:txBody>
      </p:sp>
      <p:sp>
        <p:nvSpPr>
          <p:cNvPr id="4" name="Footer Placeholder 3"/>
          <p:cNvSpPr>
            <a:spLocks noGrp="1"/>
          </p:cNvSpPr>
          <p:nvPr>
            <p:ph type="ftr" sz="quarter" idx="11"/>
          </p:nvPr>
        </p:nvSpPr>
        <p:spPr/>
        <p:txBody>
          <a:bodyPr/>
          <a:lstStyle>
            <a:lvl1pPr>
              <a:defRPr/>
            </a:lvl1pPr>
          </a:lstStyle>
          <a:p>
            <a:pPr>
              <a:defRPr/>
            </a:pPr>
            <a:endParaRPr lang="zh-CN" alt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CBF821F-13CE-4B86-B71D-FC0FE502C33E}" type="slidenum">
              <a:rPr lang="zh-CN" altLang="en-US"/>
              <a:pPr>
                <a:defRPr/>
              </a:pPr>
              <a:t>‹#›</a:t>
            </a:fld>
            <a:endParaRPr lang="zh-CN" altLang="en-US"/>
          </a:p>
        </p:txBody>
      </p:sp>
    </p:spTree>
    <p:extLst>
      <p:ext uri="{BB962C8B-B14F-4D97-AF65-F5344CB8AC3E}">
        <p14:creationId xmlns:p14="http://schemas.microsoft.com/office/powerpoint/2010/main" val="2148660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9FD24BB-6891-4A94-AADE-3FD443B1C8FB}" type="datetimeFigureOut">
              <a:rPr lang="zh-CN" altLang="en-US"/>
              <a:pPr>
                <a:defRPr/>
              </a:pPr>
              <a:t>2017/3/1</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21B9D00-5340-45DE-9F1C-E88022E46DD3}" type="slidenum">
              <a:rPr lang="zh-CN" altLang="en-US"/>
              <a:pPr>
                <a:defRPr/>
              </a:pPr>
              <a:t>‹#›</a:t>
            </a:fld>
            <a:endParaRPr lang="zh-CN" altLang="en-US"/>
          </a:p>
        </p:txBody>
      </p:sp>
    </p:spTree>
    <p:extLst>
      <p:ext uri="{BB962C8B-B14F-4D97-AF65-F5344CB8AC3E}">
        <p14:creationId xmlns:p14="http://schemas.microsoft.com/office/powerpoint/2010/main" val="125082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09BC490-1FB8-455A-B0FE-60E93E8EBF63}"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F494DA0-B357-4DF2-AB03-CBF191619994}" type="slidenum">
              <a:rPr lang="zh-CN" altLang="en-US"/>
              <a:pPr>
                <a:defRPr/>
              </a:pPr>
              <a:t>‹#›</a:t>
            </a:fld>
            <a:endParaRPr lang="zh-CN" altLang="en-US"/>
          </a:p>
        </p:txBody>
      </p:sp>
    </p:spTree>
    <p:extLst>
      <p:ext uri="{BB962C8B-B14F-4D97-AF65-F5344CB8AC3E}">
        <p14:creationId xmlns:p14="http://schemas.microsoft.com/office/powerpoint/2010/main" val="3900142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E281E7D-D755-4D3A-9473-065267DF2D68}" type="datetimeFigureOut">
              <a:rPr lang="zh-CN" altLang="en-US"/>
              <a:pPr>
                <a:defRPr/>
              </a:pPr>
              <a:t>2017/3/1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88F74FB-1177-4AD8-BFF2-39B38739596F}" type="slidenum">
              <a:rPr lang="zh-CN" altLang="en-US"/>
              <a:pPr>
                <a:defRPr/>
              </a:pPr>
              <a:t>‹#›</a:t>
            </a:fld>
            <a:endParaRPr lang="zh-CN" altLang="en-US"/>
          </a:p>
        </p:txBody>
      </p:sp>
    </p:spTree>
    <p:extLst>
      <p:ext uri="{BB962C8B-B14F-4D97-AF65-F5344CB8AC3E}">
        <p14:creationId xmlns:p14="http://schemas.microsoft.com/office/powerpoint/2010/main" val="34756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54EE209-0050-45F7-8376-91A06F71162B}" type="datetimeFigureOut">
              <a:rPr lang="zh-CN" altLang="en-US"/>
              <a:pPr>
                <a:defRPr/>
              </a:pPr>
              <a:t>2017/3/1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0DC81CE-8B08-47C8-A47A-0FCF4DB9A47E}" type="slidenum">
              <a:rPr lang="zh-CN" altLang="en-US"/>
              <a:pPr>
                <a:defRPr/>
              </a:pPr>
              <a:t>‹#›</a:t>
            </a:fld>
            <a:endParaRPr lang="zh-CN" altLang="en-US"/>
          </a:p>
        </p:txBody>
      </p:sp>
    </p:spTree>
    <p:extLst>
      <p:ext uri="{BB962C8B-B14F-4D97-AF65-F5344CB8AC3E}">
        <p14:creationId xmlns:p14="http://schemas.microsoft.com/office/powerpoint/2010/main" val="3371583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598F9BE-9F5E-4839-97DD-9C961F11D11B}"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DE6AF70-FBE9-4D41-ADE7-4BACE8B28B77}" type="slidenum">
              <a:rPr lang="zh-CN" altLang="en-US"/>
              <a:pPr>
                <a:defRPr/>
              </a:pPr>
              <a:t>‹#›</a:t>
            </a:fld>
            <a:endParaRPr lang="zh-CN" altLang="en-US"/>
          </a:p>
        </p:txBody>
      </p:sp>
    </p:spTree>
    <p:extLst>
      <p:ext uri="{BB962C8B-B14F-4D97-AF65-F5344CB8AC3E}">
        <p14:creationId xmlns:p14="http://schemas.microsoft.com/office/powerpoint/2010/main" val="3508145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1823239-0F2A-434A-BF3C-B8FEB74EAC27}"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F0FB2AA-0CCE-4AFC-BED0-0F3626B29B5A}" type="slidenum">
              <a:rPr lang="zh-CN" altLang="en-US"/>
              <a:pPr>
                <a:defRPr/>
              </a:pPr>
              <a:t>‹#›</a:t>
            </a:fld>
            <a:endParaRPr lang="zh-CN" altLang="en-US"/>
          </a:p>
        </p:txBody>
      </p:sp>
    </p:spTree>
    <p:extLst>
      <p:ext uri="{BB962C8B-B14F-4D97-AF65-F5344CB8AC3E}">
        <p14:creationId xmlns:p14="http://schemas.microsoft.com/office/powerpoint/2010/main" val="862911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57494"/>
            <a:ext cx="7772400" cy="879475"/>
          </a:xfrm>
        </p:spPr>
        <p:txBody>
          <a:bodyPr anchor="b">
            <a:normAutofit/>
          </a:bodyPr>
          <a:lstStyle>
            <a:lvl1pPr algn="ctr">
              <a:defRPr sz="4400">
                <a:solidFill>
                  <a:schemeClr val="bg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690949"/>
            <a:ext cx="6858000" cy="156593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Tree>
    <p:extLst>
      <p:ext uri="{BB962C8B-B14F-4D97-AF65-F5344CB8AC3E}">
        <p14:creationId xmlns:p14="http://schemas.microsoft.com/office/powerpoint/2010/main" val="39745606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B63B28B-6970-4F8D-A929-5FE37A1B9D81}"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53CA493-E800-4FCD-A7A7-CF5CDF052CD0}" type="slidenum">
              <a:rPr lang="zh-CN" altLang="en-US"/>
              <a:pPr>
                <a:defRPr/>
              </a:pPr>
              <a:t>‹#›</a:t>
            </a:fld>
            <a:endParaRPr lang="zh-CN" altLang="en-US"/>
          </a:p>
        </p:txBody>
      </p:sp>
    </p:spTree>
    <p:extLst>
      <p:ext uri="{BB962C8B-B14F-4D97-AF65-F5344CB8AC3E}">
        <p14:creationId xmlns:p14="http://schemas.microsoft.com/office/powerpoint/2010/main" val="3812620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E3692E3-4147-44EF-8A8C-144EE64F9655}"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FE096FC-2903-471E-8629-00A6B5C6D1C8}" type="slidenum">
              <a:rPr lang="zh-CN" altLang="en-US"/>
              <a:pPr>
                <a:defRPr/>
              </a:pPr>
              <a:t>‹#›</a:t>
            </a:fld>
            <a:endParaRPr lang="zh-CN" altLang="en-US"/>
          </a:p>
        </p:txBody>
      </p:sp>
    </p:spTree>
    <p:extLst>
      <p:ext uri="{BB962C8B-B14F-4D97-AF65-F5344CB8AC3E}">
        <p14:creationId xmlns:p14="http://schemas.microsoft.com/office/powerpoint/2010/main" val="2829234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9EE08C0-CA74-46CC-B56B-F75627C760A0}" type="datetimeFigureOut">
              <a:rPr lang="zh-CN" altLang="en-US"/>
              <a:pPr>
                <a:defRPr/>
              </a:pPr>
              <a:t>2017/3/1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C1CDCCC-BA7A-484D-87B5-1F0FE271DCE0}" type="slidenum">
              <a:rPr lang="zh-CN" altLang="en-US"/>
              <a:pPr>
                <a:defRPr/>
              </a:pPr>
              <a:t>‹#›</a:t>
            </a:fld>
            <a:endParaRPr lang="zh-CN" altLang="en-US"/>
          </a:p>
        </p:txBody>
      </p:sp>
    </p:spTree>
    <p:extLst>
      <p:ext uri="{BB962C8B-B14F-4D97-AF65-F5344CB8AC3E}">
        <p14:creationId xmlns:p14="http://schemas.microsoft.com/office/powerpoint/2010/main" val="2301190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0B7FD53-903D-4936-9752-05502D5DC212}" type="datetimeFigureOut">
              <a:rPr lang="zh-CN" altLang="en-US"/>
              <a:pPr>
                <a:defRPr/>
              </a:pPr>
              <a:t>2017/3/1</a:t>
            </a:fld>
            <a:endParaRPr lang="zh-CN" altLang="en-US"/>
          </a:p>
        </p:txBody>
      </p:sp>
      <p:sp>
        <p:nvSpPr>
          <p:cNvPr id="8" name="Footer Placeholder 7"/>
          <p:cNvSpPr>
            <a:spLocks noGrp="1"/>
          </p:cNvSpPr>
          <p:nvPr>
            <p:ph type="ftr" sz="quarter" idx="11"/>
          </p:nvPr>
        </p:nvSpPr>
        <p:spPr/>
        <p:txBody>
          <a:bodyPr/>
          <a:lstStyle>
            <a:lvl1pPr>
              <a:defRPr/>
            </a:lvl1pPr>
          </a:lstStyle>
          <a:p>
            <a:pPr>
              <a:defRPr/>
            </a:pPr>
            <a:endParaRPr lang="zh-CN" alt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CF33573-29EF-4746-9A10-BD61979D86C9}" type="slidenum">
              <a:rPr lang="zh-CN" altLang="en-US"/>
              <a:pPr>
                <a:defRPr/>
              </a:pPr>
              <a:t>‹#›</a:t>
            </a:fld>
            <a:endParaRPr lang="zh-CN" altLang="en-US"/>
          </a:p>
        </p:txBody>
      </p:sp>
    </p:spTree>
    <p:extLst>
      <p:ext uri="{BB962C8B-B14F-4D97-AF65-F5344CB8AC3E}">
        <p14:creationId xmlns:p14="http://schemas.microsoft.com/office/powerpoint/2010/main" val="2339667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FD641B6-A393-430F-A300-E2145D1622EE}" type="datetimeFigureOut">
              <a:rPr lang="zh-CN" altLang="en-US"/>
              <a:pPr>
                <a:defRPr/>
              </a:pPr>
              <a:t>2017/3/1</a:t>
            </a:fld>
            <a:endParaRPr lang="zh-CN" altLang="en-US"/>
          </a:p>
        </p:txBody>
      </p:sp>
      <p:sp>
        <p:nvSpPr>
          <p:cNvPr id="4" name="Footer Placeholder 3"/>
          <p:cNvSpPr>
            <a:spLocks noGrp="1"/>
          </p:cNvSpPr>
          <p:nvPr>
            <p:ph type="ftr" sz="quarter" idx="11"/>
          </p:nvPr>
        </p:nvSpPr>
        <p:spPr/>
        <p:txBody>
          <a:bodyPr/>
          <a:lstStyle>
            <a:lvl1pPr>
              <a:defRPr/>
            </a:lvl1pPr>
          </a:lstStyle>
          <a:p>
            <a:pPr>
              <a:defRPr/>
            </a:pPr>
            <a:endParaRPr lang="zh-CN" alt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25BD039-F5E4-4CD4-9A29-C77429174F0E}" type="slidenum">
              <a:rPr lang="zh-CN" altLang="en-US"/>
              <a:pPr>
                <a:defRPr/>
              </a:pPr>
              <a:t>‹#›</a:t>
            </a:fld>
            <a:endParaRPr lang="zh-CN" altLang="en-US"/>
          </a:p>
        </p:txBody>
      </p:sp>
    </p:spTree>
    <p:extLst>
      <p:ext uri="{BB962C8B-B14F-4D97-AF65-F5344CB8AC3E}">
        <p14:creationId xmlns:p14="http://schemas.microsoft.com/office/powerpoint/2010/main" val="371173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2FD82DA-0BC2-4834-B90B-5788CD938FE6}"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D569917-C341-431F-B975-D0DC488C9D34}" type="slidenum">
              <a:rPr lang="zh-CN" altLang="en-US"/>
              <a:pPr>
                <a:defRPr/>
              </a:pPr>
              <a:t>‹#›</a:t>
            </a:fld>
            <a:endParaRPr lang="zh-CN" altLang="en-US"/>
          </a:p>
        </p:txBody>
      </p:sp>
    </p:spTree>
    <p:extLst>
      <p:ext uri="{BB962C8B-B14F-4D97-AF65-F5344CB8AC3E}">
        <p14:creationId xmlns:p14="http://schemas.microsoft.com/office/powerpoint/2010/main" val="3433337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7C9206C-3ED2-41F5-BCA9-44645397B665}" type="datetimeFigureOut">
              <a:rPr lang="zh-CN" altLang="en-US"/>
              <a:pPr>
                <a:defRPr/>
              </a:pPr>
              <a:t>2017/3/1</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A189316-8CDA-4666-9BBB-0F778DFEF70C}" type="slidenum">
              <a:rPr lang="zh-CN" altLang="en-US"/>
              <a:pPr>
                <a:defRPr/>
              </a:pPr>
              <a:t>‹#›</a:t>
            </a:fld>
            <a:endParaRPr lang="zh-CN" altLang="en-US"/>
          </a:p>
        </p:txBody>
      </p:sp>
    </p:spTree>
    <p:extLst>
      <p:ext uri="{BB962C8B-B14F-4D97-AF65-F5344CB8AC3E}">
        <p14:creationId xmlns:p14="http://schemas.microsoft.com/office/powerpoint/2010/main" val="3074363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3E71326-A5B1-420E-B118-B56FC255856A}" type="datetimeFigureOut">
              <a:rPr lang="zh-CN" altLang="en-US"/>
              <a:pPr>
                <a:defRPr/>
              </a:pPr>
              <a:t>2017/3/1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7E0B8C0-4FCA-4040-BB32-7F1B91E9FCC5}" type="slidenum">
              <a:rPr lang="zh-CN" altLang="en-US"/>
              <a:pPr>
                <a:defRPr/>
              </a:pPr>
              <a:t>‹#›</a:t>
            </a:fld>
            <a:endParaRPr lang="zh-CN" altLang="en-US"/>
          </a:p>
        </p:txBody>
      </p:sp>
    </p:spTree>
    <p:extLst>
      <p:ext uri="{BB962C8B-B14F-4D97-AF65-F5344CB8AC3E}">
        <p14:creationId xmlns:p14="http://schemas.microsoft.com/office/powerpoint/2010/main" val="790280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50BDD3C-EC80-4449-848D-700A0C43FB38}" type="datetimeFigureOut">
              <a:rPr lang="zh-CN" altLang="en-US"/>
              <a:pPr>
                <a:defRPr/>
              </a:pPr>
              <a:t>2017/3/1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8A2EF8A-5708-4A2E-BB85-CD6CF1D982E1}" type="slidenum">
              <a:rPr lang="zh-CN" altLang="en-US"/>
              <a:pPr>
                <a:defRPr/>
              </a:pPr>
              <a:t>‹#›</a:t>
            </a:fld>
            <a:endParaRPr lang="zh-CN" altLang="en-US"/>
          </a:p>
        </p:txBody>
      </p:sp>
    </p:spTree>
    <p:extLst>
      <p:ext uri="{BB962C8B-B14F-4D97-AF65-F5344CB8AC3E}">
        <p14:creationId xmlns:p14="http://schemas.microsoft.com/office/powerpoint/2010/main" val="548610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64519CE-0B67-4E32-95D9-13D659F3EA42}"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85FD07C-3F7B-4EE3-AFB6-31BABC52A6FA}" type="slidenum">
              <a:rPr lang="zh-CN" altLang="en-US"/>
              <a:pPr>
                <a:defRPr/>
              </a:pPr>
              <a:t>‹#›</a:t>
            </a:fld>
            <a:endParaRPr lang="zh-CN" altLang="en-US"/>
          </a:p>
        </p:txBody>
      </p:sp>
    </p:spTree>
    <p:extLst>
      <p:ext uri="{BB962C8B-B14F-4D97-AF65-F5344CB8AC3E}">
        <p14:creationId xmlns:p14="http://schemas.microsoft.com/office/powerpoint/2010/main" val="1565614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B52CF0F-E511-4976-B9DE-72E3B10CAAF9}" type="datetimeFigureOut">
              <a:rPr lang="zh-CN" altLang="en-US"/>
              <a:pPr>
                <a:defRPr/>
              </a:pPr>
              <a:t>2017/3/1</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1CE8743-AEAC-4F6A-A0E8-7FEFE71C52DD}" type="slidenum">
              <a:rPr lang="zh-CN" altLang="en-US"/>
              <a:pPr>
                <a:defRPr/>
              </a:pPr>
              <a:t>‹#›</a:t>
            </a:fld>
            <a:endParaRPr lang="zh-CN" altLang="en-US"/>
          </a:p>
        </p:txBody>
      </p:sp>
    </p:spTree>
    <p:extLst>
      <p:ext uri="{BB962C8B-B14F-4D97-AF65-F5344CB8AC3E}">
        <p14:creationId xmlns:p14="http://schemas.microsoft.com/office/powerpoint/2010/main" val="278708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4E3494C-5907-4C41-9892-29FEC393B6C6}" type="datetimeFigureOut">
              <a:rPr lang="zh-CN" altLang="en-US"/>
              <a:pPr>
                <a:defRPr/>
              </a:pPr>
              <a:t>2017/3/1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C04A3FE-9029-4267-AB0F-0117A382B874}" type="slidenum">
              <a:rPr lang="zh-CN" altLang="en-US"/>
              <a:pPr>
                <a:defRPr/>
              </a:pPr>
              <a:t>‹#›</a:t>
            </a:fld>
            <a:endParaRPr lang="zh-CN" altLang="en-US"/>
          </a:p>
        </p:txBody>
      </p:sp>
    </p:spTree>
    <p:extLst>
      <p:ext uri="{BB962C8B-B14F-4D97-AF65-F5344CB8AC3E}">
        <p14:creationId xmlns:p14="http://schemas.microsoft.com/office/powerpoint/2010/main" val="227253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5907EF2-BB1E-4001-8C37-3037494EBEEF}" type="datetimeFigureOut">
              <a:rPr lang="zh-CN" altLang="en-US"/>
              <a:pPr>
                <a:defRPr/>
              </a:pPr>
              <a:t>2017/3/1</a:t>
            </a:fld>
            <a:endParaRPr lang="zh-CN" altLang="en-US"/>
          </a:p>
        </p:txBody>
      </p:sp>
      <p:sp>
        <p:nvSpPr>
          <p:cNvPr id="8" name="Footer Placeholder 7"/>
          <p:cNvSpPr>
            <a:spLocks noGrp="1"/>
          </p:cNvSpPr>
          <p:nvPr>
            <p:ph type="ftr" sz="quarter" idx="11"/>
          </p:nvPr>
        </p:nvSpPr>
        <p:spPr/>
        <p:txBody>
          <a:bodyPr/>
          <a:lstStyle>
            <a:lvl1pPr>
              <a:defRPr/>
            </a:lvl1pPr>
          </a:lstStyle>
          <a:p>
            <a:pPr>
              <a:defRPr/>
            </a:pPr>
            <a:endParaRPr lang="zh-CN" alt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C2517C7-ABF6-4136-989A-8DAA8DD7770B}" type="slidenum">
              <a:rPr lang="zh-CN" altLang="en-US"/>
              <a:pPr>
                <a:defRPr/>
              </a:pPr>
              <a:t>‹#›</a:t>
            </a:fld>
            <a:endParaRPr lang="zh-CN" altLang="en-US"/>
          </a:p>
        </p:txBody>
      </p:sp>
    </p:spTree>
    <p:extLst>
      <p:ext uri="{BB962C8B-B14F-4D97-AF65-F5344CB8AC3E}">
        <p14:creationId xmlns:p14="http://schemas.microsoft.com/office/powerpoint/2010/main" val="55935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C0A8FB2-A90B-4C5C-9F37-E58A5C49EDF9}" type="datetimeFigureOut">
              <a:rPr lang="zh-CN" altLang="en-US"/>
              <a:pPr>
                <a:defRPr/>
              </a:pPr>
              <a:t>2017/3/1</a:t>
            </a:fld>
            <a:endParaRPr lang="zh-CN" altLang="en-US"/>
          </a:p>
        </p:txBody>
      </p:sp>
      <p:sp>
        <p:nvSpPr>
          <p:cNvPr id="4" name="Footer Placeholder 3"/>
          <p:cNvSpPr>
            <a:spLocks noGrp="1"/>
          </p:cNvSpPr>
          <p:nvPr>
            <p:ph type="ftr" sz="quarter" idx="11"/>
          </p:nvPr>
        </p:nvSpPr>
        <p:spPr/>
        <p:txBody>
          <a:bodyPr/>
          <a:lstStyle>
            <a:lvl1pPr>
              <a:defRPr/>
            </a:lvl1pPr>
          </a:lstStyle>
          <a:p>
            <a:pPr>
              <a:defRPr/>
            </a:pPr>
            <a:endParaRPr lang="zh-CN" alt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C213990-7F4A-4736-B457-29FE4D0FABD8}" type="slidenum">
              <a:rPr lang="zh-CN" altLang="en-US"/>
              <a:pPr>
                <a:defRPr/>
              </a:pPr>
              <a:t>‹#›</a:t>
            </a:fld>
            <a:endParaRPr lang="zh-CN" altLang="en-US"/>
          </a:p>
        </p:txBody>
      </p:sp>
    </p:spTree>
    <p:extLst>
      <p:ext uri="{BB962C8B-B14F-4D97-AF65-F5344CB8AC3E}">
        <p14:creationId xmlns:p14="http://schemas.microsoft.com/office/powerpoint/2010/main" val="344193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8305958-603A-4FA2-999D-7CDCC172961A}" type="datetimeFigureOut">
              <a:rPr lang="zh-CN" altLang="en-US"/>
              <a:pPr>
                <a:defRPr/>
              </a:pPr>
              <a:t>2017/3/1</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FC4F832-9457-4542-BC71-B8DE9BC298A0}" type="slidenum">
              <a:rPr lang="zh-CN" altLang="en-US"/>
              <a:pPr>
                <a:defRPr/>
              </a:pPr>
              <a:t>‹#›</a:t>
            </a:fld>
            <a:endParaRPr lang="zh-CN" altLang="en-US"/>
          </a:p>
        </p:txBody>
      </p:sp>
    </p:spTree>
    <p:extLst>
      <p:ext uri="{BB962C8B-B14F-4D97-AF65-F5344CB8AC3E}">
        <p14:creationId xmlns:p14="http://schemas.microsoft.com/office/powerpoint/2010/main" val="405132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01BE11A-CAD6-4D18-8327-1A97F74D18F3}" type="datetimeFigureOut">
              <a:rPr lang="zh-CN" altLang="en-US"/>
              <a:pPr>
                <a:defRPr/>
              </a:pPr>
              <a:t>2017/3/1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3A99D13-796C-4FA0-854B-82B1B4F4016F}" type="slidenum">
              <a:rPr lang="zh-CN" altLang="en-US"/>
              <a:pPr>
                <a:defRPr/>
              </a:pPr>
              <a:t>‹#›</a:t>
            </a:fld>
            <a:endParaRPr lang="zh-CN" altLang="en-US"/>
          </a:p>
        </p:txBody>
      </p:sp>
    </p:spTree>
    <p:extLst>
      <p:ext uri="{BB962C8B-B14F-4D97-AF65-F5344CB8AC3E}">
        <p14:creationId xmlns:p14="http://schemas.microsoft.com/office/powerpoint/2010/main" val="87740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F8C64CA-5474-4161-9EFF-7E4772FC5A8B}" type="datetimeFigureOut">
              <a:rPr lang="zh-CN" altLang="en-US"/>
              <a:pPr>
                <a:defRPr/>
              </a:pPr>
              <a:t>2017/3/1</a:t>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5DC1E17-3703-4866-87F0-BD4F2B5123DF}" type="slidenum">
              <a:rPr lang="zh-CN" altLang="en-US"/>
              <a:pPr>
                <a:defRPr/>
              </a:pPr>
              <a:t>‹#›</a:t>
            </a:fld>
            <a:endParaRPr lang="zh-CN" altLang="en-US"/>
          </a:p>
        </p:txBody>
      </p:sp>
    </p:spTree>
    <p:extLst>
      <p:ext uri="{BB962C8B-B14F-4D97-AF65-F5344CB8AC3E}">
        <p14:creationId xmlns:p14="http://schemas.microsoft.com/office/powerpoint/2010/main" val="114418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019175" y="214313"/>
            <a:ext cx="7496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en-US"/>
          </a:p>
        </p:txBody>
      </p:sp>
      <p:sp>
        <p:nvSpPr>
          <p:cNvPr id="1028" name="Text Placeholder 2"/>
          <p:cNvSpPr>
            <a:spLocks noGrp="1"/>
          </p:cNvSpPr>
          <p:nvPr>
            <p:ph type="body" idx="1"/>
          </p:nvPr>
        </p:nvSpPr>
        <p:spPr bwMode="auto">
          <a:xfrm>
            <a:off x="628650" y="1303338"/>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5" name="Footer Placeholder 4"/>
          <p:cNvSpPr>
            <a:spLocks noGrp="1"/>
          </p:cNvSpPr>
          <p:nvPr>
            <p:ph type="ftr" sz="quarter" idx="3"/>
          </p:nvPr>
        </p:nvSpPr>
        <p:spPr>
          <a:xfrm>
            <a:off x="628650" y="6278563"/>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 id="2147484588" r:id="rId12"/>
  </p:sldLayoutIdLst>
  <p:txStyles>
    <p:titleStyle>
      <a:lvl1pPr algn="l" rtl="0" eaLnBrk="0" fontAlgn="base" hangingPunct="0">
        <a:lnSpc>
          <a:spcPct val="90000"/>
        </a:lnSpc>
        <a:spcBef>
          <a:spcPct val="0"/>
        </a:spcBef>
        <a:spcAft>
          <a:spcPct val="0"/>
        </a:spcAft>
        <a:defRPr kumimoji="1" sz="3200" kern="1200">
          <a:solidFill>
            <a:schemeClr val="tx1"/>
          </a:solidFill>
          <a:latin typeface="微软雅黑" panose="020B0503020204020204" pitchFamily="34" charset="-122"/>
          <a:ea typeface="微软雅黑" panose="020B0503020204020204" pitchFamily="34" charset="-122"/>
          <a:cs typeface="微软雅黑" charset="0"/>
        </a:defRPr>
      </a:lvl1pPr>
      <a:lvl2pPr algn="l" rtl="0" eaLnBrk="0" fontAlgn="base" hangingPunct="0">
        <a:lnSpc>
          <a:spcPct val="90000"/>
        </a:lnSpc>
        <a:spcBef>
          <a:spcPct val="0"/>
        </a:spcBef>
        <a:spcAft>
          <a:spcPct val="0"/>
        </a:spcAft>
        <a:defRPr kumimoji="1" sz="3200">
          <a:solidFill>
            <a:schemeClr val="tx1"/>
          </a:solidFill>
          <a:latin typeface="微软雅黑" charset="0"/>
          <a:ea typeface="微软雅黑" charset="0"/>
          <a:cs typeface="微软雅黑" charset="0"/>
        </a:defRPr>
      </a:lvl2pPr>
      <a:lvl3pPr algn="l" rtl="0" eaLnBrk="0" fontAlgn="base" hangingPunct="0">
        <a:lnSpc>
          <a:spcPct val="90000"/>
        </a:lnSpc>
        <a:spcBef>
          <a:spcPct val="0"/>
        </a:spcBef>
        <a:spcAft>
          <a:spcPct val="0"/>
        </a:spcAft>
        <a:defRPr kumimoji="1" sz="3200">
          <a:solidFill>
            <a:schemeClr val="tx1"/>
          </a:solidFill>
          <a:latin typeface="微软雅黑" charset="0"/>
          <a:ea typeface="微软雅黑" charset="0"/>
          <a:cs typeface="微软雅黑" charset="0"/>
        </a:defRPr>
      </a:lvl3pPr>
      <a:lvl4pPr algn="l" rtl="0" eaLnBrk="0" fontAlgn="base" hangingPunct="0">
        <a:lnSpc>
          <a:spcPct val="90000"/>
        </a:lnSpc>
        <a:spcBef>
          <a:spcPct val="0"/>
        </a:spcBef>
        <a:spcAft>
          <a:spcPct val="0"/>
        </a:spcAft>
        <a:defRPr kumimoji="1" sz="3200">
          <a:solidFill>
            <a:schemeClr val="tx1"/>
          </a:solidFill>
          <a:latin typeface="微软雅黑" charset="0"/>
          <a:ea typeface="微软雅黑" charset="0"/>
          <a:cs typeface="微软雅黑" charset="0"/>
        </a:defRPr>
      </a:lvl4pPr>
      <a:lvl5pPr algn="l" rtl="0" eaLnBrk="0" fontAlgn="base" hangingPunct="0">
        <a:lnSpc>
          <a:spcPct val="90000"/>
        </a:lnSpc>
        <a:spcBef>
          <a:spcPct val="0"/>
        </a:spcBef>
        <a:spcAft>
          <a:spcPct val="0"/>
        </a:spcAft>
        <a:defRPr kumimoji="1" sz="3200">
          <a:solidFill>
            <a:schemeClr val="tx1"/>
          </a:solidFill>
          <a:latin typeface="微软雅黑" charset="0"/>
          <a:ea typeface="微软雅黑" charset="0"/>
          <a:cs typeface="微软雅黑" charset="0"/>
        </a:defRPr>
      </a:lvl5pPr>
      <a:lvl6pPr marL="457200" algn="l" rtl="0" fontAlgn="base">
        <a:lnSpc>
          <a:spcPct val="90000"/>
        </a:lnSpc>
        <a:spcBef>
          <a:spcPct val="0"/>
        </a:spcBef>
        <a:spcAft>
          <a:spcPct val="0"/>
        </a:spcAft>
        <a:defRPr sz="2800">
          <a:solidFill>
            <a:schemeClr val="tx1"/>
          </a:solidFill>
          <a:latin typeface="微软雅黑" charset="0"/>
          <a:ea typeface="微软雅黑" charset="0"/>
          <a:cs typeface="微软雅黑" charset="0"/>
        </a:defRPr>
      </a:lvl6pPr>
      <a:lvl7pPr marL="914400" algn="l" rtl="0" fontAlgn="base">
        <a:lnSpc>
          <a:spcPct val="90000"/>
        </a:lnSpc>
        <a:spcBef>
          <a:spcPct val="0"/>
        </a:spcBef>
        <a:spcAft>
          <a:spcPct val="0"/>
        </a:spcAft>
        <a:defRPr sz="2800">
          <a:solidFill>
            <a:schemeClr val="tx1"/>
          </a:solidFill>
          <a:latin typeface="微软雅黑" charset="0"/>
          <a:ea typeface="微软雅黑" charset="0"/>
          <a:cs typeface="微软雅黑" charset="0"/>
        </a:defRPr>
      </a:lvl7pPr>
      <a:lvl8pPr marL="1371600" algn="l" rtl="0" fontAlgn="base">
        <a:lnSpc>
          <a:spcPct val="90000"/>
        </a:lnSpc>
        <a:spcBef>
          <a:spcPct val="0"/>
        </a:spcBef>
        <a:spcAft>
          <a:spcPct val="0"/>
        </a:spcAft>
        <a:defRPr sz="2800">
          <a:solidFill>
            <a:schemeClr val="tx1"/>
          </a:solidFill>
          <a:latin typeface="微软雅黑" charset="0"/>
          <a:ea typeface="微软雅黑" charset="0"/>
          <a:cs typeface="微软雅黑" charset="0"/>
        </a:defRPr>
      </a:lvl8pPr>
      <a:lvl9pPr marL="1828800" algn="l" rtl="0" fontAlgn="base">
        <a:lnSpc>
          <a:spcPct val="90000"/>
        </a:lnSpc>
        <a:spcBef>
          <a:spcPct val="0"/>
        </a:spcBef>
        <a:spcAft>
          <a:spcPct val="0"/>
        </a:spcAft>
        <a:defRPr sz="2800">
          <a:solidFill>
            <a:schemeClr val="tx1"/>
          </a:solidFill>
          <a:latin typeface="微软雅黑" charset="0"/>
          <a:ea typeface="微软雅黑" charset="0"/>
          <a:cs typeface="微软雅黑"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400" kern="1200">
          <a:solidFill>
            <a:schemeClr val="tx1"/>
          </a:solidFill>
          <a:latin typeface="微软雅黑" panose="020B0503020204020204" pitchFamily="34" charset="-122"/>
          <a:ea typeface="微软雅黑" panose="020B0503020204020204" pitchFamily="34" charset="-122"/>
          <a:cs typeface="微软雅黑"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微软雅黑" panose="020B0503020204020204" pitchFamily="34" charset="-122"/>
          <a:ea typeface="微软雅黑" panose="020B0503020204020204" pitchFamily="34" charset="-122"/>
          <a:cs typeface="微软雅黑"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1600" kern="1200">
          <a:solidFill>
            <a:schemeClr val="tx1"/>
          </a:solidFill>
          <a:latin typeface="微软雅黑" panose="020B0503020204020204" pitchFamily="34" charset="-122"/>
          <a:ea typeface="微软雅黑" panose="020B0503020204020204" pitchFamily="34" charset="-122"/>
          <a:cs typeface="微软雅黑"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1600" kern="1200">
          <a:solidFill>
            <a:schemeClr val="tx1"/>
          </a:solidFill>
          <a:latin typeface="微软雅黑" panose="020B0503020204020204" pitchFamily="34" charset="-122"/>
          <a:ea typeface="微软雅黑" panose="020B0503020204020204" pitchFamily="34" charset="-122"/>
          <a:cs typeface="微软雅黑"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019175" y="214313"/>
            <a:ext cx="7496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en-US"/>
          </a:p>
        </p:txBody>
      </p:sp>
      <p:sp>
        <p:nvSpPr>
          <p:cNvPr id="2052" name="Text Placeholder 2"/>
          <p:cNvSpPr>
            <a:spLocks noGrp="1"/>
          </p:cNvSpPr>
          <p:nvPr>
            <p:ph type="body" idx="1"/>
          </p:nvPr>
        </p:nvSpPr>
        <p:spPr bwMode="auto">
          <a:xfrm>
            <a:off x="628650" y="1303338"/>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5" name="Footer Placeholder 4"/>
          <p:cNvSpPr>
            <a:spLocks noGrp="1"/>
          </p:cNvSpPr>
          <p:nvPr>
            <p:ph type="ftr" sz="quarter" idx="3"/>
          </p:nvPr>
        </p:nvSpPr>
        <p:spPr>
          <a:xfrm>
            <a:off x="628650" y="6278563"/>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cs typeface="+mn-cs"/>
              </a:defRPr>
            </a:lvl1pPr>
          </a:lstStyle>
          <a:p>
            <a:pPr>
              <a:defRPr/>
            </a:pPr>
            <a:endParaRPr lang="zh-CN" altLang="en-US"/>
          </a:p>
        </p:txBody>
      </p:sp>
      <p:pic>
        <p:nvPicPr>
          <p:cNvPr id="2054" name="图片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l" rtl="0" eaLnBrk="0" fontAlgn="base" hangingPunct="0">
        <a:lnSpc>
          <a:spcPct val="90000"/>
        </a:lnSpc>
        <a:spcBef>
          <a:spcPct val="0"/>
        </a:spcBef>
        <a:spcAft>
          <a:spcPct val="0"/>
        </a:spcAft>
        <a:defRPr kumimoji="1" sz="2800" kern="1200">
          <a:solidFill>
            <a:schemeClr val="tx1"/>
          </a:solidFill>
          <a:latin typeface="微软雅黑" panose="020B0503020204020204" pitchFamily="34" charset="-122"/>
          <a:ea typeface="微软雅黑" panose="020B0503020204020204" pitchFamily="34" charset="-122"/>
          <a:cs typeface="微软雅黑" charset="0"/>
        </a:defRPr>
      </a:lvl1pPr>
      <a:lvl2pPr algn="l" rtl="0" eaLnBrk="0" fontAlgn="base" hangingPunct="0">
        <a:lnSpc>
          <a:spcPct val="90000"/>
        </a:lnSpc>
        <a:spcBef>
          <a:spcPct val="0"/>
        </a:spcBef>
        <a:spcAft>
          <a:spcPct val="0"/>
        </a:spcAft>
        <a:defRPr kumimoji="1" sz="2800">
          <a:solidFill>
            <a:schemeClr val="tx1"/>
          </a:solidFill>
          <a:latin typeface="微软雅黑" charset="0"/>
          <a:ea typeface="微软雅黑" charset="0"/>
          <a:cs typeface="微软雅黑" charset="0"/>
        </a:defRPr>
      </a:lvl2pPr>
      <a:lvl3pPr algn="l" rtl="0" eaLnBrk="0" fontAlgn="base" hangingPunct="0">
        <a:lnSpc>
          <a:spcPct val="90000"/>
        </a:lnSpc>
        <a:spcBef>
          <a:spcPct val="0"/>
        </a:spcBef>
        <a:spcAft>
          <a:spcPct val="0"/>
        </a:spcAft>
        <a:defRPr kumimoji="1" sz="2800">
          <a:solidFill>
            <a:schemeClr val="tx1"/>
          </a:solidFill>
          <a:latin typeface="微软雅黑" charset="0"/>
          <a:ea typeface="微软雅黑" charset="0"/>
          <a:cs typeface="微软雅黑" charset="0"/>
        </a:defRPr>
      </a:lvl3pPr>
      <a:lvl4pPr algn="l" rtl="0" eaLnBrk="0" fontAlgn="base" hangingPunct="0">
        <a:lnSpc>
          <a:spcPct val="90000"/>
        </a:lnSpc>
        <a:spcBef>
          <a:spcPct val="0"/>
        </a:spcBef>
        <a:spcAft>
          <a:spcPct val="0"/>
        </a:spcAft>
        <a:defRPr kumimoji="1" sz="2800">
          <a:solidFill>
            <a:schemeClr val="tx1"/>
          </a:solidFill>
          <a:latin typeface="微软雅黑" charset="0"/>
          <a:ea typeface="微软雅黑" charset="0"/>
          <a:cs typeface="微软雅黑" charset="0"/>
        </a:defRPr>
      </a:lvl4pPr>
      <a:lvl5pPr algn="l" rtl="0" eaLnBrk="0" fontAlgn="base" hangingPunct="0">
        <a:lnSpc>
          <a:spcPct val="90000"/>
        </a:lnSpc>
        <a:spcBef>
          <a:spcPct val="0"/>
        </a:spcBef>
        <a:spcAft>
          <a:spcPct val="0"/>
        </a:spcAft>
        <a:defRPr kumimoji="1" sz="2800">
          <a:solidFill>
            <a:schemeClr val="tx1"/>
          </a:solidFill>
          <a:latin typeface="微软雅黑" charset="0"/>
          <a:ea typeface="微软雅黑" charset="0"/>
          <a:cs typeface="微软雅黑" charset="0"/>
        </a:defRPr>
      </a:lvl5pPr>
      <a:lvl6pPr marL="4572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6pPr>
      <a:lvl7pPr marL="9144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7pPr>
      <a:lvl8pPr marL="13716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8pPr>
      <a:lvl9pPr marL="18288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400" kern="1200">
          <a:solidFill>
            <a:schemeClr val="tx1"/>
          </a:solidFill>
          <a:latin typeface="微软雅黑" panose="020B0503020204020204" pitchFamily="34" charset="-122"/>
          <a:ea typeface="微软雅黑" panose="020B0503020204020204" pitchFamily="34" charset="-122"/>
          <a:cs typeface="微软雅黑"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微软雅黑" panose="020B0503020204020204" pitchFamily="34" charset="-122"/>
          <a:ea typeface="微软雅黑" panose="020B0503020204020204" pitchFamily="34" charset="-122"/>
          <a:cs typeface="微软雅黑"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1600" kern="1200">
          <a:solidFill>
            <a:schemeClr val="tx1"/>
          </a:solidFill>
          <a:latin typeface="微软雅黑" panose="020B0503020204020204" pitchFamily="34" charset="-122"/>
          <a:ea typeface="微软雅黑" panose="020B0503020204020204" pitchFamily="34" charset="-122"/>
          <a:cs typeface="微软雅黑"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1600" kern="1200">
          <a:solidFill>
            <a:schemeClr val="tx1"/>
          </a:solidFill>
          <a:latin typeface="微软雅黑" panose="020B0503020204020204" pitchFamily="34" charset="-122"/>
          <a:ea typeface="微软雅黑" panose="020B0503020204020204" pitchFamily="34" charset="-122"/>
          <a:cs typeface="微软雅黑"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图片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1019175" y="214313"/>
            <a:ext cx="74961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en-US"/>
          </a:p>
        </p:txBody>
      </p:sp>
      <p:sp>
        <p:nvSpPr>
          <p:cNvPr id="3076" name="Text Placeholder 2"/>
          <p:cNvSpPr>
            <a:spLocks noGrp="1"/>
          </p:cNvSpPr>
          <p:nvPr>
            <p:ph type="body" idx="1"/>
          </p:nvPr>
        </p:nvSpPr>
        <p:spPr bwMode="auto">
          <a:xfrm>
            <a:off x="628650" y="1303338"/>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5" name="Footer Placeholder 4"/>
          <p:cNvSpPr>
            <a:spLocks noGrp="1"/>
          </p:cNvSpPr>
          <p:nvPr>
            <p:ph type="ftr" sz="quarter" idx="3"/>
          </p:nvPr>
        </p:nvSpPr>
        <p:spPr>
          <a:xfrm>
            <a:off x="628650" y="6278563"/>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cs typeface="+mn-cs"/>
              </a:defRPr>
            </a:lvl1pPr>
          </a:lstStyle>
          <a:p>
            <a:pPr>
              <a:defRPr/>
            </a:pPr>
            <a:endParaRPr lang="zh-CN" altLang="en-US"/>
          </a:p>
        </p:txBody>
      </p:sp>
      <p:pic>
        <p:nvPicPr>
          <p:cNvPr id="3078" name="图片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p:txStyles>
    <p:titleStyle>
      <a:lvl1pPr algn="l" rtl="0" eaLnBrk="0" fontAlgn="base" hangingPunct="0">
        <a:lnSpc>
          <a:spcPct val="90000"/>
        </a:lnSpc>
        <a:spcBef>
          <a:spcPct val="0"/>
        </a:spcBef>
        <a:spcAft>
          <a:spcPct val="0"/>
        </a:spcAft>
        <a:defRPr kumimoji="1" sz="2800" kern="1200">
          <a:solidFill>
            <a:schemeClr val="tx1"/>
          </a:solidFill>
          <a:latin typeface="微软雅黑" panose="020B0503020204020204" pitchFamily="34" charset="-122"/>
          <a:ea typeface="微软雅黑" panose="020B0503020204020204" pitchFamily="34" charset="-122"/>
          <a:cs typeface="微软雅黑" charset="0"/>
        </a:defRPr>
      </a:lvl1pPr>
      <a:lvl2pPr algn="l" rtl="0" eaLnBrk="0" fontAlgn="base" hangingPunct="0">
        <a:lnSpc>
          <a:spcPct val="90000"/>
        </a:lnSpc>
        <a:spcBef>
          <a:spcPct val="0"/>
        </a:spcBef>
        <a:spcAft>
          <a:spcPct val="0"/>
        </a:spcAft>
        <a:defRPr kumimoji="1" sz="2800">
          <a:solidFill>
            <a:schemeClr val="tx1"/>
          </a:solidFill>
          <a:latin typeface="微软雅黑" charset="0"/>
          <a:ea typeface="微软雅黑" charset="0"/>
          <a:cs typeface="微软雅黑" charset="0"/>
        </a:defRPr>
      </a:lvl2pPr>
      <a:lvl3pPr algn="l" rtl="0" eaLnBrk="0" fontAlgn="base" hangingPunct="0">
        <a:lnSpc>
          <a:spcPct val="90000"/>
        </a:lnSpc>
        <a:spcBef>
          <a:spcPct val="0"/>
        </a:spcBef>
        <a:spcAft>
          <a:spcPct val="0"/>
        </a:spcAft>
        <a:defRPr kumimoji="1" sz="2800">
          <a:solidFill>
            <a:schemeClr val="tx1"/>
          </a:solidFill>
          <a:latin typeface="微软雅黑" charset="0"/>
          <a:ea typeface="微软雅黑" charset="0"/>
          <a:cs typeface="微软雅黑" charset="0"/>
        </a:defRPr>
      </a:lvl3pPr>
      <a:lvl4pPr algn="l" rtl="0" eaLnBrk="0" fontAlgn="base" hangingPunct="0">
        <a:lnSpc>
          <a:spcPct val="90000"/>
        </a:lnSpc>
        <a:spcBef>
          <a:spcPct val="0"/>
        </a:spcBef>
        <a:spcAft>
          <a:spcPct val="0"/>
        </a:spcAft>
        <a:defRPr kumimoji="1" sz="2800">
          <a:solidFill>
            <a:schemeClr val="tx1"/>
          </a:solidFill>
          <a:latin typeface="微软雅黑" charset="0"/>
          <a:ea typeface="微软雅黑" charset="0"/>
          <a:cs typeface="微软雅黑" charset="0"/>
        </a:defRPr>
      </a:lvl4pPr>
      <a:lvl5pPr algn="l" rtl="0" eaLnBrk="0" fontAlgn="base" hangingPunct="0">
        <a:lnSpc>
          <a:spcPct val="90000"/>
        </a:lnSpc>
        <a:spcBef>
          <a:spcPct val="0"/>
        </a:spcBef>
        <a:spcAft>
          <a:spcPct val="0"/>
        </a:spcAft>
        <a:defRPr kumimoji="1" sz="2800">
          <a:solidFill>
            <a:schemeClr val="tx1"/>
          </a:solidFill>
          <a:latin typeface="微软雅黑" charset="0"/>
          <a:ea typeface="微软雅黑" charset="0"/>
          <a:cs typeface="微软雅黑" charset="0"/>
        </a:defRPr>
      </a:lvl5pPr>
      <a:lvl6pPr marL="4572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6pPr>
      <a:lvl7pPr marL="9144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7pPr>
      <a:lvl8pPr marL="13716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8pPr>
      <a:lvl9pPr marL="1828800" algn="l" rtl="0" fontAlgn="base">
        <a:lnSpc>
          <a:spcPct val="90000"/>
        </a:lnSpc>
        <a:spcBef>
          <a:spcPct val="0"/>
        </a:spcBef>
        <a:spcAft>
          <a:spcPct val="0"/>
        </a:spcAft>
        <a:defRPr kumimoji="1" sz="2800">
          <a:solidFill>
            <a:schemeClr val="tx1"/>
          </a:solidFill>
          <a:latin typeface="微软雅黑" charset="0"/>
          <a:ea typeface="微软雅黑" charset="0"/>
          <a:cs typeface="微软雅黑"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400" kern="1200">
          <a:solidFill>
            <a:schemeClr val="tx1"/>
          </a:solidFill>
          <a:latin typeface="微软雅黑" panose="020B0503020204020204" pitchFamily="34" charset="-122"/>
          <a:ea typeface="微软雅黑" panose="020B0503020204020204" pitchFamily="34" charset="-122"/>
          <a:cs typeface="微软雅黑"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微软雅黑" panose="020B0503020204020204" pitchFamily="34" charset="-122"/>
          <a:ea typeface="微软雅黑" panose="020B0503020204020204" pitchFamily="34" charset="-122"/>
          <a:cs typeface="微软雅黑"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1600" kern="1200">
          <a:solidFill>
            <a:schemeClr val="tx1"/>
          </a:solidFill>
          <a:latin typeface="微软雅黑" panose="020B0503020204020204" pitchFamily="34" charset="-122"/>
          <a:ea typeface="微软雅黑" panose="020B0503020204020204" pitchFamily="34" charset="-122"/>
          <a:cs typeface="微软雅黑"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1600" kern="1200">
          <a:solidFill>
            <a:schemeClr val="tx1"/>
          </a:solidFill>
          <a:latin typeface="微软雅黑" panose="020B0503020204020204" pitchFamily="34" charset="-122"/>
          <a:ea typeface="微软雅黑" panose="020B0503020204020204" pitchFamily="34" charset="-122"/>
          <a:cs typeface="微软雅黑"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ctrTitle"/>
          </p:nvPr>
        </p:nvSpPr>
        <p:spPr>
          <a:xfrm>
            <a:off x="685800" y="1700808"/>
            <a:ext cx="7772400" cy="1262062"/>
          </a:xfrm>
        </p:spPr>
        <p:txBody>
          <a:bodyPr>
            <a:normAutofit fontScale="90000"/>
          </a:bodyPr>
          <a:lstStyle/>
          <a:p>
            <a:pPr eaLnBrk="1" hangingPunct="1"/>
            <a:br>
              <a:rPr kumimoji="0" lang="zh-CN" altLang="en-US"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b="1" dirty="0">
                <a:solidFill>
                  <a:srgbClr val="002060"/>
                </a:solidFill>
              </a:rPr>
            </a:br>
            <a:br>
              <a:rPr kumimoji="0" lang="en-US" altLang="zh-CN" sz="4900" b="1" dirty="0">
                <a:solidFill>
                  <a:srgbClr val="002060"/>
                </a:solidFill>
              </a:rPr>
            </a:br>
            <a:br>
              <a:rPr kumimoji="0" lang="en-US" altLang="zh-CN" sz="4900" b="1" dirty="0"/>
            </a:br>
            <a:r>
              <a:rPr kumimoji="0" lang="zh-CN" altLang="en-US" sz="4900" b="1" dirty="0"/>
              <a:t>认证标准：</a:t>
            </a:r>
            <a:br>
              <a:rPr kumimoji="0" lang="en-US" altLang="zh-CN" sz="4900" b="1" dirty="0"/>
            </a:br>
            <a:r>
              <a:rPr kumimoji="0" lang="zh-CN" altLang="en-US" sz="4900" b="1" dirty="0"/>
              <a:t>要素一、要素二解读</a:t>
            </a:r>
            <a:endParaRPr kumimoji="0" lang="en-US" altLang="zh-CN" sz="4900" b="1" dirty="0"/>
          </a:p>
        </p:txBody>
      </p:sp>
      <p:sp>
        <p:nvSpPr>
          <p:cNvPr id="39939" name="文本框 3"/>
          <p:cNvSpPr txBox="1">
            <a:spLocks noChangeArrowheads="1"/>
          </p:cNvSpPr>
          <p:nvPr/>
        </p:nvSpPr>
        <p:spPr bwMode="auto">
          <a:xfrm>
            <a:off x="3536764" y="3356992"/>
            <a:ext cx="1947969"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2000" b="1" dirty="0">
                <a:solidFill>
                  <a:schemeClr val="bg1"/>
                </a:solidFill>
              </a:rPr>
              <a:t>XXX</a:t>
            </a:r>
            <a:r>
              <a:rPr lang="zh-CN" altLang="en-US" sz="2000" b="1" dirty="0">
                <a:solidFill>
                  <a:schemeClr val="bg1"/>
                </a:solidFill>
              </a:rPr>
              <a:t>医院</a:t>
            </a:r>
            <a:r>
              <a:rPr lang="en-US" altLang="zh-CN" sz="2000" b="1" dirty="0">
                <a:solidFill>
                  <a:schemeClr val="bg1"/>
                </a:solidFill>
              </a:rPr>
              <a:t>XXX</a:t>
            </a:r>
          </a:p>
          <a:p>
            <a:pPr algn="ctr">
              <a:buNone/>
            </a:pPr>
            <a:r>
              <a:rPr lang="en-US" altLang="zh-CN" sz="2000" b="1" dirty="0">
                <a:solidFill>
                  <a:schemeClr val="bg1"/>
                </a:solidFill>
              </a:rPr>
              <a:t>2017</a:t>
            </a:r>
            <a:r>
              <a:rPr lang="zh-CN" altLang="en-US" sz="2000" b="1" dirty="0">
                <a:solidFill>
                  <a:schemeClr val="bg1"/>
                </a:solidFill>
              </a:rPr>
              <a:t>年</a:t>
            </a:r>
            <a:r>
              <a:rPr lang="en-US" altLang="zh-CN" sz="2000" b="1" dirty="0">
                <a:solidFill>
                  <a:schemeClr val="bg1"/>
                </a:solidFill>
              </a:rPr>
              <a:t>X</a:t>
            </a:r>
            <a:r>
              <a:rPr lang="zh-CN" altLang="en-US" sz="2000" b="1" dirty="0">
                <a:solidFill>
                  <a:schemeClr val="bg1"/>
                </a:solidFill>
              </a:rPr>
              <a:t>月</a:t>
            </a:r>
            <a:r>
              <a:rPr lang="en-US" altLang="zh-CN" sz="2000" b="1" dirty="0">
                <a:solidFill>
                  <a:schemeClr val="bg1"/>
                </a:solidFill>
              </a:rPr>
              <a:t>X</a:t>
            </a:r>
            <a:r>
              <a:rPr lang="zh-CN" altLang="en-US" sz="2000" b="1" dirty="0">
                <a:solidFill>
                  <a:schemeClr val="bg1"/>
                </a:solidFill>
              </a:rPr>
              <a:t>日</a:t>
            </a:r>
            <a:endParaRPr kumimoji="0" lang="zh-CN" altLang="en-US" sz="2000" b="1" dirty="0">
              <a:solidFill>
                <a:schemeClr val="bg1"/>
              </a:solidFill>
            </a:endParaRPr>
          </a:p>
        </p:txBody>
      </p:sp>
      <p:sp>
        <p:nvSpPr>
          <p:cNvPr id="39940" name="文本框 4"/>
          <p:cNvSpPr txBox="1">
            <a:spLocks noChangeArrowheads="1"/>
          </p:cNvSpPr>
          <p:nvPr/>
        </p:nvSpPr>
        <p:spPr bwMode="auto">
          <a:xfrm>
            <a:off x="6016625" y="4270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endParaRPr lang="zh-CN" altLang="en-US" sz="1800">
              <a:latin typeface="Calibri" panose="020F050202020403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892249" y="210220"/>
            <a:ext cx="7496175" cy="698500"/>
          </a:xfrm>
        </p:spPr>
        <p:txBody>
          <a:bodyPr/>
          <a:lstStyle/>
          <a:p>
            <a:pPr eaLnBrk="1" hangingPunct="1"/>
            <a:r>
              <a:rPr kumimoji="0" lang="zh-CN" altLang="en-US" sz="3200" b="1" dirty="0">
                <a:solidFill>
                  <a:srgbClr val="002060"/>
                </a:solidFill>
              </a:rPr>
              <a:t>人员资质及专科救</a:t>
            </a:r>
            <a:r>
              <a:rPr lang="zh-CN" altLang="en-US" sz="3200" b="1" dirty="0">
                <a:solidFill>
                  <a:srgbClr val="002060"/>
                </a:solidFill>
              </a:rPr>
              <a:t>治条件（</a:t>
            </a:r>
            <a:r>
              <a:rPr kumimoji="0" lang="en-US" altLang="zh-CN" sz="3200" b="1" dirty="0">
                <a:solidFill>
                  <a:srgbClr val="002060"/>
                </a:solidFill>
              </a:rPr>
              <a:t>20</a:t>
            </a:r>
            <a:r>
              <a:rPr kumimoji="0" lang="zh-CN" altLang="en-US" sz="3200" b="1" dirty="0">
                <a:solidFill>
                  <a:srgbClr val="002060"/>
                </a:solidFill>
              </a:rPr>
              <a:t>分</a:t>
            </a:r>
            <a:r>
              <a:rPr lang="zh-CN" altLang="en-US" sz="3200" b="1" dirty="0">
                <a:solidFill>
                  <a:srgbClr val="002060"/>
                </a:solidFill>
              </a:rPr>
              <a:t>）</a:t>
            </a:r>
            <a:endParaRPr lang="zh-CN" altLang="en-US" sz="3200" dirty="0">
              <a:solidFill>
                <a:srgbClr val="002060"/>
              </a:solidFill>
            </a:endParaRPr>
          </a:p>
        </p:txBody>
      </p:sp>
      <p:sp>
        <p:nvSpPr>
          <p:cNvPr id="3" name="矩形 2"/>
          <p:cNvSpPr/>
          <p:nvPr/>
        </p:nvSpPr>
        <p:spPr>
          <a:xfrm>
            <a:off x="1043608" y="1700808"/>
            <a:ext cx="6840760" cy="3490699"/>
          </a:xfrm>
          <a:prstGeom prst="rect">
            <a:avLst/>
          </a:prstGeom>
        </p:spPr>
        <p:txBody>
          <a:bodyPr wrap="square">
            <a:spAutoFit/>
          </a:bodyPr>
          <a:lstStyle/>
          <a:p>
            <a:pPr marL="457200" indent="-457200">
              <a:lnSpc>
                <a:spcPts val="2500"/>
              </a:lnSpc>
              <a:buFont typeface="Wingdings" panose="05000000000000000000" pitchFamily="2" charset="2"/>
              <a:buChar char="p"/>
            </a:pPr>
            <a:r>
              <a:rPr lang="zh-CN" altLang="en-US" sz="2800" b="1" dirty="0">
                <a:latin typeface="微软雅黑"/>
                <a:ea typeface="微软雅黑"/>
              </a:rPr>
              <a:t>人员资质</a:t>
            </a:r>
            <a:r>
              <a:rPr lang="zh-CN" altLang="en-US" sz="2800" b="1" dirty="0">
                <a:solidFill>
                  <a:srgbClr val="0070C0"/>
                </a:solidFill>
                <a:latin typeface="微软雅黑"/>
                <a:ea typeface="微软雅黑"/>
              </a:rPr>
              <a:t>（</a:t>
            </a:r>
            <a:r>
              <a:rPr lang="en-US" altLang="zh-CN" sz="2800" b="1" dirty="0">
                <a:solidFill>
                  <a:srgbClr val="0070C0"/>
                </a:solidFill>
                <a:latin typeface="微软雅黑"/>
                <a:ea typeface="微软雅黑"/>
              </a:rPr>
              <a:t>PCI</a:t>
            </a:r>
            <a:r>
              <a:rPr lang="zh-CN" altLang="en-US" sz="2800" b="1" dirty="0">
                <a:solidFill>
                  <a:srgbClr val="0070C0"/>
                </a:solidFill>
                <a:latin typeface="微软雅黑"/>
                <a:ea typeface="微软雅黑"/>
              </a:rPr>
              <a:t>医院胸痛中心）</a:t>
            </a:r>
          </a:p>
          <a:p>
            <a:pPr marL="742950" lvl="1" indent="-285750">
              <a:lnSpc>
                <a:spcPts val="3000"/>
              </a:lnSpc>
              <a:buFont typeface="Wingdings" panose="05000000000000000000" pitchFamily="2" charset="2"/>
              <a:buChar char="ü"/>
            </a:pPr>
            <a:r>
              <a:rPr lang="zh-CN" altLang="en-US" sz="2000" dirty="0">
                <a:latin typeface="微软雅黑"/>
                <a:ea typeface="微软雅黑"/>
                <a:cs typeface="微软雅黑"/>
              </a:rPr>
              <a:t>至少有</a:t>
            </a:r>
            <a:r>
              <a:rPr lang="en-US" altLang="zh-CN" sz="2000" dirty="0">
                <a:solidFill>
                  <a:srgbClr val="FF0000"/>
                </a:solidFill>
                <a:latin typeface="微软雅黑"/>
                <a:ea typeface="微软雅黑"/>
                <a:cs typeface="微软雅黑"/>
              </a:rPr>
              <a:t>2</a:t>
            </a:r>
            <a:r>
              <a:rPr lang="zh-CN" altLang="en-US" sz="2000" dirty="0">
                <a:solidFill>
                  <a:srgbClr val="FF0000"/>
                </a:solidFill>
                <a:latin typeface="微软雅黑"/>
                <a:ea typeface="微软雅黑"/>
                <a:cs typeface="微软雅黑"/>
              </a:rPr>
              <a:t>名</a:t>
            </a:r>
            <a:r>
              <a:rPr lang="zh-CN" altLang="en-US" sz="2000" dirty="0">
                <a:latin typeface="微软雅黑"/>
                <a:ea typeface="微软雅黑"/>
                <a:cs typeface="微软雅黑"/>
              </a:rPr>
              <a:t>接受过规范培训、具备急诊</a:t>
            </a:r>
            <a:r>
              <a:rPr lang="en-US" altLang="zh-CN" sz="2000" dirty="0">
                <a:latin typeface="微软雅黑"/>
                <a:ea typeface="微软雅黑"/>
                <a:cs typeface="微软雅黑"/>
              </a:rPr>
              <a:t>PCI</a:t>
            </a:r>
            <a:r>
              <a:rPr lang="zh-CN" altLang="en-US" sz="2000" dirty="0">
                <a:latin typeface="微软雅黑"/>
                <a:ea typeface="微软雅黑"/>
                <a:cs typeface="微软雅黑"/>
              </a:rPr>
              <a:t>能力的</a:t>
            </a:r>
            <a:r>
              <a:rPr lang="zh-CN" altLang="en-US" sz="2000" dirty="0">
                <a:solidFill>
                  <a:srgbClr val="FF0000"/>
                </a:solidFill>
                <a:latin typeface="微软雅黑"/>
                <a:ea typeface="微软雅黑"/>
                <a:cs typeface="微软雅黑"/>
              </a:rPr>
              <a:t>副高级职称</a:t>
            </a:r>
            <a:r>
              <a:rPr lang="zh-CN" altLang="en-US" sz="2000" dirty="0">
                <a:latin typeface="微软雅黑"/>
                <a:ea typeface="微软雅黑"/>
                <a:cs typeface="微软雅黑"/>
              </a:rPr>
              <a:t>的心血管专科医师，且每人年</a:t>
            </a:r>
            <a:r>
              <a:rPr lang="en-US" altLang="zh-CN" sz="2000" dirty="0">
                <a:latin typeface="微软雅黑"/>
                <a:ea typeface="微软雅黑"/>
                <a:cs typeface="微软雅黑"/>
              </a:rPr>
              <a:t>PCI</a:t>
            </a:r>
            <a:r>
              <a:rPr lang="zh-CN" altLang="en-US" sz="2000" dirty="0">
                <a:latin typeface="微软雅黑"/>
                <a:ea typeface="微软雅黑"/>
                <a:cs typeface="微软雅黑"/>
              </a:rPr>
              <a:t>手术量不低于</a:t>
            </a:r>
            <a:r>
              <a:rPr lang="en-US" altLang="zh-CN" sz="2000" dirty="0">
                <a:solidFill>
                  <a:srgbClr val="FF0000"/>
                </a:solidFill>
                <a:latin typeface="微软雅黑"/>
                <a:ea typeface="微软雅黑"/>
                <a:cs typeface="微软雅黑"/>
              </a:rPr>
              <a:t>75</a:t>
            </a:r>
            <a:r>
              <a:rPr lang="zh-CN" altLang="en-US" sz="2000" dirty="0">
                <a:solidFill>
                  <a:srgbClr val="FF0000"/>
                </a:solidFill>
                <a:latin typeface="微软雅黑"/>
                <a:ea typeface="微软雅黑"/>
                <a:cs typeface="微软雅黑"/>
              </a:rPr>
              <a:t>例</a:t>
            </a:r>
            <a:endParaRPr lang="en-US" altLang="zh-CN" sz="2000" dirty="0">
              <a:solidFill>
                <a:srgbClr val="FF0000"/>
              </a:solidFill>
              <a:latin typeface="微软雅黑"/>
              <a:ea typeface="微软雅黑"/>
              <a:cs typeface="微软雅黑"/>
            </a:endParaRPr>
          </a:p>
          <a:p>
            <a:pPr marL="742950" lvl="1" indent="-285750">
              <a:lnSpc>
                <a:spcPts val="3000"/>
              </a:lnSpc>
              <a:buFont typeface="Wingdings" panose="05000000000000000000" pitchFamily="2" charset="2"/>
              <a:buChar char="ü"/>
            </a:pPr>
            <a:r>
              <a:rPr lang="zh-CN" altLang="en-US" sz="2000" dirty="0">
                <a:latin typeface="微软雅黑"/>
                <a:ea typeface="微软雅黑"/>
                <a:cs typeface="微软雅黑"/>
              </a:rPr>
              <a:t>具有</a:t>
            </a:r>
            <a:r>
              <a:rPr lang="en-US" altLang="zh-CN" sz="2000" dirty="0">
                <a:solidFill>
                  <a:srgbClr val="FF0000"/>
                </a:solidFill>
                <a:latin typeface="微软雅黑"/>
                <a:ea typeface="微软雅黑"/>
                <a:cs typeface="微软雅黑"/>
              </a:rPr>
              <a:t>3</a:t>
            </a:r>
            <a:r>
              <a:rPr lang="zh-CN" altLang="en-US" sz="2000" dirty="0">
                <a:solidFill>
                  <a:srgbClr val="FF0000"/>
                </a:solidFill>
                <a:latin typeface="微软雅黑"/>
                <a:ea typeface="微软雅黑"/>
                <a:cs typeface="微软雅黑"/>
              </a:rPr>
              <a:t>名</a:t>
            </a:r>
            <a:r>
              <a:rPr lang="zh-CN" altLang="en-US" sz="2000" dirty="0">
                <a:latin typeface="微软雅黑"/>
                <a:ea typeface="微软雅黑"/>
                <a:cs typeface="微软雅黑"/>
              </a:rPr>
              <a:t>经过专门介入辅助技术培训、熟悉导管室工作流程的导管室专职护士，且每年至少接受一次</a:t>
            </a:r>
            <a:r>
              <a:rPr lang="en-US" altLang="zh-CN" sz="2000" dirty="0">
                <a:latin typeface="微软雅黑"/>
                <a:ea typeface="微软雅黑"/>
                <a:cs typeface="微软雅黑"/>
              </a:rPr>
              <a:t>4</a:t>
            </a:r>
            <a:r>
              <a:rPr lang="zh-CN" altLang="en-US" sz="2000" dirty="0">
                <a:latin typeface="微软雅黑"/>
                <a:ea typeface="微软雅黑"/>
                <a:cs typeface="微软雅黑"/>
              </a:rPr>
              <a:t>学时以上的介入诊疗和</a:t>
            </a:r>
            <a:r>
              <a:rPr lang="en-US" altLang="zh-CN" sz="2000" dirty="0">
                <a:latin typeface="微软雅黑"/>
                <a:ea typeface="微软雅黑"/>
                <a:cs typeface="微软雅黑"/>
              </a:rPr>
              <a:t>ACS</a:t>
            </a:r>
            <a:r>
              <a:rPr lang="zh-CN" altLang="en-US" sz="2000" dirty="0">
                <a:latin typeface="微软雅黑"/>
                <a:ea typeface="微软雅黑"/>
                <a:cs typeface="微软雅黑"/>
              </a:rPr>
              <a:t>的新知识培训，并获得证书</a:t>
            </a:r>
            <a:endParaRPr lang="en-US" altLang="zh-CN" sz="2000" dirty="0">
              <a:latin typeface="微软雅黑"/>
              <a:ea typeface="微软雅黑"/>
              <a:cs typeface="微软雅黑"/>
            </a:endParaRPr>
          </a:p>
          <a:p>
            <a:pPr marL="742950" lvl="1" indent="-285750">
              <a:lnSpc>
                <a:spcPts val="3000"/>
              </a:lnSpc>
              <a:buFont typeface="Wingdings" panose="05000000000000000000" pitchFamily="2" charset="2"/>
              <a:buChar char="ü"/>
            </a:pPr>
            <a:r>
              <a:rPr lang="zh-CN" altLang="en-US" sz="2000" dirty="0">
                <a:latin typeface="微软雅黑"/>
                <a:ea typeface="微软雅黑"/>
                <a:cs typeface="微软雅黑"/>
              </a:rPr>
              <a:t>具有经过专门培训且获得大型放射设备上岗证书的放射技术人员</a:t>
            </a:r>
            <a:endParaRPr lang="zh-CN" altLang="en-US" sz="2000" dirty="0">
              <a:solidFill>
                <a:srgbClr val="FF0000"/>
              </a:solidFill>
              <a:latin typeface="微软雅黑"/>
              <a:ea typeface="微软雅黑"/>
              <a:cs typeface="微软雅黑"/>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人员资质及专科救</a:t>
            </a:r>
            <a:r>
              <a:rPr lang="zh-CN" altLang="en-US" sz="3200" b="1" dirty="0">
                <a:solidFill>
                  <a:srgbClr val="002060"/>
                </a:solidFill>
              </a:rPr>
              <a:t>治条件（</a:t>
            </a:r>
            <a:r>
              <a:rPr kumimoji="0" lang="en-US" altLang="zh-CN" sz="3200" b="1" dirty="0">
                <a:solidFill>
                  <a:srgbClr val="002060"/>
                </a:solidFill>
              </a:rPr>
              <a:t>20</a:t>
            </a:r>
            <a:r>
              <a:rPr kumimoji="0" lang="zh-CN" altLang="en-US" sz="3200" b="1" dirty="0">
                <a:solidFill>
                  <a:srgbClr val="002060"/>
                </a:solidFill>
              </a:rPr>
              <a:t>分</a:t>
            </a:r>
            <a:r>
              <a:rPr lang="zh-CN" altLang="en-US" sz="3200" b="1" dirty="0">
                <a:solidFill>
                  <a:srgbClr val="002060"/>
                </a:solidFill>
              </a:rPr>
              <a:t>）</a:t>
            </a:r>
            <a:endParaRPr kumimoji="0" lang="zh-CN" altLang="en-US" sz="3200" b="1" dirty="0">
              <a:solidFill>
                <a:srgbClr val="002060"/>
              </a:solidFill>
            </a:endParaRPr>
          </a:p>
        </p:txBody>
      </p:sp>
      <p:sp>
        <p:nvSpPr>
          <p:cNvPr id="3" name="矩形 2"/>
          <p:cNvSpPr/>
          <p:nvPr/>
        </p:nvSpPr>
        <p:spPr>
          <a:xfrm>
            <a:off x="705727" y="1412776"/>
            <a:ext cx="7883903" cy="4644861"/>
          </a:xfrm>
          <a:prstGeom prst="rect">
            <a:avLst/>
          </a:prstGeom>
        </p:spPr>
        <p:txBody>
          <a:bodyPr wrap="square">
            <a:spAutoFit/>
          </a:bodyPr>
          <a:lstStyle/>
          <a:p>
            <a:pPr marL="457200" indent="-457200">
              <a:lnSpc>
                <a:spcPts val="2500"/>
              </a:lnSpc>
              <a:buFont typeface="Wingdings" panose="05000000000000000000" pitchFamily="2" charset="2"/>
              <a:buChar char="p"/>
            </a:pPr>
            <a:r>
              <a:rPr lang="zh-CN" altLang="en-US" sz="2800" b="1" dirty="0">
                <a:latin typeface="微软雅黑"/>
                <a:ea typeface="微软雅黑"/>
              </a:rPr>
              <a:t>心血管专科条件</a:t>
            </a:r>
            <a:r>
              <a:rPr lang="zh-CN" altLang="en-US" sz="2800" b="1" dirty="0">
                <a:solidFill>
                  <a:srgbClr val="0070C0"/>
                </a:solidFill>
                <a:latin typeface="微软雅黑"/>
                <a:ea typeface="微软雅黑"/>
              </a:rPr>
              <a:t>（</a:t>
            </a:r>
            <a:r>
              <a:rPr lang="en-US" altLang="zh-CN" sz="2800" b="1" dirty="0">
                <a:solidFill>
                  <a:srgbClr val="0070C0"/>
                </a:solidFill>
                <a:latin typeface="微软雅黑"/>
                <a:ea typeface="微软雅黑"/>
              </a:rPr>
              <a:t>PCI</a:t>
            </a:r>
            <a:r>
              <a:rPr lang="zh-CN" altLang="en-US" sz="2800" b="1" dirty="0">
                <a:solidFill>
                  <a:srgbClr val="0070C0"/>
                </a:solidFill>
                <a:latin typeface="微软雅黑"/>
                <a:ea typeface="微软雅黑"/>
              </a:rPr>
              <a:t>医院胸痛中心）</a:t>
            </a:r>
          </a:p>
          <a:p>
            <a:pPr marL="742950" lvl="1" indent="-285750">
              <a:lnSpc>
                <a:spcPts val="3000"/>
              </a:lnSpc>
              <a:buFont typeface="Wingdings" panose="05000000000000000000" pitchFamily="2" charset="2"/>
              <a:buChar char="ü"/>
            </a:pPr>
            <a:r>
              <a:rPr lang="zh-CN" altLang="en-US" sz="2000" dirty="0">
                <a:latin typeface="微软雅黑"/>
                <a:ea typeface="微软雅黑"/>
                <a:cs typeface="微软雅黑"/>
              </a:rPr>
              <a:t>心血管内科在当地具有相对的</a:t>
            </a:r>
            <a:r>
              <a:rPr lang="zh-CN" altLang="en-US" sz="2000" dirty="0">
                <a:solidFill>
                  <a:srgbClr val="FF0000"/>
                </a:solidFill>
                <a:latin typeface="微软雅黑"/>
                <a:ea typeface="微软雅黑"/>
                <a:cs typeface="微软雅黑"/>
              </a:rPr>
              <a:t>区域优势</a:t>
            </a:r>
            <a:r>
              <a:rPr lang="zh-CN" altLang="en-US" sz="2000" dirty="0">
                <a:latin typeface="微软雅黑"/>
                <a:ea typeface="微软雅黑"/>
                <a:cs typeface="微软雅黑"/>
              </a:rPr>
              <a:t>，应常规开展急诊</a:t>
            </a:r>
            <a:r>
              <a:rPr lang="en-US" altLang="zh-CN" sz="2000" dirty="0">
                <a:latin typeface="微软雅黑"/>
                <a:ea typeface="微软雅黑"/>
                <a:cs typeface="微软雅黑"/>
              </a:rPr>
              <a:t>PCI</a:t>
            </a:r>
            <a:r>
              <a:rPr lang="zh-CN" altLang="en-US" sz="2000" dirty="0">
                <a:latin typeface="微软雅黑"/>
                <a:ea typeface="微软雅黑"/>
                <a:cs typeface="微软雅黑"/>
              </a:rPr>
              <a:t>，配有不少于</a:t>
            </a:r>
            <a:r>
              <a:rPr lang="en-US" altLang="zh-CN" sz="2000" dirty="0">
                <a:solidFill>
                  <a:srgbClr val="FF0000"/>
                </a:solidFill>
                <a:latin typeface="微软雅黑"/>
                <a:ea typeface="微软雅黑"/>
                <a:cs typeface="微软雅黑"/>
              </a:rPr>
              <a:t>6</a:t>
            </a:r>
            <a:r>
              <a:rPr lang="zh-CN" altLang="en-US" sz="2000" dirty="0">
                <a:solidFill>
                  <a:srgbClr val="FF0000"/>
                </a:solidFill>
                <a:latin typeface="微软雅黑"/>
                <a:ea typeface="微软雅黑"/>
                <a:cs typeface="微软雅黑"/>
              </a:rPr>
              <a:t>张</a:t>
            </a:r>
            <a:r>
              <a:rPr lang="zh-CN" altLang="en-US" sz="2000" dirty="0">
                <a:latin typeface="微软雅黑"/>
                <a:ea typeface="微软雅黑"/>
                <a:cs typeface="微软雅黑"/>
              </a:rPr>
              <a:t>的冠心病监护室</a:t>
            </a:r>
            <a:endParaRPr lang="en-US" altLang="zh-CN" sz="2000" dirty="0">
              <a:latin typeface="微软雅黑"/>
              <a:ea typeface="微软雅黑"/>
              <a:cs typeface="微软雅黑"/>
            </a:endParaRPr>
          </a:p>
          <a:p>
            <a:pPr marL="742950" lvl="1" indent="-285750">
              <a:lnSpc>
                <a:spcPts val="3000"/>
              </a:lnSpc>
              <a:buFont typeface="Wingdings" panose="05000000000000000000" pitchFamily="2" charset="2"/>
              <a:buChar char="ü"/>
            </a:pPr>
            <a:r>
              <a:rPr lang="zh-CN" altLang="en-US" sz="2000" dirty="0">
                <a:latin typeface="微软雅黑"/>
                <a:ea typeface="微软雅黑"/>
                <a:cs typeface="微软雅黑"/>
              </a:rPr>
              <a:t>具备能进行</a:t>
            </a:r>
            <a:r>
              <a:rPr lang="zh-CN" altLang="en-US" sz="2000" dirty="0">
                <a:solidFill>
                  <a:srgbClr val="FF0000"/>
                </a:solidFill>
                <a:latin typeface="微软雅黑"/>
                <a:ea typeface="微软雅黑"/>
                <a:cs typeface="微软雅黑"/>
              </a:rPr>
              <a:t>急诊</a:t>
            </a:r>
            <a:r>
              <a:rPr lang="en-US" altLang="zh-CN" sz="2000" dirty="0">
                <a:solidFill>
                  <a:srgbClr val="FF0000"/>
                </a:solidFill>
                <a:latin typeface="微软雅黑"/>
                <a:ea typeface="微软雅黑"/>
                <a:cs typeface="微软雅黑"/>
              </a:rPr>
              <a:t>PCI</a:t>
            </a:r>
            <a:r>
              <a:rPr lang="zh-CN" altLang="en-US" sz="2000" dirty="0">
                <a:latin typeface="微软雅黑"/>
                <a:ea typeface="微软雅黑"/>
                <a:cs typeface="微软雅黑"/>
              </a:rPr>
              <a:t>的导管室基本设备常备冠状动脉急诊介入诊疗所需的各类耗材</a:t>
            </a:r>
            <a:endParaRPr lang="en-US" altLang="zh-CN" sz="2000" dirty="0">
              <a:latin typeface="微软雅黑"/>
              <a:ea typeface="微软雅黑"/>
              <a:cs typeface="微软雅黑"/>
            </a:endParaRPr>
          </a:p>
          <a:p>
            <a:pPr marL="742950" lvl="1" indent="-285750">
              <a:lnSpc>
                <a:spcPts val="3000"/>
              </a:lnSpc>
              <a:buFont typeface="Wingdings" panose="05000000000000000000" pitchFamily="2" charset="2"/>
              <a:buChar char="ü"/>
            </a:pPr>
            <a:r>
              <a:rPr lang="zh-CN" altLang="en-US" sz="2000" dirty="0">
                <a:latin typeface="微软雅黑"/>
                <a:ea typeface="微软雅黑"/>
                <a:cs typeface="微软雅黑"/>
              </a:rPr>
              <a:t>导管室过去</a:t>
            </a:r>
            <a:r>
              <a:rPr lang="en-US" altLang="zh-CN" sz="2000" dirty="0">
                <a:latin typeface="微软雅黑"/>
                <a:ea typeface="微软雅黑"/>
                <a:cs typeface="微软雅黑"/>
              </a:rPr>
              <a:t>1</a:t>
            </a:r>
            <a:r>
              <a:rPr lang="zh-CN" altLang="en-US" sz="2000" dirty="0">
                <a:latin typeface="微软雅黑"/>
                <a:ea typeface="微软雅黑"/>
                <a:cs typeface="微软雅黑"/>
              </a:rPr>
              <a:t>年</a:t>
            </a:r>
            <a:r>
              <a:rPr lang="en-US" altLang="zh-CN" sz="2000" dirty="0">
                <a:latin typeface="微软雅黑"/>
                <a:ea typeface="微软雅黑"/>
                <a:cs typeface="微软雅黑"/>
              </a:rPr>
              <a:t>PCI</a:t>
            </a:r>
            <a:r>
              <a:rPr lang="zh-CN" altLang="en-US" sz="2000" dirty="0">
                <a:latin typeface="微软雅黑"/>
                <a:ea typeface="微软雅黑"/>
                <a:cs typeface="微软雅黑"/>
              </a:rPr>
              <a:t>手术量≥</a:t>
            </a:r>
            <a:r>
              <a:rPr lang="en-US" altLang="zh-CN" sz="2000" dirty="0">
                <a:solidFill>
                  <a:srgbClr val="FF0000"/>
                </a:solidFill>
                <a:latin typeface="微软雅黑"/>
                <a:ea typeface="微软雅黑"/>
                <a:cs typeface="微软雅黑"/>
              </a:rPr>
              <a:t>200</a:t>
            </a:r>
            <a:r>
              <a:rPr lang="zh-CN" altLang="en-US" sz="2000" dirty="0">
                <a:solidFill>
                  <a:srgbClr val="FF0000"/>
                </a:solidFill>
                <a:latin typeface="微软雅黑"/>
                <a:ea typeface="微软雅黑"/>
                <a:cs typeface="微软雅黑"/>
              </a:rPr>
              <a:t>台</a:t>
            </a:r>
            <a:r>
              <a:rPr lang="zh-CN" altLang="en-US" sz="2000" dirty="0">
                <a:latin typeface="微软雅黑"/>
                <a:ea typeface="微软雅黑"/>
                <a:cs typeface="微软雅黑"/>
              </a:rPr>
              <a:t>，急诊</a:t>
            </a:r>
            <a:r>
              <a:rPr lang="en-US" altLang="zh-CN" sz="2000" dirty="0">
                <a:latin typeface="微软雅黑"/>
                <a:ea typeface="微软雅黑"/>
                <a:cs typeface="微软雅黑"/>
              </a:rPr>
              <a:t>PCI</a:t>
            </a:r>
            <a:r>
              <a:rPr lang="zh-CN" altLang="en-US" sz="2000" dirty="0">
                <a:latin typeface="微软雅黑"/>
                <a:ea typeface="微软雅黑"/>
                <a:cs typeface="微软雅黑"/>
              </a:rPr>
              <a:t>（包括</a:t>
            </a:r>
            <a:r>
              <a:rPr lang="en-US" altLang="zh-CN" sz="2000" dirty="0">
                <a:latin typeface="微软雅黑"/>
                <a:ea typeface="微软雅黑"/>
                <a:cs typeface="微软雅黑"/>
              </a:rPr>
              <a:t>PPCI</a:t>
            </a:r>
            <a:r>
              <a:rPr lang="zh-CN" altLang="en-US" sz="2000" dirty="0">
                <a:latin typeface="微软雅黑"/>
                <a:ea typeface="微软雅黑"/>
                <a:cs typeface="微软雅黑"/>
              </a:rPr>
              <a:t>及补救性</a:t>
            </a:r>
            <a:r>
              <a:rPr lang="en-US" altLang="zh-CN" sz="2000" dirty="0">
                <a:latin typeface="微软雅黑"/>
                <a:ea typeface="微软雅黑"/>
                <a:cs typeface="微软雅黑"/>
              </a:rPr>
              <a:t>PCI</a:t>
            </a:r>
            <a:r>
              <a:rPr lang="zh-CN" altLang="en-US" sz="2000" dirty="0">
                <a:latin typeface="微软雅黑"/>
                <a:ea typeface="微软雅黑"/>
                <a:cs typeface="微软雅黑"/>
              </a:rPr>
              <a:t>）不低于</a:t>
            </a:r>
            <a:r>
              <a:rPr lang="en-US" altLang="zh-CN" sz="2000" dirty="0">
                <a:solidFill>
                  <a:srgbClr val="FF0000"/>
                </a:solidFill>
                <a:latin typeface="微软雅黑"/>
                <a:ea typeface="微软雅黑"/>
                <a:cs typeface="微软雅黑"/>
              </a:rPr>
              <a:t>50</a:t>
            </a:r>
            <a:r>
              <a:rPr lang="zh-CN" altLang="en-US" sz="2000" dirty="0">
                <a:solidFill>
                  <a:srgbClr val="FF0000"/>
                </a:solidFill>
                <a:latin typeface="微软雅黑"/>
                <a:ea typeface="微软雅黑"/>
                <a:cs typeface="微软雅黑"/>
              </a:rPr>
              <a:t>例</a:t>
            </a:r>
          </a:p>
          <a:p>
            <a:pPr marL="742950" lvl="1" indent="-285750">
              <a:lnSpc>
                <a:spcPts val="3000"/>
              </a:lnSpc>
              <a:buFont typeface="Wingdings" panose="05000000000000000000" pitchFamily="2" charset="2"/>
              <a:buChar char="ü"/>
            </a:pPr>
            <a:r>
              <a:rPr lang="zh-CN" altLang="en-US" sz="2000" dirty="0">
                <a:latin typeface="微软雅黑"/>
                <a:ea typeface="微软雅黑"/>
                <a:cs typeface="微软雅黑"/>
              </a:rPr>
              <a:t>导管室</a:t>
            </a:r>
            <a:r>
              <a:rPr lang="en-US" altLang="zh-CN" sz="2000" dirty="0">
                <a:solidFill>
                  <a:srgbClr val="FF0000"/>
                </a:solidFill>
                <a:latin typeface="微软雅黑"/>
                <a:ea typeface="微软雅黑"/>
                <a:cs typeface="微软雅黑"/>
              </a:rPr>
              <a:t>365</a:t>
            </a:r>
            <a:r>
              <a:rPr lang="zh-CN" altLang="en-US" sz="2000" dirty="0">
                <a:solidFill>
                  <a:srgbClr val="FF0000"/>
                </a:solidFill>
                <a:latin typeface="微软雅黑"/>
                <a:ea typeface="微软雅黑"/>
                <a:cs typeface="微软雅黑"/>
              </a:rPr>
              <a:t>天</a:t>
            </a:r>
            <a:r>
              <a:rPr lang="en-US" altLang="zh-CN" sz="2000" dirty="0">
                <a:solidFill>
                  <a:srgbClr val="FF0000"/>
                </a:solidFill>
                <a:latin typeface="微软雅黑"/>
                <a:ea typeface="微软雅黑"/>
                <a:cs typeface="微软雅黑"/>
              </a:rPr>
              <a:t>/24</a:t>
            </a:r>
            <a:r>
              <a:rPr lang="zh-CN" altLang="en-US" sz="2000" dirty="0">
                <a:latin typeface="微软雅黑"/>
                <a:ea typeface="微软雅黑"/>
                <a:cs typeface="微软雅黑"/>
              </a:rPr>
              <a:t>小时全天候开放能力 </a:t>
            </a:r>
            <a:endParaRPr lang="zh-CN" altLang="en-US" sz="2000" dirty="0">
              <a:solidFill>
                <a:srgbClr val="FF0000"/>
              </a:solidFill>
              <a:latin typeface="微软雅黑"/>
              <a:ea typeface="微软雅黑"/>
              <a:cs typeface="微软雅黑"/>
            </a:endParaRPr>
          </a:p>
          <a:p>
            <a:pPr marL="742950" lvl="1" indent="-285750">
              <a:lnSpc>
                <a:spcPts val="3000"/>
              </a:lnSpc>
              <a:buFont typeface="Wingdings" panose="05000000000000000000" pitchFamily="2" charset="2"/>
              <a:buChar char="ü"/>
            </a:pPr>
            <a:r>
              <a:rPr lang="zh-CN" altLang="en-US" sz="2000" dirty="0">
                <a:latin typeface="微软雅黑"/>
                <a:ea typeface="微软雅黑"/>
                <a:cs typeface="微软雅黑"/>
              </a:rPr>
              <a:t>管室从启动到开放</a:t>
            </a:r>
            <a:r>
              <a:rPr lang="en-US" altLang="zh-CN" sz="2000" dirty="0">
                <a:latin typeface="微软雅黑"/>
                <a:ea typeface="微软雅黑"/>
                <a:cs typeface="微软雅黑"/>
              </a:rPr>
              <a:t>(</a:t>
            </a:r>
            <a:r>
              <a:rPr lang="zh-CN" altLang="en-US" sz="2000" dirty="0">
                <a:latin typeface="微软雅黑"/>
                <a:ea typeface="微软雅黑"/>
                <a:cs typeface="微软雅黑"/>
              </a:rPr>
              <a:t>最后一名介入人员到达导管室</a:t>
            </a:r>
            <a:r>
              <a:rPr lang="en-US" altLang="zh-CN" sz="2000" dirty="0">
                <a:latin typeface="微软雅黑"/>
                <a:ea typeface="微软雅黑"/>
                <a:cs typeface="微软雅黑"/>
              </a:rPr>
              <a:t>)</a:t>
            </a:r>
            <a:r>
              <a:rPr lang="zh-CN" altLang="en-US" sz="2000" dirty="0">
                <a:latin typeface="微软雅黑"/>
                <a:ea typeface="微软雅黑"/>
                <a:cs typeface="微软雅黑"/>
              </a:rPr>
              <a:t>时间</a:t>
            </a:r>
            <a:r>
              <a:rPr lang="en-US" altLang="zh-CN" sz="2000" dirty="0">
                <a:solidFill>
                  <a:srgbClr val="FF0000"/>
                </a:solidFill>
                <a:latin typeface="微软雅黑"/>
                <a:ea typeface="微软雅黑"/>
                <a:cs typeface="微软雅黑"/>
              </a:rPr>
              <a:t>30</a:t>
            </a:r>
            <a:r>
              <a:rPr lang="zh-CN" altLang="en-US" sz="2000" dirty="0">
                <a:solidFill>
                  <a:srgbClr val="FF0000"/>
                </a:solidFill>
                <a:latin typeface="微软雅黑"/>
                <a:ea typeface="微软雅黑"/>
                <a:cs typeface="微软雅黑"/>
              </a:rPr>
              <a:t>分钟 </a:t>
            </a:r>
            <a:endParaRPr lang="zh-CN" altLang="en-US" sz="2000" dirty="0">
              <a:latin typeface="微软雅黑"/>
              <a:ea typeface="微软雅黑"/>
              <a:cs typeface="微软雅黑"/>
            </a:endParaRPr>
          </a:p>
          <a:p>
            <a:pPr marL="742950" lvl="1" indent="-285750">
              <a:lnSpc>
                <a:spcPts val="3000"/>
              </a:lnSpc>
              <a:buFont typeface="Wingdings" panose="05000000000000000000" pitchFamily="2" charset="2"/>
              <a:buChar char="ü"/>
            </a:pPr>
            <a:r>
              <a:rPr lang="zh-CN" altLang="en-US" sz="2000" dirty="0">
                <a:latin typeface="微软雅黑"/>
                <a:ea typeface="微软雅黑"/>
                <a:cs typeface="微软雅黑"/>
              </a:rPr>
              <a:t>心导管室备用方案</a:t>
            </a:r>
          </a:p>
          <a:p>
            <a:pPr marL="742950" lvl="1" indent="-285750">
              <a:lnSpc>
                <a:spcPts val="3000"/>
              </a:lnSpc>
              <a:buFont typeface="Wingdings" panose="05000000000000000000" pitchFamily="2" charset="2"/>
              <a:buChar char="ü"/>
            </a:pPr>
            <a:r>
              <a:rPr lang="zh-CN" altLang="en-US" sz="2000" dirty="0">
                <a:latin typeface="微软雅黑"/>
                <a:ea typeface="微软雅黑"/>
                <a:cs typeface="微软雅黑"/>
              </a:rPr>
              <a:t>有指引针对</a:t>
            </a:r>
            <a:r>
              <a:rPr lang="en-US" altLang="zh-CN" sz="2000" dirty="0">
                <a:latin typeface="微软雅黑"/>
                <a:ea typeface="微软雅黑"/>
                <a:cs typeface="微软雅黑"/>
              </a:rPr>
              <a:t>STEMI</a:t>
            </a:r>
            <a:r>
              <a:rPr lang="zh-CN" altLang="en-US" sz="2000" dirty="0">
                <a:latin typeface="微软雅黑"/>
                <a:ea typeface="微软雅黑"/>
                <a:cs typeface="微软雅黑"/>
              </a:rPr>
              <a:t>患者实施先救治、后收费（先手术、后补办住院手续）的</a:t>
            </a:r>
            <a:r>
              <a:rPr lang="zh-CN" altLang="en-US" sz="2000" dirty="0">
                <a:solidFill>
                  <a:srgbClr val="FF0000"/>
                </a:solidFill>
                <a:latin typeface="微软雅黑"/>
                <a:ea typeface="微软雅黑"/>
                <a:cs typeface="微软雅黑"/>
              </a:rPr>
              <a:t>专用流程图</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892249" y="210220"/>
            <a:ext cx="7496175" cy="698500"/>
          </a:xfrm>
        </p:spPr>
        <p:txBody>
          <a:bodyPr/>
          <a:lstStyle/>
          <a:p>
            <a:pPr eaLnBrk="1" hangingPunct="1"/>
            <a:r>
              <a:rPr kumimoji="0" lang="zh-CN" altLang="en-US" sz="3200" b="1" dirty="0">
                <a:solidFill>
                  <a:srgbClr val="002060"/>
                </a:solidFill>
              </a:rPr>
              <a:t>人员资质及专科救</a:t>
            </a:r>
            <a:r>
              <a:rPr lang="zh-CN" altLang="en-US" sz="3200" b="1" dirty="0">
                <a:solidFill>
                  <a:srgbClr val="002060"/>
                </a:solidFill>
              </a:rPr>
              <a:t>治条件（</a:t>
            </a:r>
            <a:r>
              <a:rPr kumimoji="0" lang="en-US" altLang="zh-CN" sz="3200" b="1" dirty="0">
                <a:solidFill>
                  <a:srgbClr val="002060"/>
                </a:solidFill>
              </a:rPr>
              <a:t>20</a:t>
            </a:r>
            <a:r>
              <a:rPr kumimoji="0" lang="zh-CN" altLang="en-US" sz="3200" b="1" dirty="0">
                <a:solidFill>
                  <a:srgbClr val="002060"/>
                </a:solidFill>
              </a:rPr>
              <a:t>分</a:t>
            </a:r>
            <a:r>
              <a:rPr lang="zh-CN" altLang="en-US" sz="3200" b="1" dirty="0">
                <a:solidFill>
                  <a:srgbClr val="002060"/>
                </a:solidFill>
              </a:rPr>
              <a:t>）</a:t>
            </a:r>
            <a:endParaRPr lang="zh-CN" altLang="en-US" sz="3200" dirty="0">
              <a:solidFill>
                <a:srgbClr val="002060"/>
              </a:solidFill>
            </a:endParaRPr>
          </a:p>
        </p:txBody>
      </p:sp>
      <p:sp>
        <p:nvSpPr>
          <p:cNvPr id="3" name="矩形 2"/>
          <p:cNvSpPr/>
          <p:nvPr/>
        </p:nvSpPr>
        <p:spPr>
          <a:xfrm>
            <a:off x="755576" y="1988840"/>
            <a:ext cx="8136904" cy="2831544"/>
          </a:xfrm>
          <a:prstGeom prst="rect">
            <a:avLst/>
          </a:prstGeom>
        </p:spPr>
        <p:txBody>
          <a:bodyPr wrap="square">
            <a:spAutoFit/>
          </a:bodyPr>
          <a:lstStyle/>
          <a:p>
            <a:pPr marL="457200" lvl="0" indent="-457200">
              <a:buFont typeface="Wingdings" panose="05000000000000000000" pitchFamily="2" charset="2"/>
              <a:buChar char="p"/>
            </a:pPr>
            <a:r>
              <a:rPr lang="zh-CN" altLang="en-US" sz="2800" b="1" dirty="0">
                <a:latin typeface="微软雅黑"/>
                <a:ea typeface="微软雅黑"/>
              </a:rPr>
              <a:t>人员资质</a:t>
            </a:r>
            <a:r>
              <a:rPr lang="zh-CN" altLang="en-US" sz="2800" b="1" dirty="0">
                <a:solidFill>
                  <a:schemeClr val="accent5"/>
                </a:solidFill>
                <a:latin typeface="微软雅黑"/>
                <a:ea typeface="微软雅黑"/>
                <a:cs typeface="微软雅黑"/>
              </a:rPr>
              <a:t>（基层胸痛中心）</a:t>
            </a:r>
          </a:p>
          <a:p>
            <a:pPr marL="800100" lvl="1" indent="-342900">
              <a:lnSpc>
                <a:spcPts val="3000"/>
              </a:lnSpc>
              <a:buFont typeface="Wingdings" panose="05000000000000000000" pitchFamily="2" charset="2"/>
              <a:buChar char="ü"/>
            </a:pPr>
            <a:r>
              <a:rPr lang="zh-CN" altLang="en-US" sz="2000" dirty="0">
                <a:latin typeface="微软雅黑"/>
                <a:ea typeface="微软雅黑"/>
                <a:cs typeface="微软雅黑"/>
              </a:rPr>
              <a:t>至少有</a:t>
            </a:r>
            <a:r>
              <a:rPr lang="en-US" altLang="zh-CN" sz="2000" dirty="0">
                <a:solidFill>
                  <a:srgbClr val="FF0000"/>
                </a:solidFill>
                <a:latin typeface="微软雅黑"/>
                <a:ea typeface="微软雅黑"/>
                <a:cs typeface="微软雅黑"/>
              </a:rPr>
              <a:t>2</a:t>
            </a:r>
            <a:r>
              <a:rPr lang="zh-CN" altLang="en-US" sz="2000" dirty="0">
                <a:solidFill>
                  <a:srgbClr val="FF0000"/>
                </a:solidFill>
                <a:latin typeface="微软雅黑"/>
                <a:ea typeface="微软雅黑"/>
                <a:cs typeface="微软雅黑"/>
              </a:rPr>
              <a:t>名</a:t>
            </a:r>
            <a:r>
              <a:rPr lang="zh-CN" altLang="en-US" sz="2000" dirty="0">
                <a:latin typeface="微软雅黑"/>
                <a:ea typeface="微软雅黑"/>
                <a:cs typeface="微软雅黑"/>
              </a:rPr>
              <a:t>取得</a:t>
            </a:r>
            <a:r>
              <a:rPr lang="zh-CN" altLang="en-US" sz="2000" dirty="0">
                <a:solidFill>
                  <a:srgbClr val="FF0000"/>
                </a:solidFill>
                <a:latin typeface="微软雅黑"/>
                <a:ea typeface="微软雅黑"/>
                <a:cs typeface="微软雅黑"/>
              </a:rPr>
              <a:t>中级职称</a:t>
            </a:r>
            <a:r>
              <a:rPr lang="zh-CN" altLang="en-US" sz="2000" dirty="0">
                <a:latin typeface="微软雅黑"/>
                <a:ea typeface="微软雅黑"/>
                <a:cs typeface="微软雅黑"/>
              </a:rPr>
              <a:t>资格且从事心血管内科临床工作</a:t>
            </a:r>
            <a:r>
              <a:rPr lang="en-US" altLang="zh-CN" sz="2000" dirty="0">
                <a:solidFill>
                  <a:srgbClr val="FF0000"/>
                </a:solidFill>
                <a:latin typeface="微软雅黑"/>
                <a:ea typeface="微软雅黑"/>
                <a:cs typeface="微软雅黑"/>
              </a:rPr>
              <a:t>3</a:t>
            </a:r>
            <a:r>
              <a:rPr lang="zh-CN" altLang="en-US" sz="2000" dirty="0">
                <a:solidFill>
                  <a:srgbClr val="FF0000"/>
                </a:solidFill>
                <a:latin typeface="微软雅黑"/>
                <a:ea typeface="微软雅黑"/>
                <a:cs typeface="微软雅黑"/>
              </a:rPr>
              <a:t>年</a:t>
            </a:r>
            <a:r>
              <a:rPr lang="zh-CN" altLang="en-US" sz="2000" dirty="0">
                <a:latin typeface="微软雅黑"/>
                <a:ea typeface="微软雅黑"/>
                <a:cs typeface="微软雅黑"/>
              </a:rPr>
              <a:t>以上的心血管内科专业医师</a:t>
            </a:r>
          </a:p>
          <a:p>
            <a:pPr marL="800100" lvl="1" indent="-342900">
              <a:lnSpc>
                <a:spcPts val="3000"/>
              </a:lnSpc>
              <a:buFont typeface="Wingdings" panose="05000000000000000000" pitchFamily="2" charset="2"/>
              <a:buChar char="ü"/>
            </a:pPr>
            <a:r>
              <a:rPr lang="zh-CN" altLang="en-US" sz="2000" dirty="0">
                <a:latin typeface="微软雅黑"/>
                <a:ea typeface="微软雅黑"/>
                <a:cs typeface="微软雅黑"/>
              </a:rPr>
              <a:t>若基层医院胸痛中心具备行急诊</a:t>
            </a:r>
            <a:r>
              <a:rPr lang="en-US" altLang="zh-CN" sz="2000" dirty="0">
                <a:latin typeface="微软雅黑"/>
                <a:ea typeface="微软雅黑"/>
                <a:cs typeface="微软雅黑"/>
              </a:rPr>
              <a:t>PCI</a:t>
            </a:r>
            <a:r>
              <a:rPr lang="zh-CN" altLang="en-US" sz="2000" dirty="0">
                <a:latin typeface="微软雅黑"/>
                <a:ea typeface="微软雅黑"/>
                <a:cs typeface="微软雅黑"/>
              </a:rPr>
              <a:t>的能力，则要求至少有一名以上具备急诊</a:t>
            </a:r>
            <a:r>
              <a:rPr lang="en-US" altLang="zh-CN" sz="2000" dirty="0">
                <a:latin typeface="微软雅黑"/>
                <a:ea typeface="微软雅黑"/>
                <a:cs typeface="微软雅黑"/>
              </a:rPr>
              <a:t>PCI</a:t>
            </a:r>
            <a:r>
              <a:rPr lang="zh-CN" altLang="en-US" sz="2000" dirty="0">
                <a:latin typeface="微软雅黑"/>
                <a:ea typeface="微软雅黑"/>
                <a:cs typeface="微软雅黑"/>
              </a:rPr>
              <a:t>能力的介入医师，要求接受过规范的介入诊疗技术培训、年手术量不低于</a:t>
            </a:r>
            <a:r>
              <a:rPr lang="en-US" altLang="zh-CN" sz="2000" dirty="0">
                <a:solidFill>
                  <a:srgbClr val="FF0000"/>
                </a:solidFill>
                <a:latin typeface="微软雅黑"/>
                <a:ea typeface="微软雅黑"/>
                <a:cs typeface="微软雅黑"/>
              </a:rPr>
              <a:t>75</a:t>
            </a:r>
            <a:r>
              <a:rPr lang="zh-CN" altLang="en-US" sz="2000" dirty="0">
                <a:solidFill>
                  <a:srgbClr val="FF0000"/>
                </a:solidFill>
                <a:latin typeface="微软雅黑"/>
                <a:ea typeface="微软雅黑"/>
                <a:cs typeface="微软雅黑"/>
              </a:rPr>
              <a:t>例</a:t>
            </a:r>
            <a:endParaRPr lang="en-US" altLang="zh-CN" sz="2000" dirty="0">
              <a:solidFill>
                <a:schemeClr val="accent2"/>
              </a:solidFill>
              <a:latin typeface="微软雅黑"/>
              <a:ea typeface="微软雅黑"/>
              <a:cs typeface="微软雅黑"/>
            </a:endParaRPr>
          </a:p>
          <a:p>
            <a:pPr lvl="1">
              <a:lnSpc>
                <a:spcPts val="3000"/>
              </a:lnSpc>
            </a:pPr>
            <a:r>
              <a:rPr lang="zh-CN" altLang="en-US" sz="2000" b="1" dirty="0">
                <a:solidFill>
                  <a:srgbClr val="FF0000"/>
                </a:solidFill>
                <a:latin typeface="微软雅黑"/>
                <a:ea typeface="微软雅黑"/>
                <a:cs typeface="微软雅黑"/>
              </a:rPr>
              <a:t>（若基层医院胸痛中心不具备急诊</a:t>
            </a:r>
            <a:r>
              <a:rPr lang="en-US" altLang="zh-CN" sz="2000" b="1" dirty="0">
                <a:solidFill>
                  <a:srgbClr val="FF0000"/>
                </a:solidFill>
                <a:latin typeface="微软雅黑"/>
                <a:ea typeface="微软雅黑"/>
                <a:cs typeface="微软雅黑"/>
              </a:rPr>
              <a:t>PCI</a:t>
            </a:r>
            <a:r>
              <a:rPr lang="zh-CN" altLang="en-US" sz="2000" b="1" dirty="0">
                <a:solidFill>
                  <a:srgbClr val="FF0000"/>
                </a:solidFill>
                <a:latin typeface="微软雅黑"/>
                <a:ea typeface="微软雅黑"/>
                <a:cs typeface="微软雅黑"/>
              </a:rPr>
              <a:t>能力，则此条款不做要求）</a:t>
            </a:r>
          </a:p>
        </p:txBody>
      </p:sp>
    </p:spTree>
    <p:extLst>
      <p:ext uri="{BB962C8B-B14F-4D97-AF65-F5344CB8AC3E}">
        <p14:creationId xmlns:p14="http://schemas.microsoft.com/office/powerpoint/2010/main" val="94139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人员资质及专科救</a:t>
            </a:r>
            <a:r>
              <a:rPr lang="zh-CN" altLang="en-US" sz="3200" b="1" dirty="0">
                <a:solidFill>
                  <a:srgbClr val="002060"/>
                </a:solidFill>
              </a:rPr>
              <a:t>治条件（</a:t>
            </a:r>
            <a:r>
              <a:rPr kumimoji="0" lang="en-US" altLang="zh-CN" sz="3200" b="1" dirty="0">
                <a:solidFill>
                  <a:srgbClr val="002060"/>
                </a:solidFill>
              </a:rPr>
              <a:t>20</a:t>
            </a:r>
            <a:r>
              <a:rPr kumimoji="0" lang="zh-CN" altLang="en-US" sz="3200" b="1" dirty="0">
                <a:solidFill>
                  <a:srgbClr val="002060"/>
                </a:solidFill>
              </a:rPr>
              <a:t>分</a:t>
            </a:r>
            <a:r>
              <a:rPr lang="zh-CN" altLang="en-US" sz="3200" b="1" dirty="0">
                <a:solidFill>
                  <a:srgbClr val="002060"/>
                </a:solidFill>
              </a:rPr>
              <a:t>）</a:t>
            </a:r>
            <a:endParaRPr kumimoji="0" lang="zh-CN" altLang="en-US" sz="3200" b="1" dirty="0">
              <a:solidFill>
                <a:srgbClr val="002060"/>
              </a:solidFill>
            </a:endParaRPr>
          </a:p>
        </p:txBody>
      </p:sp>
      <p:sp>
        <p:nvSpPr>
          <p:cNvPr id="3" name="矩形 2"/>
          <p:cNvSpPr/>
          <p:nvPr/>
        </p:nvSpPr>
        <p:spPr>
          <a:xfrm>
            <a:off x="878135" y="1988840"/>
            <a:ext cx="7496175" cy="2464777"/>
          </a:xfrm>
          <a:prstGeom prst="rect">
            <a:avLst/>
          </a:prstGeom>
        </p:spPr>
        <p:txBody>
          <a:bodyPr wrap="square">
            <a:spAutoFit/>
          </a:bodyPr>
          <a:lstStyle/>
          <a:p>
            <a:pPr marL="457200" indent="-457200">
              <a:lnSpc>
                <a:spcPts val="2500"/>
              </a:lnSpc>
              <a:buFont typeface="Wingdings" panose="05000000000000000000" pitchFamily="2" charset="2"/>
              <a:buChar char="p"/>
            </a:pPr>
            <a:r>
              <a:rPr lang="zh-CN" altLang="en-US" sz="2800" b="1" dirty="0">
                <a:latin typeface="微软雅黑"/>
                <a:ea typeface="微软雅黑"/>
              </a:rPr>
              <a:t>心血管专科条件</a:t>
            </a:r>
            <a:r>
              <a:rPr lang="zh-CN" altLang="en-US" sz="2800" b="1" dirty="0">
                <a:solidFill>
                  <a:srgbClr val="0070C0"/>
                </a:solidFill>
                <a:latin typeface="微软雅黑"/>
                <a:ea typeface="微软雅黑"/>
              </a:rPr>
              <a:t>（</a:t>
            </a:r>
            <a:r>
              <a:rPr lang="zh-CN" altLang="en-US" sz="2800" b="1" dirty="0">
                <a:solidFill>
                  <a:schemeClr val="accent5"/>
                </a:solidFill>
                <a:latin typeface="微软雅黑"/>
                <a:ea typeface="微软雅黑"/>
                <a:cs typeface="微软雅黑"/>
              </a:rPr>
              <a:t>基层胸痛中心</a:t>
            </a:r>
            <a:r>
              <a:rPr lang="zh-CN" altLang="en-US" sz="2800" b="1" dirty="0">
                <a:solidFill>
                  <a:srgbClr val="0070C0"/>
                </a:solidFill>
                <a:latin typeface="微软雅黑"/>
                <a:ea typeface="微软雅黑"/>
              </a:rPr>
              <a:t>）</a:t>
            </a:r>
            <a:r>
              <a:rPr lang="zh-CN" altLang="en-US" sz="2800" b="1" dirty="0">
                <a:solidFill>
                  <a:srgbClr val="FF0000"/>
                </a:solidFill>
                <a:latin typeface="微软雅黑"/>
                <a:ea typeface="微软雅黑"/>
                <a:cs typeface="微软雅黑"/>
              </a:rPr>
              <a:t>一般条件</a:t>
            </a:r>
            <a:endParaRPr lang="zh-CN" altLang="en-US" sz="2800" b="1" dirty="0">
              <a:solidFill>
                <a:srgbClr val="FF0000"/>
              </a:solidFill>
              <a:latin typeface="微软雅黑"/>
              <a:ea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设有开放床位不小于</a:t>
            </a:r>
            <a:r>
              <a:rPr lang="en-US" altLang="zh-CN" sz="2000" dirty="0">
                <a:solidFill>
                  <a:srgbClr val="FF0000"/>
                </a:solidFill>
                <a:latin typeface="微软雅黑"/>
                <a:ea typeface="微软雅黑"/>
                <a:cs typeface="微软雅黑"/>
              </a:rPr>
              <a:t>20</a:t>
            </a:r>
            <a:r>
              <a:rPr lang="zh-CN" altLang="en-US" sz="2000" dirty="0">
                <a:solidFill>
                  <a:srgbClr val="FF0000"/>
                </a:solidFill>
                <a:latin typeface="微软雅黑"/>
                <a:ea typeface="微软雅黑"/>
                <a:cs typeface="微软雅黑"/>
              </a:rPr>
              <a:t>张</a:t>
            </a:r>
            <a:r>
              <a:rPr lang="zh-CN" altLang="en-US" sz="2000" dirty="0">
                <a:latin typeface="微软雅黑"/>
                <a:ea typeface="微软雅黑"/>
                <a:cs typeface="微软雅黑"/>
              </a:rPr>
              <a:t>的心脏专科病房或心脏病患者专用床位</a:t>
            </a:r>
            <a:endParaRPr lang="en-US" altLang="zh-CN" sz="2000" dirty="0">
              <a:latin typeface="微软雅黑"/>
              <a:ea typeface="微软雅黑"/>
              <a:cs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应配有不少于</a:t>
            </a:r>
            <a:r>
              <a:rPr lang="en-US" altLang="zh-CN" sz="2000" dirty="0">
                <a:solidFill>
                  <a:srgbClr val="FF0000"/>
                </a:solidFill>
                <a:latin typeface="微软雅黑"/>
                <a:ea typeface="微软雅黑"/>
                <a:cs typeface="微软雅黑"/>
              </a:rPr>
              <a:t>2</a:t>
            </a:r>
            <a:r>
              <a:rPr lang="zh-CN" altLang="en-US" sz="2000" dirty="0">
                <a:solidFill>
                  <a:srgbClr val="FF0000"/>
                </a:solidFill>
                <a:latin typeface="微软雅黑"/>
                <a:ea typeface="微软雅黑"/>
                <a:cs typeface="微软雅黑"/>
              </a:rPr>
              <a:t>张</a:t>
            </a:r>
            <a:r>
              <a:rPr lang="zh-CN" altLang="en-US" sz="2000" dirty="0">
                <a:latin typeface="微软雅黑"/>
                <a:ea typeface="微软雅黑"/>
                <a:cs typeface="微软雅黑"/>
              </a:rPr>
              <a:t>的心脏重症监护室（</a:t>
            </a:r>
            <a:r>
              <a:rPr lang="en-US" altLang="zh-CN" sz="2000" dirty="0">
                <a:latin typeface="微软雅黑"/>
                <a:ea typeface="微软雅黑"/>
                <a:cs typeface="微软雅黑"/>
              </a:rPr>
              <a:t>CCU</a:t>
            </a:r>
            <a:r>
              <a:rPr lang="zh-CN" altLang="en-US" sz="2000" dirty="0">
                <a:latin typeface="微软雅黑"/>
                <a:ea typeface="微软雅黑"/>
                <a:cs typeface="微软雅黑"/>
              </a:rPr>
              <a:t>、</a:t>
            </a:r>
            <a:r>
              <a:rPr lang="en-US" altLang="zh-CN" sz="2000" dirty="0">
                <a:latin typeface="微软雅黑"/>
                <a:ea typeface="微软雅黑"/>
                <a:cs typeface="微软雅黑"/>
              </a:rPr>
              <a:t>ICU</a:t>
            </a:r>
            <a:r>
              <a:rPr lang="zh-CN" altLang="en-US" sz="2000" dirty="0">
                <a:latin typeface="微软雅黑"/>
                <a:ea typeface="微软雅黑"/>
                <a:cs typeface="微软雅黑"/>
              </a:rPr>
              <a:t>或</a:t>
            </a:r>
            <a:r>
              <a:rPr lang="en-US" altLang="zh-CN" sz="2000" dirty="0">
                <a:latin typeface="微软雅黑"/>
                <a:ea typeface="微软雅黑"/>
                <a:cs typeface="微软雅黑"/>
              </a:rPr>
              <a:t>EICU</a:t>
            </a:r>
            <a:r>
              <a:rPr lang="zh-CN" altLang="en-US" sz="2000" dirty="0">
                <a:latin typeface="微软雅黑"/>
                <a:ea typeface="微软雅黑"/>
                <a:cs typeface="微软雅黑"/>
              </a:rPr>
              <a:t>）或心脏重症专用床位</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每年接诊</a:t>
            </a:r>
            <a:r>
              <a:rPr lang="en-US" altLang="zh-CN" sz="2000" dirty="0">
                <a:latin typeface="微软雅黑"/>
                <a:ea typeface="微软雅黑"/>
                <a:cs typeface="微软雅黑"/>
              </a:rPr>
              <a:t>/</a:t>
            </a:r>
            <a:r>
              <a:rPr lang="zh-CN" altLang="en-US" sz="2000" dirty="0">
                <a:latin typeface="微软雅黑"/>
                <a:ea typeface="微软雅黑"/>
                <a:cs typeface="微软雅黑"/>
              </a:rPr>
              <a:t>转诊的急性心肌梗死患者不少于</a:t>
            </a:r>
            <a:r>
              <a:rPr lang="en-US" altLang="zh-CN" sz="2000" dirty="0">
                <a:solidFill>
                  <a:srgbClr val="FF0000"/>
                </a:solidFill>
                <a:latin typeface="微软雅黑"/>
                <a:ea typeface="微软雅黑"/>
                <a:cs typeface="微软雅黑"/>
              </a:rPr>
              <a:t>30</a:t>
            </a:r>
            <a:r>
              <a:rPr lang="zh-CN" altLang="en-US" sz="2000" dirty="0">
                <a:solidFill>
                  <a:srgbClr val="FF0000"/>
                </a:solidFill>
                <a:latin typeface="微软雅黑"/>
                <a:ea typeface="微软雅黑"/>
                <a:cs typeface="微软雅黑"/>
              </a:rPr>
              <a:t>例</a:t>
            </a:r>
            <a:endParaRPr lang="zh-CN" altLang="en-US" sz="2000" dirty="0">
              <a:latin typeface="微软雅黑"/>
              <a:ea typeface="微软雅黑"/>
              <a:cs typeface="微软雅黑"/>
            </a:endParaRPr>
          </a:p>
        </p:txBody>
      </p:sp>
    </p:spTree>
    <p:extLst>
      <p:ext uri="{BB962C8B-B14F-4D97-AF65-F5344CB8AC3E}">
        <p14:creationId xmlns:p14="http://schemas.microsoft.com/office/powerpoint/2010/main" val="210263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人员资质及专科救</a:t>
            </a:r>
            <a:r>
              <a:rPr lang="zh-CN" altLang="en-US" sz="3200" b="1" dirty="0">
                <a:solidFill>
                  <a:srgbClr val="002060"/>
                </a:solidFill>
              </a:rPr>
              <a:t>治条件（</a:t>
            </a:r>
            <a:r>
              <a:rPr kumimoji="0" lang="en-US" altLang="zh-CN" sz="3200" b="1" dirty="0">
                <a:solidFill>
                  <a:srgbClr val="002060"/>
                </a:solidFill>
              </a:rPr>
              <a:t>20</a:t>
            </a:r>
            <a:r>
              <a:rPr kumimoji="0" lang="zh-CN" altLang="en-US" sz="3200" b="1" dirty="0">
                <a:solidFill>
                  <a:srgbClr val="002060"/>
                </a:solidFill>
              </a:rPr>
              <a:t>分</a:t>
            </a:r>
            <a:r>
              <a:rPr lang="zh-CN" altLang="en-US" sz="3200" b="1" dirty="0">
                <a:solidFill>
                  <a:srgbClr val="002060"/>
                </a:solidFill>
              </a:rPr>
              <a:t>）</a:t>
            </a:r>
            <a:endParaRPr kumimoji="0" lang="zh-CN" altLang="en-US" sz="3200" b="1" dirty="0">
              <a:solidFill>
                <a:srgbClr val="002060"/>
              </a:solidFill>
            </a:endParaRPr>
          </a:p>
        </p:txBody>
      </p:sp>
      <p:sp>
        <p:nvSpPr>
          <p:cNvPr id="3" name="矩形 2"/>
          <p:cNvSpPr/>
          <p:nvPr/>
        </p:nvSpPr>
        <p:spPr>
          <a:xfrm>
            <a:off x="611560" y="2060848"/>
            <a:ext cx="8244408" cy="2875146"/>
          </a:xfrm>
          <a:prstGeom prst="rect">
            <a:avLst/>
          </a:prstGeom>
        </p:spPr>
        <p:txBody>
          <a:bodyPr wrap="square">
            <a:spAutoFit/>
          </a:bodyPr>
          <a:lstStyle/>
          <a:p>
            <a:pPr marL="457200" indent="-457200">
              <a:lnSpc>
                <a:spcPts val="2500"/>
              </a:lnSpc>
              <a:buFont typeface="Wingdings" panose="05000000000000000000" pitchFamily="2" charset="2"/>
              <a:buChar char="p"/>
            </a:pPr>
            <a:r>
              <a:rPr lang="zh-CN" altLang="en-US" sz="2800" b="1" dirty="0">
                <a:latin typeface="微软雅黑"/>
                <a:ea typeface="微软雅黑"/>
              </a:rPr>
              <a:t>心血管专科条件</a:t>
            </a:r>
            <a:r>
              <a:rPr lang="zh-CN" altLang="en-US" sz="2800" b="1" dirty="0">
                <a:solidFill>
                  <a:srgbClr val="0070C0"/>
                </a:solidFill>
                <a:latin typeface="微软雅黑"/>
                <a:ea typeface="微软雅黑"/>
              </a:rPr>
              <a:t>（</a:t>
            </a:r>
            <a:r>
              <a:rPr lang="zh-CN" altLang="en-US" sz="2800" b="1" dirty="0">
                <a:solidFill>
                  <a:schemeClr val="accent5"/>
                </a:solidFill>
                <a:latin typeface="微软雅黑"/>
                <a:ea typeface="微软雅黑"/>
                <a:cs typeface="微软雅黑"/>
              </a:rPr>
              <a:t>基层胸痛中心</a:t>
            </a:r>
            <a:r>
              <a:rPr lang="zh-CN" altLang="en-US" sz="2800" b="1" dirty="0">
                <a:solidFill>
                  <a:srgbClr val="0070C0"/>
                </a:solidFill>
                <a:latin typeface="微软雅黑"/>
                <a:ea typeface="微软雅黑"/>
              </a:rPr>
              <a:t>）</a:t>
            </a:r>
            <a:r>
              <a:rPr lang="zh-CN" altLang="en-US" sz="2800" b="1" dirty="0">
                <a:solidFill>
                  <a:srgbClr val="FF0000"/>
                </a:solidFill>
                <a:latin typeface="微软雅黑"/>
                <a:ea typeface="微软雅黑"/>
                <a:cs typeface="微软雅黑"/>
              </a:rPr>
              <a:t>选择溶栓策略</a:t>
            </a:r>
            <a:endParaRPr lang="zh-CN" altLang="en-US" sz="2800" b="1" dirty="0">
              <a:solidFill>
                <a:srgbClr val="FF0000"/>
              </a:solidFill>
              <a:latin typeface="微软雅黑"/>
              <a:ea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有专用的溶栓</a:t>
            </a:r>
            <a:r>
              <a:rPr lang="zh-CN" altLang="en-US" sz="2000" dirty="0">
                <a:solidFill>
                  <a:srgbClr val="FF0000"/>
                </a:solidFill>
                <a:latin typeface="微软雅黑"/>
                <a:ea typeface="微软雅黑"/>
                <a:cs typeface="微软雅黑"/>
              </a:rPr>
              <a:t>场所</a:t>
            </a:r>
            <a:r>
              <a:rPr lang="zh-CN" altLang="en-US" sz="2000" dirty="0">
                <a:latin typeface="微软雅黑"/>
                <a:ea typeface="微软雅黑"/>
                <a:cs typeface="微软雅黑"/>
              </a:rPr>
              <a:t>，具备抢救</a:t>
            </a:r>
            <a:r>
              <a:rPr lang="zh-CN" altLang="en-US" sz="2000" dirty="0">
                <a:solidFill>
                  <a:srgbClr val="FF0000"/>
                </a:solidFill>
                <a:latin typeface="微软雅黑"/>
                <a:ea typeface="微软雅黑"/>
                <a:cs typeface="微软雅黑"/>
              </a:rPr>
              <a:t>能力</a:t>
            </a:r>
            <a:r>
              <a:rPr lang="zh-CN" altLang="en-US" sz="2000" dirty="0">
                <a:latin typeface="微软雅黑"/>
                <a:ea typeface="微软雅黑"/>
                <a:cs typeface="微软雅黑"/>
              </a:rPr>
              <a:t>，常备</a:t>
            </a:r>
            <a:r>
              <a:rPr lang="zh-CN" altLang="en-US" sz="2000" dirty="0">
                <a:solidFill>
                  <a:srgbClr val="FF0000"/>
                </a:solidFill>
                <a:latin typeface="微软雅黑"/>
                <a:ea typeface="微软雅黑"/>
                <a:cs typeface="微软雅黑"/>
              </a:rPr>
              <a:t>溶栓药物</a:t>
            </a:r>
            <a:r>
              <a:rPr lang="zh-CN" altLang="en-US" sz="2000" dirty="0">
                <a:latin typeface="微软雅黑"/>
                <a:ea typeface="微软雅黑"/>
                <a:cs typeface="微软雅黑"/>
              </a:rPr>
              <a:t>，最好备用特异性纤溶酶原激活剂</a:t>
            </a:r>
            <a:endParaRPr lang="zh-CN" altLang="en-US" sz="2000" dirty="0">
              <a:solidFill>
                <a:srgbClr val="FF0000"/>
              </a:solidFill>
              <a:latin typeface="微软雅黑"/>
              <a:ea typeface="微软雅黑"/>
              <a:cs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训练有素的溶栓</a:t>
            </a:r>
            <a:r>
              <a:rPr lang="zh-CN" altLang="en-US" sz="2000" dirty="0">
                <a:solidFill>
                  <a:srgbClr val="FF0000"/>
                </a:solidFill>
                <a:latin typeface="微软雅黑"/>
                <a:ea typeface="微软雅黑"/>
                <a:cs typeface="微软雅黑"/>
              </a:rPr>
              <a:t>团队</a:t>
            </a:r>
            <a:r>
              <a:rPr lang="zh-CN" altLang="en-US" sz="2000" dirty="0">
                <a:latin typeface="微软雅黑"/>
                <a:ea typeface="微软雅黑"/>
                <a:cs typeface="微软雅黑"/>
              </a:rPr>
              <a:t>，应由急诊和心血管内科</a:t>
            </a:r>
            <a:r>
              <a:rPr lang="en-US" altLang="zh-CN" sz="2000" dirty="0">
                <a:latin typeface="微软雅黑"/>
                <a:ea typeface="微软雅黑"/>
                <a:cs typeface="微软雅黑"/>
              </a:rPr>
              <a:t>/ICU</a:t>
            </a:r>
            <a:r>
              <a:rPr lang="zh-CN" altLang="en-US" sz="2000" dirty="0">
                <a:latin typeface="微软雅黑"/>
                <a:ea typeface="微软雅黑"/>
                <a:cs typeface="微软雅黑"/>
              </a:rPr>
              <a:t>专业人员组成，能熟练掌握</a:t>
            </a:r>
            <a:r>
              <a:rPr lang="en-US" altLang="zh-CN" sz="2000" dirty="0">
                <a:latin typeface="微软雅黑"/>
                <a:ea typeface="微软雅黑"/>
                <a:cs typeface="微软雅黑"/>
              </a:rPr>
              <a:t>STEMI</a:t>
            </a:r>
            <a:r>
              <a:rPr lang="zh-CN" altLang="en-US" sz="2000" dirty="0">
                <a:latin typeface="微软雅黑"/>
                <a:ea typeface="微软雅黑"/>
                <a:cs typeface="微软雅黑"/>
              </a:rPr>
              <a:t>的诊断、溶栓适应症、禁忌症、溶栓药物使用方法、溶栓注意事项、溶栓结果判定标准、各种并发症的处理以及心肺复苏能力</a:t>
            </a:r>
          </a:p>
        </p:txBody>
      </p:sp>
    </p:spTree>
    <p:extLst>
      <p:ext uri="{BB962C8B-B14F-4D97-AF65-F5344CB8AC3E}">
        <p14:creationId xmlns:p14="http://schemas.microsoft.com/office/powerpoint/2010/main" val="265320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人员资质及专科救</a:t>
            </a:r>
            <a:r>
              <a:rPr lang="zh-CN" altLang="en-US" sz="3200" b="1" dirty="0">
                <a:solidFill>
                  <a:srgbClr val="002060"/>
                </a:solidFill>
              </a:rPr>
              <a:t>治条件（</a:t>
            </a:r>
            <a:r>
              <a:rPr kumimoji="0" lang="en-US" altLang="zh-CN" sz="3200" b="1" dirty="0">
                <a:solidFill>
                  <a:srgbClr val="002060"/>
                </a:solidFill>
              </a:rPr>
              <a:t>20</a:t>
            </a:r>
            <a:r>
              <a:rPr kumimoji="0" lang="zh-CN" altLang="en-US" sz="3200" b="1" dirty="0">
                <a:solidFill>
                  <a:srgbClr val="002060"/>
                </a:solidFill>
              </a:rPr>
              <a:t>分</a:t>
            </a:r>
            <a:r>
              <a:rPr lang="zh-CN" altLang="en-US" sz="3200" b="1" dirty="0">
                <a:solidFill>
                  <a:srgbClr val="002060"/>
                </a:solidFill>
              </a:rPr>
              <a:t>）</a:t>
            </a:r>
            <a:endParaRPr kumimoji="0" lang="zh-CN" altLang="en-US" sz="3200" b="1" dirty="0">
              <a:solidFill>
                <a:srgbClr val="002060"/>
              </a:solidFill>
            </a:endParaRPr>
          </a:p>
        </p:txBody>
      </p:sp>
      <p:sp>
        <p:nvSpPr>
          <p:cNvPr id="3" name="矩形 2"/>
          <p:cNvSpPr/>
          <p:nvPr/>
        </p:nvSpPr>
        <p:spPr>
          <a:xfrm>
            <a:off x="637167" y="2204864"/>
            <a:ext cx="8021023" cy="1682512"/>
          </a:xfrm>
          <a:prstGeom prst="rect">
            <a:avLst/>
          </a:prstGeom>
        </p:spPr>
        <p:txBody>
          <a:bodyPr wrap="square">
            <a:spAutoFit/>
          </a:bodyPr>
          <a:lstStyle/>
          <a:p>
            <a:pPr marL="457200" indent="-457200">
              <a:lnSpc>
                <a:spcPts val="2500"/>
              </a:lnSpc>
              <a:buFont typeface="Wingdings" panose="05000000000000000000" pitchFamily="2" charset="2"/>
              <a:buChar char="p"/>
            </a:pPr>
            <a:r>
              <a:rPr lang="zh-CN" altLang="en-US" sz="2800" b="1" dirty="0">
                <a:latin typeface="微软雅黑"/>
                <a:ea typeface="微软雅黑"/>
              </a:rPr>
              <a:t>心血管专科条件</a:t>
            </a:r>
            <a:r>
              <a:rPr lang="zh-CN" altLang="en-US" sz="2800" b="1" dirty="0">
                <a:solidFill>
                  <a:srgbClr val="0070C0"/>
                </a:solidFill>
                <a:latin typeface="微软雅黑"/>
                <a:ea typeface="微软雅黑"/>
              </a:rPr>
              <a:t>（</a:t>
            </a:r>
            <a:r>
              <a:rPr lang="zh-CN" altLang="en-US" sz="2800" b="1" dirty="0">
                <a:solidFill>
                  <a:schemeClr val="accent5"/>
                </a:solidFill>
                <a:latin typeface="微软雅黑"/>
                <a:ea typeface="微软雅黑"/>
                <a:cs typeface="微软雅黑"/>
              </a:rPr>
              <a:t>基层胸痛中心</a:t>
            </a:r>
            <a:r>
              <a:rPr lang="zh-CN" altLang="en-US" sz="2800" b="1" dirty="0">
                <a:solidFill>
                  <a:srgbClr val="0070C0"/>
                </a:solidFill>
                <a:latin typeface="微软雅黑"/>
                <a:ea typeface="微软雅黑"/>
              </a:rPr>
              <a:t>）</a:t>
            </a:r>
            <a:r>
              <a:rPr lang="zh-TW" altLang="en-US" sz="2800" b="1" dirty="0">
                <a:solidFill>
                  <a:srgbClr val="FF0000"/>
                </a:solidFill>
                <a:latin typeface="微软雅黑"/>
                <a:ea typeface="微软雅黑"/>
                <a:cs typeface="微软雅黑"/>
              </a:rPr>
              <a:t>选择</a:t>
            </a:r>
            <a:r>
              <a:rPr lang="en-US" altLang="zh-TW" sz="2800" b="1" dirty="0">
                <a:solidFill>
                  <a:srgbClr val="FF0000"/>
                </a:solidFill>
                <a:latin typeface="微软雅黑"/>
                <a:ea typeface="微软雅黑"/>
                <a:cs typeface="微软雅黑"/>
              </a:rPr>
              <a:t>PCI</a:t>
            </a:r>
            <a:r>
              <a:rPr lang="zh-TW" altLang="en-US" sz="2800" b="1" dirty="0">
                <a:solidFill>
                  <a:srgbClr val="FF0000"/>
                </a:solidFill>
                <a:latin typeface="微软雅黑"/>
                <a:ea typeface="微软雅黑"/>
                <a:cs typeface="微软雅黑"/>
              </a:rPr>
              <a:t>策略</a:t>
            </a:r>
            <a:endParaRPr lang="zh-CN" altLang="en-US" sz="2800" b="1" dirty="0">
              <a:solidFill>
                <a:srgbClr val="FF0000"/>
              </a:solidFill>
              <a:latin typeface="微软雅黑"/>
              <a:ea typeface="微软雅黑"/>
            </a:endParaRPr>
          </a:p>
          <a:p>
            <a:pPr marL="800100" lvl="1" indent="-342900">
              <a:lnSpc>
                <a:spcPts val="3300"/>
              </a:lnSpc>
              <a:buFont typeface="Wingdings" panose="05000000000000000000" pitchFamily="2" charset="2"/>
              <a:buChar char="ü"/>
            </a:pPr>
            <a:r>
              <a:rPr lang="zh-CN" altLang="en-US" sz="2000" dirty="0">
                <a:latin typeface="微软雅黑"/>
                <a:ea typeface="微软雅黑"/>
                <a:cs typeface="微软雅黑"/>
              </a:rPr>
              <a:t>导管室基本条件：</a:t>
            </a:r>
            <a:r>
              <a:rPr lang="zh-CN" altLang="en-US" sz="2000" dirty="0">
                <a:solidFill>
                  <a:srgbClr val="FF0000"/>
                </a:solidFill>
                <a:latin typeface="微软雅黑"/>
                <a:ea typeface="微软雅黑"/>
                <a:cs typeface="微软雅黑"/>
              </a:rPr>
              <a:t>与</a:t>
            </a:r>
            <a:r>
              <a:rPr lang="en-US" altLang="zh-CN" sz="2000" dirty="0">
                <a:solidFill>
                  <a:srgbClr val="FF0000"/>
                </a:solidFill>
                <a:latin typeface="微软雅黑"/>
                <a:ea typeface="微软雅黑"/>
                <a:cs typeface="微软雅黑"/>
              </a:rPr>
              <a:t>PCI</a:t>
            </a:r>
            <a:r>
              <a:rPr lang="zh-CN" altLang="en-US" sz="2000" dirty="0">
                <a:solidFill>
                  <a:srgbClr val="FF0000"/>
                </a:solidFill>
                <a:latin typeface="微软雅黑"/>
                <a:ea typeface="微软雅黑"/>
                <a:cs typeface="微软雅黑"/>
              </a:rPr>
              <a:t>医院相同 </a:t>
            </a:r>
          </a:p>
          <a:p>
            <a:pPr marL="800100" lvl="1" indent="-342900">
              <a:lnSpc>
                <a:spcPts val="3300"/>
              </a:lnSpc>
              <a:buFont typeface="Wingdings" panose="05000000000000000000" pitchFamily="2" charset="2"/>
              <a:buChar char="ü"/>
            </a:pPr>
            <a:r>
              <a:rPr lang="zh-CN" altLang="en-US" sz="2000" dirty="0">
                <a:latin typeface="微软雅黑"/>
                <a:ea typeface="微软雅黑"/>
                <a:cs typeface="微软雅黑"/>
              </a:rPr>
              <a:t>导管室从启动到开放</a:t>
            </a:r>
            <a:r>
              <a:rPr lang="en-US" altLang="zh-CN" sz="2000" dirty="0">
                <a:latin typeface="微软雅黑"/>
                <a:ea typeface="微软雅黑"/>
                <a:cs typeface="微软雅黑"/>
              </a:rPr>
              <a:t>(</a:t>
            </a:r>
            <a:r>
              <a:rPr lang="zh-CN" altLang="en-US" sz="2000" dirty="0">
                <a:latin typeface="微软雅黑"/>
                <a:ea typeface="微软雅黑"/>
                <a:cs typeface="微软雅黑"/>
              </a:rPr>
              <a:t>最后一名介入人员到达导管室</a:t>
            </a:r>
            <a:r>
              <a:rPr lang="en-US" altLang="zh-CN" sz="2000" dirty="0">
                <a:latin typeface="微软雅黑"/>
                <a:ea typeface="微软雅黑"/>
                <a:cs typeface="微软雅黑"/>
              </a:rPr>
              <a:t>)</a:t>
            </a:r>
            <a:r>
              <a:rPr lang="zh-CN" altLang="en-US" sz="2000" dirty="0">
                <a:latin typeface="微软雅黑"/>
                <a:ea typeface="微软雅黑"/>
                <a:cs typeface="微软雅黑"/>
              </a:rPr>
              <a:t>月平均时间小于等于</a:t>
            </a:r>
            <a:r>
              <a:rPr lang="en-US" altLang="zh-CN" sz="2000" dirty="0">
                <a:solidFill>
                  <a:srgbClr val="FF0000"/>
                </a:solidFill>
                <a:latin typeface="微软雅黑"/>
                <a:ea typeface="微软雅黑"/>
                <a:cs typeface="微软雅黑"/>
              </a:rPr>
              <a:t>30</a:t>
            </a:r>
            <a:r>
              <a:rPr lang="zh-CN" altLang="en-US" sz="2000" dirty="0">
                <a:solidFill>
                  <a:srgbClr val="FF0000"/>
                </a:solidFill>
                <a:latin typeface="微软雅黑"/>
                <a:ea typeface="微软雅黑"/>
                <a:cs typeface="微软雅黑"/>
              </a:rPr>
              <a:t>分钟</a:t>
            </a:r>
          </a:p>
        </p:txBody>
      </p:sp>
    </p:spTree>
    <p:extLst>
      <p:ext uri="{BB962C8B-B14F-4D97-AF65-F5344CB8AC3E}">
        <p14:creationId xmlns:p14="http://schemas.microsoft.com/office/powerpoint/2010/main" val="111930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人员资质及专科救</a:t>
            </a:r>
            <a:r>
              <a:rPr lang="zh-CN" altLang="en-US" sz="3200" b="1" dirty="0">
                <a:solidFill>
                  <a:srgbClr val="002060"/>
                </a:solidFill>
              </a:rPr>
              <a:t>治条件（</a:t>
            </a:r>
            <a:r>
              <a:rPr kumimoji="0" lang="en-US" altLang="zh-CN" sz="3200" b="1" dirty="0">
                <a:solidFill>
                  <a:srgbClr val="002060"/>
                </a:solidFill>
              </a:rPr>
              <a:t>20</a:t>
            </a:r>
            <a:r>
              <a:rPr kumimoji="0" lang="zh-CN" altLang="en-US" sz="3200" b="1" dirty="0">
                <a:solidFill>
                  <a:srgbClr val="002060"/>
                </a:solidFill>
              </a:rPr>
              <a:t>分</a:t>
            </a:r>
            <a:r>
              <a:rPr lang="zh-CN" altLang="en-US" sz="3200" b="1" dirty="0">
                <a:solidFill>
                  <a:srgbClr val="002060"/>
                </a:solidFill>
              </a:rPr>
              <a:t>）</a:t>
            </a:r>
            <a:endParaRPr kumimoji="0" lang="zh-CN" altLang="en-US" sz="3200" b="1" dirty="0">
              <a:solidFill>
                <a:srgbClr val="002060"/>
              </a:solidFill>
            </a:endParaRPr>
          </a:p>
        </p:txBody>
      </p:sp>
      <p:pic>
        <p:nvPicPr>
          <p:cNvPr id="4" name="图片 2" descr="timg"/>
          <p:cNvPicPr>
            <a:picLocks noChangeAspect="1"/>
          </p:cNvPicPr>
          <p:nvPr/>
        </p:nvPicPr>
        <p:blipFill rotWithShape="1">
          <a:blip r:embed="rId2">
            <a:extLst>
              <a:ext uri="{28A0092B-C50C-407E-A947-70E740481C1C}">
                <a14:useLocalDpi xmlns:a14="http://schemas.microsoft.com/office/drawing/2010/main" val="0"/>
              </a:ext>
            </a:extLst>
          </a:blip>
          <a:srcRect l="1970" t="13741" r="4561" b="6546"/>
          <a:stretch/>
        </p:blipFill>
        <p:spPr bwMode="auto">
          <a:xfrm>
            <a:off x="1641426" y="2712341"/>
            <a:ext cx="1756568" cy="149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3" descr="timg2"/>
          <p:cNvPicPr>
            <a:picLocks noChangeAspect="1"/>
          </p:cNvPicPr>
          <p:nvPr/>
        </p:nvPicPr>
        <p:blipFill rotWithShape="1">
          <a:blip r:embed="rId3">
            <a:extLst>
              <a:ext uri="{28A0092B-C50C-407E-A947-70E740481C1C}">
                <a14:useLocalDpi xmlns:a14="http://schemas.microsoft.com/office/drawing/2010/main" val="0"/>
              </a:ext>
            </a:extLst>
          </a:blip>
          <a:srcRect b="11029"/>
          <a:stretch/>
        </p:blipFill>
        <p:spPr bwMode="auto">
          <a:xfrm>
            <a:off x="5035177" y="2136802"/>
            <a:ext cx="336059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下弧形箭头 4"/>
          <p:cNvSpPr/>
          <p:nvPr/>
        </p:nvSpPr>
        <p:spPr>
          <a:xfrm>
            <a:off x="2760663" y="3840028"/>
            <a:ext cx="3312368" cy="74211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7" name="文本框 5"/>
          <p:cNvSpPr txBox="1">
            <a:spLocks noChangeArrowheads="1"/>
          </p:cNvSpPr>
          <p:nvPr/>
        </p:nvSpPr>
        <p:spPr bwMode="auto">
          <a:xfrm>
            <a:off x="1828334" y="2352826"/>
            <a:ext cx="1569404" cy="36933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r>
              <a:rPr kumimoji="0" lang="zh-CN" altLang="en-US" sz="1800" b="1" dirty="0">
                <a:solidFill>
                  <a:srgbClr val="FF0000"/>
                </a:solidFill>
              </a:rPr>
              <a:t>基层胸痛中心</a:t>
            </a:r>
          </a:p>
        </p:txBody>
      </p:sp>
      <p:sp>
        <p:nvSpPr>
          <p:cNvPr id="8" name="文本框 6"/>
          <p:cNvSpPr txBox="1">
            <a:spLocks noChangeArrowheads="1"/>
          </p:cNvSpPr>
          <p:nvPr/>
        </p:nvSpPr>
        <p:spPr bwMode="auto">
          <a:xfrm>
            <a:off x="5472459" y="4765133"/>
            <a:ext cx="2486025" cy="1698625"/>
          </a:xfrm>
          <a:prstGeom prst="rect">
            <a:avLst/>
          </a:prstGeom>
          <a:solidFill>
            <a:schemeClr val="bg1"/>
          </a:solidFill>
          <a:ln w="38100">
            <a:solidFill>
              <a:schemeClr val="accent1"/>
            </a:solidFill>
            <a:miter lim="800000"/>
            <a:headEnd/>
            <a:tailEnd/>
          </a:ln>
          <a:extLst/>
        </p:spPr>
        <p:txBody>
          <a:bodyPr wrap="square">
            <a:spAutoFit/>
          </a:bodyP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20000"/>
              </a:lnSpc>
              <a:spcBef>
                <a:spcPct val="0"/>
              </a:spcBef>
              <a:buFontTx/>
              <a:buNone/>
            </a:pPr>
            <a:r>
              <a:rPr kumimoji="0" lang="zh-CN" altLang="en-US" sz="1800"/>
              <a:t>具有急诊</a:t>
            </a:r>
            <a:r>
              <a:rPr kumimoji="0" lang="en-US" altLang="zh-CN" sz="1800"/>
              <a:t>PCI</a:t>
            </a:r>
            <a:r>
              <a:rPr kumimoji="0" lang="zh-CN" altLang="en-US" sz="1800"/>
              <a:t>能力</a:t>
            </a:r>
          </a:p>
          <a:p>
            <a:pPr>
              <a:lnSpc>
                <a:spcPct val="120000"/>
              </a:lnSpc>
              <a:spcBef>
                <a:spcPct val="0"/>
              </a:spcBef>
              <a:buFontTx/>
              <a:buNone/>
            </a:pPr>
            <a:r>
              <a:rPr kumimoji="0" lang="zh-CN" altLang="en-US" sz="1800">
                <a:sym typeface="+mn-ea" charset="-122"/>
              </a:rPr>
              <a:t>导管室全天候开放</a:t>
            </a:r>
          </a:p>
          <a:p>
            <a:pPr>
              <a:lnSpc>
                <a:spcPct val="120000"/>
              </a:lnSpc>
              <a:spcBef>
                <a:spcPct val="0"/>
              </a:spcBef>
              <a:buFontTx/>
              <a:buNone/>
            </a:pPr>
            <a:r>
              <a:rPr kumimoji="0" lang="en-US" altLang="zh-CN" sz="1800">
                <a:sym typeface="+mn-ea" charset="-122"/>
              </a:rPr>
              <a:t>STEMI</a:t>
            </a:r>
            <a:r>
              <a:rPr kumimoji="0" lang="zh-CN" altLang="en-US" sz="1800">
                <a:sym typeface="+mn-ea" charset="-122"/>
              </a:rPr>
              <a:t>患者在</a:t>
            </a:r>
            <a:r>
              <a:rPr kumimoji="0" lang="en-US" altLang="zh-CN" sz="1800">
                <a:sym typeface="+mn-ea" charset="-122"/>
              </a:rPr>
              <a:t>120</a:t>
            </a:r>
            <a:r>
              <a:rPr kumimoji="0" lang="zh-CN" altLang="en-US" sz="1800">
                <a:sym typeface="+mn-ea" charset="-122"/>
              </a:rPr>
              <a:t>分钟内完成转运</a:t>
            </a:r>
            <a:r>
              <a:rPr kumimoji="0" lang="en-US" altLang="zh-CN" sz="1800">
                <a:sym typeface="+mn-ea" charset="-122"/>
              </a:rPr>
              <a:t>PCI</a:t>
            </a:r>
          </a:p>
          <a:p>
            <a:pPr>
              <a:lnSpc>
                <a:spcPct val="100000"/>
              </a:lnSpc>
              <a:spcBef>
                <a:spcPct val="0"/>
              </a:spcBef>
              <a:buFontTx/>
              <a:buNone/>
            </a:pPr>
            <a:endParaRPr kumimoji="0" lang="zh-CN" altLang="en-US" sz="1800">
              <a:latin typeface="Calibri" panose="020F0502020204030204" pitchFamily="34" charset="0"/>
              <a:ea typeface="等线" panose="02010600030101010101" pitchFamily="2" charset="-122"/>
            </a:endParaRPr>
          </a:p>
        </p:txBody>
      </p:sp>
      <p:sp>
        <p:nvSpPr>
          <p:cNvPr id="9" name="文本框 7"/>
          <p:cNvSpPr txBox="1">
            <a:spLocks noChangeArrowheads="1"/>
          </p:cNvSpPr>
          <p:nvPr/>
        </p:nvSpPr>
        <p:spPr bwMode="auto">
          <a:xfrm>
            <a:off x="690862" y="4765133"/>
            <a:ext cx="3844347" cy="175418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r>
              <a:rPr kumimoji="0" lang="zh-CN" altLang="en-US" sz="1800"/>
              <a:t>与至少</a:t>
            </a:r>
            <a:r>
              <a:rPr kumimoji="0" lang="en-US" altLang="zh-CN" sz="1800">
                <a:solidFill>
                  <a:srgbClr val="FF0000"/>
                </a:solidFill>
              </a:rPr>
              <a:t>1</a:t>
            </a:r>
            <a:r>
              <a:rPr kumimoji="0" lang="zh-CN" altLang="en-US" sz="1800">
                <a:solidFill>
                  <a:srgbClr val="FF0000"/>
                </a:solidFill>
              </a:rPr>
              <a:t>家以上</a:t>
            </a:r>
            <a:r>
              <a:rPr kumimoji="0" lang="zh-CN" altLang="en-US" sz="1800"/>
              <a:t>具有急诊</a:t>
            </a:r>
            <a:r>
              <a:rPr kumimoji="0" lang="en-US" altLang="zh-CN" sz="1800"/>
              <a:t>PCI</a:t>
            </a:r>
            <a:r>
              <a:rPr kumimoji="0" lang="zh-CN" altLang="en-US" sz="1800"/>
              <a:t>能力且导管室全天候开放的医院建立常规转诊机制</a:t>
            </a:r>
          </a:p>
          <a:p>
            <a:pPr>
              <a:lnSpc>
                <a:spcPct val="100000"/>
              </a:lnSpc>
              <a:spcBef>
                <a:spcPct val="0"/>
              </a:spcBef>
              <a:buFontTx/>
              <a:buNone/>
            </a:pPr>
            <a:r>
              <a:rPr kumimoji="0" lang="zh-CN" altLang="en-US" sz="1800">
                <a:sym typeface="+mn-ea" charset="-122"/>
              </a:rPr>
              <a:t>具备</a:t>
            </a:r>
            <a:r>
              <a:rPr kumimoji="0" lang="zh-CN" altLang="en-US" sz="1800">
                <a:solidFill>
                  <a:srgbClr val="FF0000"/>
                </a:solidFill>
                <a:sym typeface="+mn-ea" charset="-122"/>
              </a:rPr>
              <a:t>全天候转运</a:t>
            </a:r>
            <a:r>
              <a:rPr kumimoji="0" lang="en-US" altLang="zh-CN" sz="1800">
                <a:sym typeface="+mn-ea" charset="-122"/>
              </a:rPr>
              <a:t>STEMI</a:t>
            </a:r>
            <a:r>
              <a:rPr kumimoji="0" lang="zh-CN" altLang="en-US" sz="1800">
                <a:sym typeface="+mn-ea" charset="-122"/>
              </a:rPr>
              <a:t>患者的救护车</a:t>
            </a:r>
          </a:p>
          <a:p>
            <a:pPr>
              <a:lnSpc>
                <a:spcPct val="100000"/>
              </a:lnSpc>
              <a:spcBef>
                <a:spcPct val="0"/>
              </a:spcBef>
              <a:buFontTx/>
              <a:buNone/>
            </a:pPr>
            <a:r>
              <a:rPr kumimoji="0" lang="en-US" altLang="zh-CN" sz="1800">
                <a:sym typeface="+mn-ea" charset="-122"/>
              </a:rPr>
              <a:t>STEMI</a:t>
            </a:r>
            <a:r>
              <a:rPr kumimoji="0" lang="zh-CN" altLang="en-US" sz="1800">
                <a:sym typeface="+mn-ea" charset="-122"/>
              </a:rPr>
              <a:t>患者能在首次医疗接触后</a:t>
            </a:r>
            <a:r>
              <a:rPr kumimoji="0" lang="en-US" altLang="zh-CN" sz="1800">
                <a:solidFill>
                  <a:srgbClr val="FF0000"/>
                </a:solidFill>
                <a:sym typeface="+mn-ea" charset="-122"/>
              </a:rPr>
              <a:t>30</a:t>
            </a:r>
            <a:r>
              <a:rPr kumimoji="0" lang="zh-CN" altLang="en-US" sz="1800">
                <a:solidFill>
                  <a:srgbClr val="FF0000"/>
                </a:solidFill>
                <a:sym typeface="+mn-ea" charset="-122"/>
              </a:rPr>
              <a:t>分钟内转出</a:t>
            </a:r>
          </a:p>
        </p:txBody>
      </p:sp>
      <p:sp>
        <p:nvSpPr>
          <p:cNvPr id="10" name="文本框 8"/>
          <p:cNvSpPr txBox="1">
            <a:spLocks noChangeArrowheads="1"/>
          </p:cNvSpPr>
          <p:nvPr/>
        </p:nvSpPr>
        <p:spPr bwMode="auto">
          <a:xfrm>
            <a:off x="6073031" y="1983494"/>
            <a:ext cx="1115829" cy="36933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r>
              <a:rPr kumimoji="0" lang="zh-CN" altLang="en-US" sz="1800" b="1" dirty="0">
                <a:solidFill>
                  <a:srgbClr val="FF0000"/>
                </a:solidFill>
              </a:rPr>
              <a:t>胸痛中心</a:t>
            </a:r>
          </a:p>
        </p:txBody>
      </p:sp>
      <p:sp>
        <p:nvSpPr>
          <p:cNvPr id="11" name="文本框 9"/>
          <p:cNvSpPr txBox="1">
            <a:spLocks noChangeArrowheads="1"/>
          </p:cNvSpPr>
          <p:nvPr/>
        </p:nvSpPr>
        <p:spPr bwMode="auto">
          <a:xfrm>
            <a:off x="4060478" y="4244467"/>
            <a:ext cx="6397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r>
              <a:rPr kumimoji="0" lang="zh-CN" altLang="en-US" sz="1800" b="1" dirty="0"/>
              <a:t>转运</a:t>
            </a:r>
          </a:p>
        </p:txBody>
      </p:sp>
      <p:sp>
        <p:nvSpPr>
          <p:cNvPr id="13" name="矩形 12"/>
          <p:cNvSpPr/>
          <p:nvPr/>
        </p:nvSpPr>
        <p:spPr>
          <a:xfrm>
            <a:off x="503040" y="1354560"/>
            <a:ext cx="8640960" cy="418256"/>
          </a:xfrm>
          <a:prstGeom prst="rect">
            <a:avLst/>
          </a:prstGeom>
        </p:spPr>
        <p:txBody>
          <a:bodyPr wrap="square">
            <a:spAutoFit/>
          </a:bodyPr>
          <a:lstStyle/>
          <a:p>
            <a:pPr marL="457200" indent="-457200">
              <a:lnSpc>
                <a:spcPts val="2500"/>
              </a:lnSpc>
              <a:buFont typeface="Wingdings" panose="05000000000000000000" pitchFamily="2" charset="2"/>
              <a:buChar char="p"/>
            </a:pPr>
            <a:r>
              <a:rPr lang="zh-CN" altLang="en-US" sz="2800" b="1" dirty="0">
                <a:latin typeface="微软雅黑"/>
                <a:ea typeface="微软雅黑"/>
              </a:rPr>
              <a:t>心血管专科条件</a:t>
            </a:r>
            <a:r>
              <a:rPr lang="zh-CN" altLang="en-US" sz="2800" b="1" dirty="0">
                <a:solidFill>
                  <a:srgbClr val="0070C0"/>
                </a:solidFill>
                <a:latin typeface="微软雅黑"/>
                <a:ea typeface="微软雅黑"/>
              </a:rPr>
              <a:t>（</a:t>
            </a:r>
            <a:r>
              <a:rPr lang="zh-CN" altLang="en-US" sz="2800" b="1" dirty="0">
                <a:solidFill>
                  <a:schemeClr val="accent5"/>
                </a:solidFill>
                <a:latin typeface="微软雅黑"/>
                <a:ea typeface="微软雅黑"/>
                <a:cs typeface="微软雅黑"/>
              </a:rPr>
              <a:t>基层胸痛中心</a:t>
            </a:r>
            <a:r>
              <a:rPr lang="zh-CN" altLang="en-US" sz="2800" b="1" dirty="0">
                <a:solidFill>
                  <a:srgbClr val="0070C0"/>
                </a:solidFill>
                <a:latin typeface="微软雅黑"/>
                <a:ea typeface="微软雅黑"/>
              </a:rPr>
              <a:t>）</a:t>
            </a:r>
            <a:r>
              <a:rPr lang="zh-TW" altLang="en-US" sz="2800" b="1" dirty="0">
                <a:solidFill>
                  <a:srgbClr val="FF0000"/>
                </a:solidFill>
                <a:latin typeface="微软雅黑"/>
                <a:ea typeface="微软雅黑"/>
                <a:cs typeface="微软雅黑"/>
              </a:rPr>
              <a:t>选择</a:t>
            </a:r>
            <a:r>
              <a:rPr lang="zh-CN" altLang="en-US" sz="2800" b="1" dirty="0">
                <a:solidFill>
                  <a:srgbClr val="FF0000"/>
                </a:solidFill>
                <a:latin typeface="微软雅黑"/>
                <a:ea typeface="微软雅黑"/>
              </a:rPr>
              <a:t>转运策略</a:t>
            </a:r>
          </a:p>
        </p:txBody>
      </p:sp>
      <p:cxnSp>
        <p:nvCxnSpPr>
          <p:cNvPr id="16" name="直接箭头连接符 15"/>
          <p:cNvCxnSpPr>
            <a:cxnSpLocks/>
            <a:stCxn id="4" idx="2"/>
          </p:cNvCxnSpPr>
          <p:nvPr/>
        </p:nvCxnSpPr>
        <p:spPr>
          <a:xfrm>
            <a:off x="2519710" y="4210430"/>
            <a:ext cx="0" cy="554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cxnSpLocks/>
          </p:cNvCxnSpPr>
          <p:nvPr/>
        </p:nvCxnSpPr>
        <p:spPr>
          <a:xfrm>
            <a:off x="6800944" y="4224364"/>
            <a:ext cx="0" cy="554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12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bject 4"/>
          <p:cNvSpPr txBox="1">
            <a:spLocks noChangeArrowheads="1"/>
          </p:cNvSpPr>
          <p:nvPr/>
        </p:nvSpPr>
        <p:spPr bwMode="auto">
          <a:xfrm>
            <a:off x="5207000" y="368300"/>
            <a:ext cx="28749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r>
              <a:rPr kumimoji="0" lang="zh-CN" altLang="en-US" sz="3200" b="1">
                <a:solidFill>
                  <a:srgbClr val="FFFFFF"/>
                </a:solidFill>
              </a:rPr>
              <a:t>心血管专科条件</a:t>
            </a:r>
            <a:endParaRPr kumimoji="0" lang="zh-CN" altLang="en-US" sz="3200"/>
          </a:p>
        </p:txBody>
      </p:sp>
      <p:sp>
        <p:nvSpPr>
          <p:cNvPr id="54275" name="object 6"/>
          <p:cNvSpPr txBox="1">
            <a:spLocks noChangeArrowheads="1"/>
          </p:cNvSpPr>
          <p:nvPr/>
        </p:nvSpPr>
        <p:spPr bwMode="auto">
          <a:xfrm>
            <a:off x="1327929" y="1844824"/>
            <a:ext cx="7060495" cy="287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defTabSz="0">
              <a:lnSpc>
                <a:spcPct val="90000"/>
              </a:lnSpc>
              <a:spcBef>
                <a:spcPts val="1000"/>
              </a:spcBef>
              <a:buFont typeface="Arial" panose="020B0604020202020204" pitchFamily="34" charset="0"/>
              <a:buChar char="•"/>
              <a:tabLst>
                <a:tab pos="354013" algn="l"/>
              </a:tabLst>
              <a:defRPr kumimoji="1" sz="2400">
                <a:solidFill>
                  <a:schemeClr val="tx1"/>
                </a:solidFill>
                <a:latin typeface="微软雅黑" panose="020B0503020204020204" pitchFamily="34" charset="-122"/>
                <a:ea typeface="微软雅黑" panose="020B0503020204020204" pitchFamily="34" charset="-122"/>
              </a:defRPr>
            </a:lvl1pPr>
            <a:lvl2pPr marL="742950" indent="-285750" defTabSz="0">
              <a:lnSpc>
                <a:spcPct val="90000"/>
              </a:lnSpc>
              <a:spcBef>
                <a:spcPts val="500"/>
              </a:spcBef>
              <a:buFont typeface="Arial" panose="020B0604020202020204" pitchFamily="34" charset="0"/>
              <a:buChar char="•"/>
              <a:tabLst>
                <a:tab pos="354013" algn="l"/>
              </a:tabLst>
              <a:defRPr kumimoji="1" sz="2000">
                <a:solidFill>
                  <a:schemeClr val="tx1"/>
                </a:solidFill>
                <a:latin typeface="微软雅黑" panose="020B0503020204020204" pitchFamily="34" charset="-122"/>
                <a:ea typeface="微软雅黑" panose="020B0503020204020204" pitchFamily="34" charset="-122"/>
              </a:defRPr>
            </a:lvl2pPr>
            <a:lvl3pPr marL="1143000" indent="-228600" defTabSz="0">
              <a:lnSpc>
                <a:spcPct val="90000"/>
              </a:lnSpc>
              <a:spcBef>
                <a:spcPts val="500"/>
              </a:spcBef>
              <a:buFont typeface="Arial" panose="020B0604020202020204" pitchFamily="34" charset="0"/>
              <a:buChar char="•"/>
              <a:tabLst>
                <a:tab pos="354013" algn="l"/>
              </a:tabLst>
              <a:defRPr kumimoji="1">
                <a:solidFill>
                  <a:schemeClr val="tx1"/>
                </a:solidFill>
                <a:latin typeface="微软雅黑" panose="020B0503020204020204" pitchFamily="34" charset="-122"/>
                <a:ea typeface="微软雅黑" panose="020B0503020204020204" pitchFamily="34" charset="-122"/>
              </a:defRPr>
            </a:lvl3pPr>
            <a:lvl4pPr marL="1600200" indent="-228600" defTabSz="0">
              <a:lnSpc>
                <a:spcPct val="90000"/>
              </a:lnSpc>
              <a:spcBef>
                <a:spcPts val="500"/>
              </a:spcBef>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4pPr>
            <a:lvl5pPr marL="2057400" indent="-228600" defTabSz="0">
              <a:lnSpc>
                <a:spcPct val="90000"/>
              </a:lnSpc>
              <a:spcBef>
                <a:spcPts val="500"/>
              </a:spcBef>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5pPr>
            <a:lvl6pPr marL="2514600" indent="-228600" defTabSz="0" eaLnBrk="0" fontAlgn="base" hangingPunct="0">
              <a:lnSpc>
                <a:spcPct val="90000"/>
              </a:lnSpc>
              <a:spcBef>
                <a:spcPts val="500"/>
              </a:spcBef>
              <a:spcAft>
                <a:spcPct val="0"/>
              </a:spcAft>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6pPr>
            <a:lvl7pPr marL="2971800" indent="-228600" defTabSz="0" eaLnBrk="0" fontAlgn="base" hangingPunct="0">
              <a:lnSpc>
                <a:spcPct val="90000"/>
              </a:lnSpc>
              <a:spcBef>
                <a:spcPts val="500"/>
              </a:spcBef>
              <a:spcAft>
                <a:spcPct val="0"/>
              </a:spcAft>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7pPr>
            <a:lvl8pPr marL="3429000" indent="-228600" defTabSz="0" eaLnBrk="0" fontAlgn="base" hangingPunct="0">
              <a:lnSpc>
                <a:spcPct val="90000"/>
              </a:lnSpc>
              <a:spcBef>
                <a:spcPts val="500"/>
              </a:spcBef>
              <a:spcAft>
                <a:spcPct val="0"/>
              </a:spcAft>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8pPr>
            <a:lvl9pPr marL="3886200" indent="-228600" defTabSz="0" eaLnBrk="0" fontAlgn="base" hangingPunct="0">
              <a:lnSpc>
                <a:spcPct val="90000"/>
              </a:lnSpc>
              <a:spcBef>
                <a:spcPts val="500"/>
              </a:spcBef>
              <a:spcAft>
                <a:spcPct val="0"/>
              </a:spcAft>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9pPr>
          </a:lstStyle>
          <a:p>
            <a:pPr marL="355600" indent="-342900">
              <a:lnSpc>
                <a:spcPts val="3200"/>
              </a:lnSpc>
              <a:spcBef>
                <a:spcPts val="763"/>
              </a:spcBef>
              <a:buFont typeface="Wingdings" panose="05000000000000000000" pitchFamily="2" charset="2"/>
              <a:buChar char="p"/>
            </a:pPr>
            <a:r>
              <a:rPr kumimoji="0" lang="zh-CN" altLang="en-US" b="1" dirty="0"/>
              <a:t>手导管室激活流程图和备用流程流于形式，无具体指导作用</a:t>
            </a:r>
            <a:endParaRPr kumimoji="0" lang="en-US" altLang="zh-CN" b="1" dirty="0"/>
          </a:p>
          <a:p>
            <a:pPr marL="355600" indent="-342900">
              <a:lnSpc>
                <a:spcPts val="3200"/>
              </a:lnSpc>
              <a:spcBef>
                <a:spcPts val="763"/>
              </a:spcBef>
              <a:buFont typeface="Wingdings" panose="05000000000000000000" pitchFamily="2" charset="2"/>
              <a:buChar char="p"/>
            </a:pPr>
            <a:r>
              <a:rPr kumimoji="0" lang="zh-CN" altLang="en-US" b="1" dirty="0"/>
              <a:t>术量不达标（截图不清晰，描述含混）</a:t>
            </a:r>
            <a:endParaRPr kumimoji="0" lang="en-US" altLang="zh-CN" b="1" dirty="0"/>
          </a:p>
          <a:p>
            <a:pPr marL="355600" indent="-342900">
              <a:lnSpc>
                <a:spcPts val="3200"/>
              </a:lnSpc>
              <a:spcBef>
                <a:spcPts val="763"/>
              </a:spcBef>
              <a:buFont typeface="Wingdings" panose="05000000000000000000" pitchFamily="2" charset="2"/>
              <a:buChar char="p"/>
            </a:pPr>
            <a:r>
              <a:rPr kumimoji="0" lang="zh-CN" altLang="en-US" b="1" dirty="0">
                <a:solidFill>
                  <a:srgbClr val="000000"/>
                </a:solidFill>
                <a:sym typeface="+mn-ea" charset="-122"/>
              </a:rPr>
              <a:t>直报系统个人截图不清晰（建议加文字说明）</a:t>
            </a:r>
            <a:endParaRPr kumimoji="0" lang="zh-CN" altLang="en-US" b="1" dirty="0">
              <a:solidFill>
                <a:srgbClr val="000000"/>
              </a:solidFill>
            </a:endParaRPr>
          </a:p>
          <a:p>
            <a:pPr marL="355600" indent="-342900">
              <a:lnSpc>
                <a:spcPts val="3200"/>
              </a:lnSpc>
              <a:spcBef>
                <a:spcPts val="763"/>
              </a:spcBef>
              <a:buFont typeface="Wingdings" panose="05000000000000000000" pitchFamily="2" charset="2"/>
              <a:buChar char="p"/>
            </a:pPr>
            <a:r>
              <a:rPr kumimoji="0" lang="zh-CN" altLang="en-US" b="1" dirty="0">
                <a:solidFill>
                  <a:srgbClr val="000000"/>
                </a:solidFill>
                <a:sym typeface="+mn-ea" charset="-122"/>
              </a:rPr>
              <a:t>只上传</a:t>
            </a:r>
            <a:r>
              <a:rPr kumimoji="0" lang="en-US" altLang="zh-CN" b="1" dirty="0">
                <a:solidFill>
                  <a:srgbClr val="000000"/>
                </a:solidFill>
                <a:sym typeface="+mn-ea" charset="-122"/>
              </a:rPr>
              <a:t>1</a:t>
            </a:r>
            <a:r>
              <a:rPr kumimoji="0" lang="zh-CN" altLang="en-US" b="1" dirty="0">
                <a:solidFill>
                  <a:srgbClr val="000000"/>
                </a:solidFill>
                <a:sym typeface="+mn-ea" charset="-122"/>
              </a:rPr>
              <a:t>个人的资质或截图</a:t>
            </a:r>
            <a:endParaRPr kumimoji="0" lang="en-US" altLang="zh-CN" b="1" dirty="0">
              <a:solidFill>
                <a:srgbClr val="000000"/>
              </a:solidFill>
              <a:sym typeface="+mn-ea" charset="-122"/>
            </a:endParaRPr>
          </a:p>
          <a:p>
            <a:pPr marL="355600" indent="-342900">
              <a:lnSpc>
                <a:spcPts val="3200"/>
              </a:lnSpc>
              <a:spcBef>
                <a:spcPts val="763"/>
              </a:spcBef>
              <a:buFont typeface="Wingdings" panose="05000000000000000000" pitchFamily="2" charset="2"/>
              <a:buChar char="p"/>
            </a:pPr>
            <a:r>
              <a:rPr kumimoji="0" lang="zh-CN" altLang="en-US" b="1" dirty="0">
                <a:solidFill>
                  <a:srgbClr val="000000"/>
                </a:solidFill>
                <a:sym typeface="+mn-ea" charset="-122"/>
              </a:rPr>
              <a:t>护士要求有培训证明</a:t>
            </a:r>
            <a:endParaRPr kumimoji="0" lang="en-US" altLang="zh-CN" b="1" dirty="0">
              <a:solidFill>
                <a:srgbClr val="000000"/>
              </a:solidFill>
              <a:sym typeface="+mn-ea" charset="-122"/>
            </a:endParaRPr>
          </a:p>
        </p:txBody>
      </p:sp>
      <p:sp>
        <p:nvSpPr>
          <p:cNvPr id="54276" name="矩形 1"/>
          <p:cNvSpPr>
            <a:spLocks noChangeArrowheads="1"/>
          </p:cNvSpPr>
          <p:nvPr/>
        </p:nvSpPr>
        <p:spPr bwMode="auto">
          <a:xfrm>
            <a:off x="868412" y="188640"/>
            <a:ext cx="63401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r>
              <a:rPr kumimoji="0" lang="zh-CN" altLang="en-US" sz="3200" b="1" dirty="0">
                <a:solidFill>
                  <a:srgbClr val="002060"/>
                </a:solidFill>
              </a:rPr>
              <a:t>人员资质及专科救治条件</a:t>
            </a:r>
            <a:r>
              <a:rPr kumimoji="0" lang="zh-CN" altLang="en-US" sz="3200" b="1" dirty="0">
                <a:solidFill>
                  <a:srgbClr val="FF0000"/>
                </a:solidFill>
              </a:rPr>
              <a:t>常见问题</a:t>
            </a:r>
          </a:p>
        </p:txBody>
      </p:sp>
      <p:sp>
        <p:nvSpPr>
          <p:cNvPr id="2" name="矩形 1"/>
          <p:cNvSpPr/>
          <p:nvPr/>
        </p:nvSpPr>
        <p:spPr>
          <a:xfrm>
            <a:off x="868412" y="4869160"/>
            <a:ext cx="7885383" cy="400110"/>
          </a:xfrm>
          <a:prstGeom prst="rect">
            <a:avLst/>
          </a:prstGeom>
        </p:spPr>
        <p:txBody>
          <a:bodyPr wrap="square">
            <a:spAutoFit/>
          </a:bodyPr>
          <a:lstStyle/>
          <a:p>
            <a:r>
              <a:rPr lang="zh-CN" altLang="en-US" sz="2000" b="1" dirty="0">
                <a:solidFill>
                  <a:srgbClr val="FF0000"/>
                </a:solidFill>
                <a:latin typeface="微软雅黑"/>
                <a:ea typeface="微软雅黑"/>
              </a:rPr>
              <a:t>标有“资料</a:t>
            </a:r>
            <a:r>
              <a:rPr lang="en-US" altLang="zh-CN" sz="2000" b="1" dirty="0">
                <a:solidFill>
                  <a:srgbClr val="FF0000"/>
                </a:solidFill>
                <a:latin typeface="微软雅黑"/>
                <a:ea typeface="微软雅黑"/>
              </a:rPr>
              <a:t>+</a:t>
            </a:r>
            <a:r>
              <a:rPr lang="zh-CN" altLang="en-US" sz="2000" b="1" dirty="0">
                <a:solidFill>
                  <a:srgbClr val="FF0000"/>
                </a:solidFill>
                <a:latin typeface="微软雅黑"/>
                <a:ea typeface="微软雅黑"/>
              </a:rPr>
              <a:t>现场”字样的条款，网上要提交材料，现场要重新评估</a:t>
            </a:r>
            <a:endParaRPr lang="en-US" altLang="zh-CN" sz="2000" b="1" dirty="0">
              <a:solidFill>
                <a:srgbClr val="FF0000"/>
              </a:solidFill>
              <a:latin typeface="微软雅黑"/>
              <a:ea typeface="微软雅黑"/>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xfrm>
            <a:off x="899592" y="210220"/>
            <a:ext cx="7496175" cy="698500"/>
          </a:xfrm>
        </p:spPr>
        <p:txBody>
          <a:bodyPr/>
          <a:lstStyle/>
          <a:p>
            <a:pPr>
              <a:lnSpc>
                <a:spcPct val="100000"/>
              </a:lnSpc>
            </a:pPr>
            <a:r>
              <a:rPr kumimoji="0" lang="zh-CN" altLang="en-US" sz="3200" b="1" dirty="0">
                <a:solidFill>
                  <a:srgbClr val="002060"/>
                </a:solidFill>
                <a:cs typeface="+mn-cs"/>
              </a:rPr>
              <a:t>规范示例</a:t>
            </a:r>
          </a:p>
        </p:txBody>
      </p:sp>
      <p:sp>
        <p:nvSpPr>
          <p:cNvPr id="55299" name="object 7"/>
          <p:cNvSpPr>
            <a:spLocks noChangeArrowheads="1"/>
          </p:cNvSpPr>
          <p:nvPr/>
        </p:nvSpPr>
        <p:spPr bwMode="auto">
          <a:xfrm>
            <a:off x="395536" y="1196752"/>
            <a:ext cx="8207375" cy="49561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endParaRPr kumimoji="0" lang="zh-CN" altLang="en-US" sz="1800">
              <a:latin typeface="Calibri" panose="020F0502020204030204" pitchFamily="34" charset="0"/>
              <a:ea typeface="等线"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899592" y="214313"/>
            <a:ext cx="7496175" cy="698500"/>
          </a:xfrm>
        </p:spPr>
        <p:txBody>
          <a:bodyPr/>
          <a:lstStyle/>
          <a:p>
            <a:pPr eaLnBrk="1" hangingPunct="1"/>
            <a:r>
              <a:rPr kumimoji="0" lang="zh-CN" altLang="en-US" sz="3200" b="1" dirty="0">
                <a:solidFill>
                  <a:srgbClr val="002060"/>
                </a:solidFill>
              </a:rPr>
              <a:t>诊断及鉴别诊断</a:t>
            </a:r>
          </a:p>
        </p:txBody>
      </p:sp>
      <p:sp>
        <p:nvSpPr>
          <p:cNvPr id="2" name="矩形 1"/>
          <p:cNvSpPr/>
          <p:nvPr/>
        </p:nvSpPr>
        <p:spPr>
          <a:xfrm>
            <a:off x="755576" y="1200036"/>
            <a:ext cx="8064896" cy="5037276"/>
          </a:xfrm>
          <a:prstGeom prst="rect">
            <a:avLst/>
          </a:prstGeom>
        </p:spPr>
        <p:txBody>
          <a:bodyPr wrap="square">
            <a:spAutoFit/>
          </a:bodyPr>
          <a:lstStyle/>
          <a:p>
            <a:pPr marL="457200" indent="-457200">
              <a:buFont typeface="Wingdings" panose="05000000000000000000" pitchFamily="2" charset="2"/>
              <a:buChar char="p"/>
            </a:pPr>
            <a:r>
              <a:rPr lang="zh-CN" altLang="en-US" sz="2800" b="1" dirty="0">
                <a:latin typeface="微软雅黑"/>
                <a:ea typeface="微软雅黑"/>
              </a:rPr>
              <a:t>胸痛诊断及鉴别诊断的基本支持条件（</a:t>
            </a:r>
            <a:r>
              <a:rPr lang="en-US" altLang="zh-CN" sz="2800" b="1" dirty="0">
                <a:latin typeface="微软雅黑"/>
                <a:ea typeface="微软雅黑"/>
              </a:rPr>
              <a:t>10</a:t>
            </a:r>
            <a:r>
              <a:rPr lang="zh-CN" altLang="en-US" sz="2800" b="1" dirty="0">
                <a:latin typeface="微软雅黑"/>
                <a:ea typeface="微软雅黑"/>
              </a:rPr>
              <a:t>分）</a:t>
            </a:r>
            <a:endParaRPr lang="en-US" altLang="zh-CN" sz="2800" b="1" dirty="0">
              <a:latin typeface="微软雅黑"/>
              <a:ea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远程传输能力及信息共享平台，</a:t>
            </a:r>
            <a:r>
              <a:rPr lang="zh-CN" altLang="en-US" sz="2000" dirty="0">
                <a:solidFill>
                  <a:srgbClr val="FF0000"/>
                </a:solidFill>
                <a:latin typeface="微软雅黑"/>
                <a:ea typeface="微软雅黑"/>
                <a:cs typeface="微软雅黑"/>
              </a:rPr>
              <a:t>至少与</a:t>
            </a:r>
            <a:r>
              <a:rPr lang="en-US" altLang="zh-CN" sz="2000" dirty="0">
                <a:solidFill>
                  <a:srgbClr val="FF0000"/>
                </a:solidFill>
                <a:latin typeface="微软雅黑"/>
                <a:ea typeface="微软雅黑"/>
                <a:cs typeface="微软雅黑"/>
              </a:rPr>
              <a:t>5</a:t>
            </a:r>
            <a:r>
              <a:rPr lang="zh-CN" altLang="en-US" sz="2000" dirty="0">
                <a:solidFill>
                  <a:srgbClr val="FF0000"/>
                </a:solidFill>
                <a:latin typeface="微软雅黑"/>
                <a:ea typeface="微软雅黑"/>
                <a:cs typeface="微软雅黑"/>
              </a:rPr>
              <a:t>家非</a:t>
            </a:r>
            <a:r>
              <a:rPr lang="en-US" altLang="zh-CN" sz="2000" dirty="0">
                <a:solidFill>
                  <a:srgbClr val="FF0000"/>
                </a:solidFill>
                <a:latin typeface="微软雅黑"/>
                <a:ea typeface="微软雅黑"/>
                <a:cs typeface="微软雅黑"/>
              </a:rPr>
              <a:t>PCI</a:t>
            </a:r>
            <a:r>
              <a:rPr lang="zh-CN" altLang="en-US" sz="2000" dirty="0">
                <a:solidFill>
                  <a:srgbClr val="FF0000"/>
                </a:solidFill>
                <a:latin typeface="微软雅黑"/>
                <a:ea typeface="微软雅黑"/>
                <a:cs typeface="微软雅黑"/>
              </a:rPr>
              <a:t>基层医院</a:t>
            </a:r>
            <a:r>
              <a:rPr lang="zh-CN" altLang="en-US" sz="2000" dirty="0">
                <a:latin typeface="微软雅黑"/>
                <a:ea typeface="微软雅黑"/>
                <a:cs typeface="微软雅黑"/>
              </a:rPr>
              <a:t>形成有效的联络机制</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急诊科医师应具备对急性胸痛的</a:t>
            </a:r>
            <a:r>
              <a:rPr lang="zh-CN" altLang="en-US" sz="2000" dirty="0">
                <a:solidFill>
                  <a:srgbClr val="FF0000"/>
                </a:solidFill>
                <a:latin typeface="微软雅黑"/>
                <a:ea typeface="微软雅黑"/>
                <a:cs typeface="微软雅黑"/>
              </a:rPr>
              <a:t>鉴别诊断能力</a:t>
            </a:r>
            <a:r>
              <a:rPr lang="zh-CN" altLang="en-US" sz="2000" dirty="0">
                <a:latin typeface="微软雅黑"/>
                <a:ea typeface="微软雅黑"/>
                <a:cs typeface="微软雅黑"/>
              </a:rPr>
              <a:t>，在对急性胸痛进行鉴别诊断时，能得到其它相关学科的支持</a:t>
            </a:r>
            <a:r>
              <a:rPr lang="zh-CN" altLang="en-US" sz="2000" dirty="0">
                <a:solidFill>
                  <a:srgbClr val="FF0000"/>
                </a:solidFill>
                <a:latin typeface="微软雅黑"/>
                <a:ea typeface="微软雅黑"/>
                <a:cs typeface="微软雅黑"/>
              </a:rPr>
              <a:t>（急会诊）</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随时进行超声诊断的能力，包括心脏超声及主动脉超声，从启动超声到实施检查的时间在</a:t>
            </a:r>
            <a:r>
              <a:rPr lang="en-US" altLang="zh-CN" sz="2000" dirty="0">
                <a:solidFill>
                  <a:srgbClr val="FF0000"/>
                </a:solidFill>
                <a:latin typeface="微软雅黑"/>
                <a:ea typeface="微软雅黑"/>
                <a:cs typeface="微软雅黑"/>
              </a:rPr>
              <a:t>30</a:t>
            </a:r>
            <a:r>
              <a:rPr lang="zh-CN" altLang="en-US" sz="2000" dirty="0">
                <a:solidFill>
                  <a:srgbClr val="FF0000"/>
                </a:solidFill>
                <a:latin typeface="微软雅黑"/>
                <a:ea typeface="微软雅黑"/>
                <a:cs typeface="微软雅黑"/>
              </a:rPr>
              <a:t>分钟以内</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多排螺旋</a:t>
            </a:r>
            <a:r>
              <a:rPr lang="en-US" altLang="zh-CN" sz="2000" dirty="0">
                <a:latin typeface="微软雅黑"/>
                <a:ea typeface="微软雅黑"/>
                <a:cs typeface="微软雅黑"/>
              </a:rPr>
              <a:t>CT</a:t>
            </a:r>
            <a:r>
              <a:rPr lang="zh-CN" altLang="en-US" sz="2000" dirty="0">
                <a:latin typeface="微软雅黑"/>
                <a:ea typeface="微软雅黑"/>
                <a:cs typeface="微软雅黑"/>
              </a:rPr>
              <a:t>增强扫描，并能开展急诊主动脉、肺动脉</a:t>
            </a:r>
            <a:r>
              <a:rPr lang="en-US" altLang="zh-CN" sz="2000" dirty="0">
                <a:latin typeface="微软雅黑"/>
                <a:ea typeface="微软雅黑"/>
                <a:cs typeface="微软雅黑"/>
              </a:rPr>
              <a:t>CTA</a:t>
            </a:r>
            <a:r>
              <a:rPr lang="zh-CN" altLang="en-US" sz="2000" dirty="0">
                <a:latin typeface="微软雅黑"/>
                <a:ea typeface="微软雅黑"/>
                <a:cs typeface="微软雅黑"/>
              </a:rPr>
              <a:t>检查，从启动</a:t>
            </a:r>
            <a:r>
              <a:rPr lang="en-US" altLang="zh-CN" sz="2000" dirty="0">
                <a:latin typeface="微软雅黑"/>
                <a:ea typeface="微软雅黑"/>
                <a:cs typeface="微软雅黑"/>
              </a:rPr>
              <a:t>CT</a:t>
            </a:r>
            <a:r>
              <a:rPr lang="zh-CN" altLang="en-US" sz="2000" dirty="0">
                <a:latin typeface="微软雅黑"/>
                <a:ea typeface="微软雅黑"/>
                <a:cs typeface="微软雅黑"/>
              </a:rPr>
              <a:t>室到接受患者进行检查的时间在</a:t>
            </a:r>
            <a:r>
              <a:rPr lang="en-US" altLang="zh-CN" sz="2000" dirty="0">
                <a:latin typeface="微软雅黑"/>
                <a:ea typeface="微软雅黑"/>
                <a:cs typeface="微软雅黑"/>
              </a:rPr>
              <a:t>30</a:t>
            </a:r>
            <a:r>
              <a:rPr lang="zh-CN" altLang="en-US" sz="2000" dirty="0">
                <a:latin typeface="微软雅黑"/>
                <a:ea typeface="微软雅黑"/>
                <a:cs typeface="微软雅黑"/>
              </a:rPr>
              <a:t>分钟以内</a:t>
            </a:r>
            <a:r>
              <a:rPr lang="zh-CN" altLang="en-US" sz="2000" dirty="0">
                <a:solidFill>
                  <a:srgbClr val="FF0000"/>
                </a:solidFill>
                <a:latin typeface="微软雅黑"/>
                <a:ea typeface="微软雅黑"/>
                <a:cs typeface="微软雅黑"/>
              </a:rPr>
              <a:t>（基层不做要求）</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运动心电图应在正常工作时间内随时可用于对低危胸痛患者的评估 </a:t>
            </a:r>
            <a:r>
              <a:rPr lang="zh-CN" altLang="en-US" sz="2000" dirty="0">
                <a:solidFill>
                  <a:srgbClr val="FF0000"/>
                </a:solidFill>
                <a:latin typeface="微软雅黑"/>
                <a:ea typeface="微软雅黑"/>
                <a:cs typeface="微软雅黑"/>
              </a:rPr>
              <a:t>（基层不做要求）</a:t>
            </a:r>
            <a:endParaRPr lang="zh-CN" altLang="en-US" sz="2000" b="1" dirty="0">
              <a:solidFill>
                <a:srgbClr val="FF0000"/>
              </a:solidFill>
              <a:latin typeface="微软雅黑"/>
              <a:ea typeface="微软雅黑"/>
              <a:cs typeface="微软雅黑"/>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txBox="1">
            <a:spLocks noChangeArrowheads="1"/>
          </p:cNvSpPr>
          <p:nvPr/>
        </p:nvSpPr>
        <p:spPr bwMode="auto">
          <a:xfrm>
            <a:off x="899592" y="44624"/>
            <a:ext cx="76009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pPr>
            <a:r>
              <a:rPr kumimoji="0" lang="zh-CN" altLang="en-US" sz="3200" b="1" dirty="0">
                <a:solidFill>
                  <a:srgbClr val="002060"/>
                </a:solidFill>
              </a:rPr>
              <a:t>要素一  基本条件与资质</a:t>
            </a:r>
            <a:endParaRPr kumimoji="0" lang="en-US" altLang="zh-CN" sz="3200" b="1" dirty="0">
              <a:solidFill>
                <a:srgbClr val="002060"/>
              </a:solidFill>
            </a:endParaRPr>
          </a:p>
        </p:txBody>
      </p:sp>
      <p:sp>
        <p:nvSpPr>
          <p:cNvPr id="40963" name="Rectangle 3"/>
          <p:cNvSpPr txBox="1">
            <a:spLocks noChangeArrowheads="1"/>
          </p:cNvSpPr>
          <p:nvPr/>
        </p:nvSpPr>
        <p:spPr bwMode="auto">
          <a:xfrm>
            <a:off x="1835696" y="5159690"/>
            <a:ext cx="6480720" cy="64807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nchor="ctr"/>
          <a:lstStyle>
            <a:lvl1pPr marL="285750" indent="-28575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20000"/>
              </a:spcBef>
              <a:buFontTx/>
              <a:buNone/>
            </a:pPr>
            <a:r>
              <a:rPr kumimoji="0" lang="zh-CN" altLang="en-US" sz="2800" b="1" dirty="0">
                <a:solidFill>
                  <a:srgbClr val="FF0000"/>
                </a:solidFill>
              </a:rPr>
              <a:t>权重最大，占</a:t>
            </a:r>
            <a:r>
              <a:rPr kumimoji="0" lang="en-US" altLang="zh-CN" sz="2800" b="1" dirty="0">
                <a:solidFill>
                  <a:srgbClr val="FF0000"/>
                </a:solidFill>
              </a:rPr>
              <a:t>40%</a:t>
            </a:r>
            <a:r>
              <a:rPr kumimoji="0" lang="zh-CN" altLang="en-US" sz="2800" b="1" dirty="0">
                <a:solidFill>
                  <a:srgbClr val="FF0000"/>
                </a:solidFill>
              </a:rPr>
              <a:t>，是必须满足的条件</a:t>
            </a:r>
            <a:endParaRPr kumimoji="0" lang="zh-CN" altLang="zh-CN" sz="2800" b="1" dirty="0">
              <a:solidFill>
                <a:srgbClr val="FF0000"/>
              </a:solidFill>
            </a:endParaRPr>
          </a:p>
        </p:txBody>
      </p:sp>
      <p:sp>
        <p:nvSpPr>
          <p:cNvPr id="40964" name="文本框 1"/>
          <p:cNvSpPr txBox="1">
            <a:spLocks noChangeArrowheads="1"/>
          </p:cNvSpPr>
          <p:nvPr/>
        </p:nvSpPr>
        <p:spPr bwMode="auto">
          <a:xfrm>
            <a:off x="1835696" y="1606731"/>
            <a:ext cx="5688632" cy="340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30000"/>
              </a:lnSpc>
              <a:spcBef>
                <a:spcPct val="0"/>
              </a:spcBef>
              <a:buFont typeface="Wingdings" panose="05000000000000000000" pitchFamily="2" charset="2"/>
              <a:buChar char="p"/>
            </a:pPr>
            <a:r>
              <a:rPr lang="zh-CN" altLang="en-US" b="1" dirty="0"/>
              <a:t>胸痛中心的组织机构</a:t>
            </a:r>
            <a:endParaRPr lang="en-US" altLang="zh-CN" b="1" dirty="0"/>
          </a:p>
          <a:p>
            <a:pPr>
              <a:lnSpc>
                <a:spcPct val="130000"/>
              </a:lnSpc>
              <a:spcBef>
                <a:spcPct val="0"/>
              </a:spcBef>
              <a:buFont typeface="Wingdings" panose="05000000000000000000" pitchFamily="2" charset="2"/>
              <a:buChar char="p"/>
            </a:pPr>
            <a:r>
              <a:rPr lang="zh-CN" altLang="en-US" b="1" dirty="0"/>
              <a:t>医院对胸痛中心的支持与承诺</a:t>
            </a:r>
            <a:endParaRPr lang="en-US" altLang="zh-CN" b="1" dirty="0"/>
          </a:p>
          <a:p>
            <a:pPr>
              <a:lnSpc>
                <a:spcPct val="130000"/>
              </a:lnSpc>
              <a:spcBef>
                <a:spcPct val="0"/>
              </a:spcBef>
              <a:buFont typeface="Wingdings" panose="05000000000000000000" pitchFamily="2" charset="2"/>
              <a:buChar char="p"/>
            </a:pPr>
            <a:r>
              <a:rPr lang="zh-CN" altLang="en-US" b="1" dirty="0"/>
              <a:t>胸痛急救的配套功能区域设置及标识</a:t>
            </a:r>
            <a:endParaRPr lang="en-US" altLang="zh-CN" b="1" dirty="0"/>
          </a:p>
          <a:p>
            <a:pPr>
              <a:lnSpc>
                <a:spcPct val="130000"/>
              </a:lnSpc>
              <a:spcBef>
                <a:spcPct val="0"/>
              </a:spcBef>
              <a:buFont typeface="Wingdings" panose="05000000000000000000" pitchFamily="2" charset="2"/>
              <a:buChar char="p"/>
            </a:pPr>
            <a:r>
              <a:rPr lang="zh-CN" altLang="en-US" b="1" dirty="0"/>
              <a:t>人员资质及专科救治条件</a:t>
            </a:r>
            <a:endParaRPr lang="en-US" altLang="zh-CN" b="1" dirty="0"/>
          </a:p>
          <a:p>
            <a:pPr>
              <a:lnSpc>
                <a:spcPct val="130000"/>
              </a:lnSpc>
              <a:spcBef>
                <a:spcPct val="0"/>
              </a:spcBef>
              <a:buFont typeface="Wingdings" panose="05000000000000000000" pitchFamily="2" charset="2"/>
              <a:buChar char="p"/>
            </a:pPr>
            <a:r>
              <a:rPr lang="zh-CN" altLang="en-US" b="1" dirty="0"/>
              <a:t>胸痛诊断及鉴别诊断的基本支持条件</a:t>
            </a:r>
            <a:endParaRPr lang="en-US" altLang="zh-CN" b="1" dirty="0"/>
          </a:p>
          <a:p>
            <a:pPr>
              <a:lnSpc>
                <a:spcPct val="130000"/>
              </a:lnSpc>
              <a:spcBef>
                <a:spcPct val="0"/>
              </a:spcBef>
              <a:buFont typeface="Wingdings" panose="05000000000000000000" pitchFamily="2" charset="2"/>
              <a:buChar char="p"/>
            </a:pPr>
            <a:r>
              <a:rPr lang="zh-CN" altLang="en-US" b="1" dirty="0"/>
              <a:t>时钟统一方案及管理</a:t>
            </a:r>
            <a:endParaRPr lang="en-US" altLang="zh-CN" b="1" dirty="0"/>
          </a:p>
          <a:p>
            <a:pPr>
              <a:lnSpc>
                <a:spcPct val="130000"/>
              </a:lnSpc>
              <a:spcBef>
                <a:spcPct val="0"/>
              </a:spcBef>
              <a:buFont typeface="Wingdings" panose="05000000000000000000" pitchFamily="2" charset="2"/>
              <a:buChar char="p"/>
            </a:pPr>
            <a:r>
              <a:rPr lang="zh-CN" altLang="en-US" b="1" dirty="0"/>
              <a:t>数据库的填报和管理</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时钟统一</a:t>
            </a:r>
          </a:p>
        </p:txBody>
      </p:sp>
      <p:sp>
        <p:nvSpPr>
          <p:cNvPr id="2" name="矩形 1"/>
          <p:cNvSpPr/>
          <p:nvPr/>
        </p:nvSpPr>
        <p:spPr>
          <a:xfrm>
            <a:off x="899592" y="1556792"/>
            <a:ext cx="7496175" cy="3395801"/>
          </a:xfrm>
          <a:prstGeom prst="rect">
            <a:avLst/>
          </a:prstGeom>
        </p:spPr>
        <p:txBody>
          <a:bodyPr wrap="square">
            <a:spAutoFit/>
          </a:bodyPr>
          <a:lstStyle/>
          <a:p>
            <a:pPr marL="457200" indent="-457200">
              <a:buFont typeface="Wingdings" panose="05000000000000000000" pitchFamily="2" charset="2"/>
              <a:buChar char="p"/>
            </a:pPr>
            <a:r>
              <a:rPr lang="zh-CN" altLang="en-US" sz="2800" b="1" dirty="0">
                <a:latin typeface="微软雅黑"/>
                <a:ea typeface="微软雅黑"/>
              </a:rPr>
              <a:t>时钟统一方案及管理（</a:t>
            </a:r>
            <a:r>
              <a:rPr lang="en-US" altLang="zh-CN" sz="2800" b="1" dirty="0">
                <a:latin typeface="微软雅黑"/>
                <a:ea typeface="微软雅黑"/>
              </a:rPr>
              <a:t>15</a:t>
            </a:r>
            <a:r>
              <a:rPr lang="zh-CN" altLang="en-US" sz="2800" b="1" dirty="0">
                <a:latin typeface="微软雅黑"/>
                <a:ea typeface="微软雅黑"/>
              </a:rPr>
              <a:t>分）</a:t>
            </a:r>
            <a:endParaRPr lang="en-US" altLang="zh-CN" sz="2800" b="1" dirty="0">
              <a:latin typeface="微软雅黑"/>
              <a:ea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已建立时钟统一</a:t>
            </a:r>
            <a:r>
              <a:rPr lang="zh-CN" altLang="en-US" sz="2000" dirty="0">
                <a:solidFill>
                  <a:srgbClr val="FF0000"/>
                </a:solidFill>
                <a:latin typeface="微软雅黑"/>
                <a:ea typeface="微软雅黑"/>
                <a:cs typeface="微软雅黑"/>
              </a:rPr>
              <a:t>方案</a:t>
            </a:r>
            <a:r>
              <a:rPr lang="zh-CN" altLang="en-US" sz="2000" dirty="0">
                <a:latin typeface="微软雅黑"/>
                <a:ea typeface="微软雅黑"/>
                <a:cs typeface="微软雅黑"/>
              </a:rPr>
              <a:t>，以确保各关键诊疗环节的时间节点记录的准确性</a:t>
            </a:r>
            <a:endParaRPr lang="en-US" altLang="zh-CN" sz="2000" dirty="0">
              <a:latin typeface="微软雅黑"/>
              <a:ea typeface="微软雅黑"/>
              <a:cs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已制订了时钟统一</a:t>
            </a:r>
            <a:r>
              <a:rPr lang="zh-CN" altLang="en-US" sz="2000" dirty="0">
                <a:solidFill>
                  <a:srgbClr val="FF0000"/>
                </a:solidFill>
                <a:latin typeface="微软雅黑"/>
                <a:ea typeface="微软雅黑"/>
                <a:cs typeface="微软雅黑"/>
              </a:rPr>
              <a:t>管理制度</a:t>
            </a:r>
            <a:r>
              <a:rPr lang="zh-CN" altLang="en-US" sz="2000" dirty="0">
                <a:latin typeface="微软雅黑"/>
                <a:ea typeface="微软雅黑"/>
                <a:cs typeface="微软雅黑"/>
              </a:rPr>
              <a:t>，确保关键时间节点所涉及的各类时钟、诊疗设备内置系统时间、各类医疗文书记录时间</a:t>
            </a:r>
            <a:r>
              <a:rPr lang="zh-CN" altLang="en-US" sz="2000" dirty="0">
                <a:solidFill>
                  <a:srgbClr val="FF0000"/>
                </a:solidFill>
                <a:latin typeface="微软雅黑"/>
                <a:ea typeface="微软雅黑"/>
                <a:cs typeface="微软雅黑"/>
              </a:rPr>
              <a:t>的高度统一</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能提供落实时钟统一管理制度的客观记录，如时钟校对记录等</a:t>
            </a:r>
            <a:r>
              <a:rPr lang="zh-CN" altLang="en-US" sz="2000" dirty="0">
                <a:solidFill>
                  <a:srgbClr val="FF0000"/>
                </a:solidFill>
                <a:latin typeface="微软雅黑"/>
                <a:ea typeface="微软雅黑"/>
                <a:cs typeface="微软雅黑"/>
              </a:rPr>
              <a:t>（落实）</a:t>
            </a:r>
            <a:endParaRPr lang="zh-CN" altLang="en-US" b="1" dirty="0">
              <a:latin typeface="微软雅黑"/>
              <a:ea typeface="微软雅黑"/>
              <a:cs typeface="微软雅黑"/>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a:xfrm>
            <a:off x="899592" y="188640"/>
            <a:ext cx="7496175" cy="698500"/>
          </a:xfrm>
        </p:spPr>
        <p:txBody>
          <a:bodyPr/>
          <a:lstStyle/>
          <a:p>
            <a:pPr eaLnBrk="1" hangingPunct="1"/>
            <a:r>
              <a:rPr lang="zh-CN" altLang="en-US" sz="3200" b="1" dirty="0">
                <a:solidFill>
                  <a:srgbClr val="103154"/>
                </a:solidFill>
              </a:rPr>
              <a:t>胸痛患者时间轨迹跟踪示例</a:t>
            </a:r>
            <a:endParaRPr lang="zh-CN" altLang="en-US" sz="3200" dirty="0"/>
          </a:p>
        </p:txBody>
      </p:sp>
      <p:pic>
        <p:nvPicPr>
          <p:cNvPr id="58371" name="Picture 2" descr="C:\Users\t440\Desktop\自行来院3例\李伟.png"/>
          <p:cNvPicPr>
            <a:picLocks noChangeAspect="1" noChangeArrowheads="1"/>
          </p:cNvPicPr>
          <p:nvPr/>
        </p:nvPicPr>
        <p:blipFill>
          <a:blip r:embed="rId2">
            <a:extLst>
              <a:ext uri="{28A0092B-C50C-407E-A947-70E740481C1C}">
                <a14:useLocalDpi xmlns:a14="http://schemas.microsoft.com/office/drawing/2010/main" val="0"/>
              </a:ext>
            </a:extLst>
          </a:blip>
          <a:srcRect t="16873" r="7704" b="35986"/>
          <a:stretch>
            <a:fillRect/>
          </a:stretch>
        </p:blipFill>
        <p:spPr bwMode="auto">
          <a:xfrm>
            <a:off x="-4763" y="1082675"/>
            <a:ext cx="9147176"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3" descr="C:\Users\t440\Desktop\自行来院3例\张齐好.png"/>
          <p:cNvPicPr>
            <a:picLocks noChangeAspect="1" noChangeArrowheads="1"/>
          </p:cNvPicPr>
          <p:nvPr/>
        </p:nvPicPr>
        <p:blipFill>
          <a:blip r:embed="rId3">
            <a:extLst>
              <a:ext uri="{28A0092B-C50C-407E-A947-70E740481C1C}">
                <a14:useLocalDpi xmlns:a14="http://schemas.microsoft.com/office/drawing/2010/main" val="0"/>
              </a:ext>
            </a:extLst>
          </a:blip>
          <a:srcRect l="533" t="16904" r="7599" b="35988"/>
          <a:stretch>
            <a:fillRect/>
          </a:stretch>
        </p:blipFill>
        <p:spPr bwMode="auto">
          <a:xfrm>
            <a:off x="0" y="3935413"/>
            <a:ext cx="91440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p:nvPr/>
        </p:nvSpPr>
        <p:spPr>
          <a:xfrm>
            <a:off x="2632075" y="1998663"/>
            <a:ext cx="393700" cy="522287"/>
          </a:xfrm>
          <a:prstGeom prst="rect">
            <a:avLst/>
          </a:prstGeom>
          <a:solidFill>
            <a:schemeClr val="bg1">
              <a:lumMod val="95000"/>
            </a:schemeClr>
          </a:solidFill>
        </p:spPr>
        <p:txBody>
          <a:bodyPr>
            <a:spAutoFit/>
          </a:bodyPr>
          <a:lstStyle>
            <a:lvl1pPr>
              <a:defRPr kumimoji="1" sz="2400">
                <a:solidFill>
                  <a:schemeClr val="tx1"/>
                </a:solidFill>
                <a:latin typeface="Calibri" panose="020F0502020204030204" pitchFamily="34" charset="0"/>
                <a:ea typeface="等线" panose="02010600030101010101" pitchFamily="2" charset="-122"/>
              </a:defRPr>
            </a:lvl1pPr>
            <a:lvl2pPr marL="742950" indent="-285750">
              <a:defRPr kumimoji="1" sz="2400">
                <a:solidFill>
                  <a:schemeClr val="tx1"/>
                </a:solidFill>
                <a:latin typeface="Calibri" panose="020F0502020204030204" pitchFamily="34" charset="0"/>
                <a:ea typeface="等线" panose="02010600030101010101" pitchFamily="2" charset="-122"/>
              </a:defRPr>
            </a:lvl2pPr>
            <a:lvl3pPr marL="1143000" indent="-228600">
              <a:defRPr kumimoji="1" sz="2400">
                <a:solidFill>
                  <a:schemeClr val="tx1"/>
                </a:solidFill>
                <a:latin typeface="Calibri" panose="020F0502020204030204" pitchFamily="34" charset="0"/>
                <a:ea typeface="等线" panose="02010600030101010101" pitchFamily="2" charset="-122"/>
              </a:defRPr>
            </a:lvl3pPr>
            <a:lvl4pPr marL="1600200" indent="-228600">
              <a:defRPr kumimoji="1" sz="2400">
                <a:solidFill>
                  <a:schemeClr val="tx1"/>
                </a:solidFill>
                <a:latin typeface="Calibri" panose="020F0502020204030204" pitchFamily="34" charset="0"/>
                <a:ea typeface="等线" panose="02010600030101010101" pitchFamily="2" charset="-122"/>
              </a:defRPr>
            </a:lvl4pPr>
            <a:lvl5pPr marL="2057400" indent="-228600">
              <a:defRPr kumimoji="1" sz="2400">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等线" panose="02010600030101010101" pitchFamily="2" charset="-122"/>
              </a:defRPr>
            </a:lvl9pPr>
          </a:lstStyle>
          <a:p>
            <a:pPr algn="ctr">
              <a:defRPr/>
            </a:pPr>
            <a:r>
              <a:rPr kumimoji="0" lang="zh-CN" altLang="en-US" sz="700">
                <a:solidFill>
                  <a:srgbClr val="FF0000"/>
                </a:solidFill>
              </a:rPr>
              <a:t>首次负荷</a:t>
            </a:r>
            <a:r>
              <a:rPr kumimoji="0" lang="en-US" altLang="zh-CN" sz="700">
                <a:solidFill>
                  <a:srgbClr val="FF0000"/>
                </a:solidFill>
              </a:rPr>
              <a:t>DAPT</a:t>
            </a:r>
            <a:r>
              <a:rPr kumimoji="0" lang="zh-CN" altLang="en-US" sz="700">
                <a:solidFill>
                  <a:srgbClr val="FF0000"/>
                </a:solidFill>
              </a:rPr>
              <a:t>给药</a:t>
            </a:r>
            <a:endParaRPr kumimoji="0" lang="en-US" altLang="zh-CN" sz="700">
              <a:solidFill>
                <a:srgbClr val="FF0000"/>
              </a:solidFill>
            </a:endParaRPr>
          </a:p>
        </p:txBody>
      </p:sp>
      <p:sp>
        <p:nvSpPr>
          <p:cNvPr id="7" name="TextBox 6"/>
          <p:cNvSpPr txBox="1"/>
          <p:nvPr/>
        </p:nvSpPr>
        <p:spPr>
          <a:xfrm>
            <a:off x="2219325" y="4894263"/>
            <a:ext cx="398463" cy="522287"/>
          </a:xfrm>
          <a:prstGeom prst="rect">
            <a:avLst/>
          </a:prstGeom>
          <a:solidFill>
            <a:schemeClr val="bg1">
              <a:lumMod val="95000"/>
            </a:schemeClr>
          </a:solidFill>
        </p:spPr>
        <p:txBody>
          <a:bodyPr>
            <a:spAutoFit/>
          </a:bodyPr>
          <a:lstStyle>
            <a:lvl1pPr>
              <a:defRPr kumimoji="1" sz="2400">
                <a:solidFill>
                  <a:schemeClr val="tx1"/>
                </a:solidFill>
                <a:latin typeface="Calibri" panose="020F0502020204030204" pitchFamily="34" charset="0"/>
                <a:ea typeface="等线" panose="02010600030101010101" pitchFamily="2" charset="-122"/>
              </a:defRPr>
            </a:lvl1pPr>
            <a:lvl2pPr marL="742950" indent="-285750">
              <a:defRPr kumimoji="1" sz="2400">
                <a:solidFill>
                  <a:schemeClr val="tx1"/>
                </a:solidFill>
                <a:latin typeface="Calibri" panose="020F0502020204030204" pitchFamily="34" charset="0"/>
                <a:ea typeface="等线" panose="02010600030101010101" pitchFamily="2" charset="-122"/>
              </a:defRPr>
            </a:lvl2pPr>
            <a:lvl3pPr marL="1143000" indent="-228600">
              <a:defRPr kumimoji="1" sz="2400">
                <a:solidFill>
                  <a:schemeClr val="tx1"/>
                </a:solidFill>
                <a:latin typeface="Calibri" panose="020F0502020204030204" pitchFamily="34" charset="0"/>
                <a:ea typeface="等线" panose="02010600030101010101" pitchFamily="2" charset="-122"/>
              </a:defRPr>
            </a:lvl3pPr>
            <a:lvl4pPr marL="1600200" indent="-228600">
              <a:defRPr kumimoji="1" sz="2400">
                <a:solidFill>
                  <a:schemeClr val="tx1"/>
                </a:solidFill>
                <a:latin typeface="Calibri" panose="020F0502020204030204" pitchFamily="34" charset="0"/>
                <a:ea typeface="等线" panose="02010600030101010101" pitchFamily="2" charset="-122"/>
              </a:defRPr>
            </a:lvl4pPr>
            <a:lvl5pPr marL="2057400" indent="-228600">
              <a:defRPr kumimoji="1" sz="2400">
                <a:solidFill>
                  <a:schemeClr val="tx1"/>
                </a:solidFill>
                <a:latin typeface="Calibri" panose="020F0502020204030204" pitchFamily="34" charset="0"/>
                <a:ea typeface="等线"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等线"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等线"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等线"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等线" panose="02010600030101010101" pitchFamily="2" charset="-122"/>
              </a:defRPr>
            </a:lvl9pPr>
          </a:lstStyle>
          <a:p>
            <a:pPr algn="ctr">
              <a:defRPr/>
            </a:pPr>
            <a:r>
              <a:rPr kumimoji="0" lang="zh-CN" altLang="en-US" sz="700">
                <a:solidFill>
                  <a:srgbClr val="FF0000"/>
                </a:solidFill>
              </a:rPr>
              <a:t>首次负荷</a:t>
            </a:r>
            <a:r>
              <a:rPr kumimoji="0" lang="en-US" altLang="zh-CN" sz="700">
                <a:solidFill>
                  <a:srgbClr val="FF0000"/>
                </a:solidFill>
              </a:rPr>
              <a:t>DAPT</a:t>
            </a:r>
            <a:r>
              <a:rPr kumimoji="0" lang="zh-CN" altLang="en-US" sz="700">
                <a:solidFill>
                  <a:srgbClr val="FF0000"/>
                </a:solidFill>
              </a:rPr>
              <a:t>给药</a:t>
            </a:r>
            <a:endParaRPr kumimoji="0" lang="en-US" altLang="zh-CN" sz="7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时钟统一</a:t>
            </a:r>
            <a:r>
              <a:rPr kumimoji="0" lang="zh-CN" altLang="en-US" sz="3200" b="1" dirty="0">
                <a:solidFill>
                  <a:srgbClr val="FF0000"/>
                </a:solidFill>
              </a:rPr>
              <a:t>常见问题</a:t>
            </a:r>
          </a:p>
        </p:txBody>
      </p:sp>
      <p:sp>
        <p:nvSpPr>
          <p:cNvPr id="2" name="矩形 1"/>
          <p:cNvSpPr/>
          <p:nvPr/>
        </p:nvSpPr>
        <p:spPr>
          <a:xfrm>
            <a:off x="1479327" y="2132856"/>
            <a:ext cx="5756969" cy="2451953"/>
          </a:xfrm>
          <a:prstGeom prst="rect">
            <a:avLst/>
          </a:prstGeom>
        </p:spPr>
        <p:txBody>
          <a:bodyPr wrap="square">
            <a:spAutoFit/>
          </a:bodyPr>
          <a:lstStyle/>
          <a:p>
            <a:pPr marL="355600" lvl="1" indent="-342900" defTabSz="0">
              <a:lnSpc>
                <a:spcPts val="3200"/>
              </a:lnSpc>
              <a:spcBef>
                <a:spcPts val="763"/>
              </a:spcBef>
              <a:buFont typeface="Wingdings" panose="05000000000000000000" pitchFamily="2" charset="2"/>
              <a:buChar char="p"/>
              <a:tabLst>
                <a:tab pos="354013" algn="l"/>
              </a:tabLst>
            </a:pPr>
            <a:r>
              <a:rPr lang="zh-CN" altLang="en-US" sz="2400" b="1" dirty="0">
                <a:solidFill>
                  <a:srgbClr val="000000"/>
                </a:solidFill>
                <a:latin typeface="微软雅黑" panose="020B0503020204020204" pitchFamily="34" charset="-122"/>
                <a:ea typeface="微软雅黑" panose="020B0503020204020204" pitchFamily="34" charset="-122"/>
              </a:rPr>
              <a:t>以各自的手机为时钟统一方案</a:t>
            </a:r>
            <a:endParaRPr lang="en-US" altLang="zh-CN" sz="2400" b="1" dirty="0">
              <a:solidFill>
                <a:srgbClr val="000000"/>
              </a:solidFill>
              <a:latin typeface="微软雅黑" panose="020B0503020204020204" pitchFamily="34" charset="-122"/>
              <a:ea typeface="微软雅黑" panose="020B0503020204020204" pitchFamily="34" charset="-122"/>
            </a:endParaRPr>
          </a:p>
          <a:p>
            <a:pPr marL="355600" lvl="1" indent="-342900" defTabSz="0">
              <a:lnSpc>
                <a:spcPts val="3200"/>
              </a:lnSpc>
              <a:spcBef>
                <a:spcPts val="763"/>
              </a:spcBef>
              <a:buFont typeface="Wingdings" panose="05000000000000000000" pitchFamily="2" charset="2"/>
              <a:buChar char="p"/>
              <a:tabLst>
                <a:tab pos="354013" algn="l"/>
              </a:tabLst>
            </a:pPr>
            <a:r>
              <a:rPr lang="zh-CN" altLang="en-US" sz="2400" b="1" dirty="0">
                <a:solidFill>
                  <a:srgbClr val="000000"/>
                </a:solidFill>
                <a:latin typeface="微软雅黑" panose="020B0503020204020204" pitchFamily="34" charset="-122"/>
                <a:ea typeface="微软雅黑" panose="020B0503020204020204" pitchFamily="34" charset="-122"/>
              </a:rPr>
              <a:t>各设备未能做到时钟统一</a:t>
            </a:r>
            <a:endParaRPr lang="en-US" altLang="zh-CN" sz="2400" b="1" dirty="0">
              <a:solidFill>
                <a:srgbClr val="000000"/>
              </a:solidFill>
              <a:latin typeface="微软雅黑" panose="020B0503020204020204" pitchFamily="34" charset="-122"/>
              <a:ea typeface="微软雅黑" panose="020B0503020204020204" pitchFamily="34" charset="-122"/>
            </a:endParaRPr>
          </a:p>
          <a:p>
            <a:pPr marL="355600" lvl="1" indent="-342900" defTabSz="0">
              <a:lnSpc>
                <a:spcPts val="3200"/>
              </a:lnSpc>
              <a:spcBef>
                <a:spcPts val="763"/>
              </a:spcBef>
              <a:buFont typeface="Wingdings" panose="05000000000000000000" pitchFamily="2" charset="2"/>
              <a:buChar char="p"/>
              <a:tabLst>
                <a:tab pos="354013" algn="l"/>
              </a:tabLst>
            </a:pPr>
            <a:r>
              <a:rPr lang="zh-CN" altLang="en-US" sz="2400" b="1" dirty="0">
                <a:solidFill>
                  <a:srgbClr val="000000"/>
                </a:solidFill>
                <a:latin typeface="微软雅黑" panose="020B0503020204020204" pitchFamily="34" charset="-122"/>
                <a:ea typeface="微软雅黑" panose="020B0503020204020204" pitchFamily="34" charset="-122"/>
              </a:rPr>
              <a:t>工作人员在实际工作中没有明确的时间记录意识，未形成习惯</a:t>
            </a:r>
            <a:endParaRPr lang="en-US" altLang="zh-CN" sz="2400" b="1" dirty="0">
              <a:solidFill>
                <a:srgbClr val="000000"/>
              </a:solidFill>
              <a:latin typeface="微软雅黑" panose="020B0503020204020204" pitchFamily="34" charset="-122"/>
              <a:ea typeface="微软雅黑" panose="020B0503020204020204" pitchFamily="34" charset="-122"/>
            </a:endParaRPr>
          </a:p>
          <a:p>
            <a:pPr marL="355600" lvl="1" indent="-342900" defTabSz="0">
              <a:lnSpc>
                <a:spcPts val="3200"/>
              </a:lnSpc>
              <a:spcBef>
                <a:spcPts val="763"/>
              </a:spcBef>
              <a:buFont typeface="Wingdings" panose="05000000000000000000" pitchFamily="2" charset="2"/>
              <a:buChar char="p"/>
              <a:tabLst>
                <a:tab pos="354013" algn="l"/>
              </a:tabLst>
            </a:pPr>
            <a:r>
              <a:rPr lang="zh-CN" altLang="en-US" sz="2400" b="1" dirty="0">
                <a:solidFill>
                  <a:srgbClr val="000000"/>
                </a:solidFill>
                <a:latin typeface="微软雅黑" panose="020B0503020204020204" pitchFamily="34" charset="-122"/>
                <a:ea typeface="微软雅黑" panose="020B0503020204020204" pitchFamily="34" charset="-122"/>
              </a:rPr>
              <a:t>无监督时钟统一落实的制度和方法</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9582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数据库填报与管理</a:t>
            </a:r>
          </a:p>
        </p:txBody>
      </p:sp>
      <p:sp>
        <p:nvSpPr>
          <p:cNvPr id="2" name="矩形 1"/>
          <p:cNvSpPr/>
          <p:nvPr/>
        </p:nvSpPr>
        <p:spPr>
          <a:xfrm>
            <a:off x="919873" y="1412776"/>
            <a:ext cx="7322864" cy="4216539"/>
          </a:xfrm>
          <a:prstGeom prst="rect">
            <a:avLst/>
          </a:prstGeom>
        </p:spPr>
        <p:txBody>
          <a:bodyPr wrap="square">
            <a:spAutoFit/>
          </a:bodyPr>
          <a:lstStyle/>
          <a:p>
            <a:pPr marL="457200" indent="-457200">
              <a:buFont typeface="Wingdings" panose="05000000000000000000" pitchFamily="2" charset="2"/>
              <a:buChar char="p"/>
            </a:pPr>
            <a:r>
              <a:rPr lang="zh-CN" altLang="en-US" sz="2800" b="1" dirty="0">
                <a:latin typeface="微软雅黑"/>
                <a:ea typeface="微软雅黑"/>
              </a:rPr>
              <a:t>数据库的填报和管理（</a:t>
            </a:r>
            <a:r>
              <a:rPr lang="en-US" altLang="zh-CN" sz="2800" b="1" dirty="0">
                <a:latin typeface="微软雅黑"/>
                <a:ea typeface="微软雅黑"/>
              </a:rPr>
              <a:t>20</a:t>
            </a:r>
            <a:r>
              <a:rPr lang="zh-CN" altLang="en-US" sz="2800" b="1" dirty="0">
                <a:latin typeface="微软雅黑"/>
                <a:ea typeface="微软雅黑"/>
              </a:rPr>
              <a:t>分）</a:t>
            </a:r>
            <a:endParaRPr lang="en-US" altLang="zh-CN" sz="2800" b="1" dirty="0">
              <a:latin typeface="微软雅黑"/>
              <a:ea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已开始启用认证云平台数据库，并至少提供</a:t>
            </a:r>
            <a:r>
              <a:rPr lang="en-US" altLang="zh-CN" sz="2000" dirty="0">
                <a:solidFill>
                  <a:srgbClr val="FF0000"/>
                </a:solidFill>
                <a:latin typeface="微软雅黑"/>
                <a:ea typeface="微软雅黑"/>
                <a:cs typeface="微软雅黑"/>
              </a:rPr>
              <a:t>6</a:t>
            </a:r>
            <a:r>
              <a:rPr lang="zh-CN" altLang="en-US" sz="2000" dirty="0">
                <a:solidFill>
                  <a:srgbClr val="FF0000"/>
                </a:solidFill>
                <a:latin typeface="微软雅黑"/>
                <a:ea typeface="微软雅黑"/>
                <a:cs typeface="微软雅黑"/>
              </a:rPr>
              <a:t>个月</a:t>
            </a:r>
            <a:r>
              <a:rPr lang="zh-CN" altLang="en-US" sz="2000" dirty="0">
                <a:latin typeface="微软雅黑"/>
                <a:ea typeface="微软雅黑"/>
                <a:cs typeface="微软雅黑"/>
              </a:rPr>
              <a:t>的数据供认证时评估 </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制定了数据库的管理规范、使用细则及监督管理制度，并有数据的审核制度，确保数据库的</a:t>
            </a:r>
            <a:r>
              <a:rPr lang="zh-CN" altLang="en-US" sz="2000" dirty="0">
                <a:solidFill>
                  <a:srgbClr val="FF0000"/>
                </a:solidFill>
                <a:latin typeface="微软雅黑"/>
                <a:ea typeface="微软雅黑"/>
                <a:cs typeface="微软雅黑"/>
              </a:rPr>
              <a:t>真实、客观、准确</a:t>
            </a:r>
            <a:endParaRPr lang="zh-CN" altLang="en-US" sz="2000" dirty="0">
              <a:latin typeface="微软雅黑"/>
              <a:ea typeface="微软雅黑"/>
              <a:cs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应有</a:t>
            </a:r>
            <a:r>
              <a:rPr lang="zh-CN" altLang="en-US" sz="2000" dirty="0">
                <a:solidFill>
                  <a:srgbClr val="FF0000"/>
                </a:solidFill>
                <a:latin typeface="微软雅黑"/>
                <a:ea typeface="微软雅黑"/>
                <a:cs typeface="微软雅黑"/>
              </a:rPr>
              <a:t>专职或兼职</a:t>
            </a:r>
            <a:r>
              <a:rPr lang="zh-CN" altLang="en-US" sz="2000" dirty="0">
                <a:latin typeface="微软雅黑"/>
                <a:ea typeface="微软雅黑"/>
                <a:cs typeface="微软雅黑"/>
              </a:rPr>
              <a:t>的数据管理员</a:t>
            </a:r>
            <a:endParaRPr lang="en-US" altLang="zh-CN" sz="2000" dirty="0">
              <a:latin typeface="微软雅黑"/>
              <a:ea typeface="微软雅黑"/>
              <a:cs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对相关人员进行了数据库使用方法和相关制度的</a:t>
            </a:r>
            <a:r>
              <a:rPr lang="zh-CN" altLang="en-US" sz="2000" dirty="0">
                <a:solidFill>
                  <a:srgbClr val="FF0000"/>
                </a:solidFill>
                <a:latin typeface="微软雅黑"/>
                <a:ea typeface="微软雅黑"/>
                <a:cs typeface="微软雅黑"/>
              </a:rPr>
              <a:t>培训</a:t>
            </a:r>
            <a:endParaRPr lang="en-US" altLang="zh-CN" sz="2000" dirty="0">
              <a:solidFill>
                <a:srgbClr val="FF0000"/>
              </a:solidFill>
              <a:latin typeface="微软雅黑"/>
              <a:ea typeface="微软雅黑"/>
              <a:cs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及时在数据库中建档，从</a:t>
            </a:r>
            <a:r>
              <a:rPr lang="zh-CN" altLang="en-US" sz="2000" dirty="0">
                <a:solidFill>
                  <a:srgbClr val="FF0000"/>
                </a:solidFill>
                <a:latin typeface="微软雅黑"/>
                <a:ea typeface="微软雅黑"/>
                <a:cs typeface="微软雅黑"/>
              </a:rPr>
              <a:t>首次医疗接触时开始</a:t>
            </a:r>
            <a:r>
              <a:rPr lang="zh-CN" altLang="en-US" sz="2000" dirty="0">
                <a:latin typeface="微软雅黑"/>
                <a:ea typeface="微软雅黑"/>
                <a:cs typeface="微软雅黑"/>
              </a:rPr>
              <a:t>进行时间节点的</a:t>
            </a:r>
            <a:r>
              <a:rPr lang="zh-CN" altLang="en-US" sz="2000" dirty="0">
                <a:solidFill>
                  <a:srgbClr val="FF0000"/>
                </a:solidFill>
                <a:latin typeface="微软雅黑"/>
                <a:ea typeface="微软雅黑"/>
                <a:cs typeface="微软雅黑"/>
              </a:rPr>
              <a:t>前瞻性记录</a:t>
            </a:r>
            <a:r>
              <a:rPr lang="zh-CN" altLang="en-US" sz="2000" dirty="0">
                <a:latin typeface="微软雅黑"/>
                <a:ea typeface="微软雅黑"/>
                <a:cs typeface="微软雅黑"/>
              </a:rPr>
              <a:t>，尽可能避免回顾性记录，以提高记录的准确性</a:t>
            </a:r>
            <a:endParaRPr lang="zh-CN" altLang="en-US" b="1" dirty="0">
              <a:latin typeface="微软雅黑"/>
              <a:ea typeface="微软雅黑"/>
              <a:cs typeface="微软雅黑"/>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899592" y="210220"/>
            <a:ext cx="7496175" cy="698500"/>
          </a:xfrm>
        </p:spPr>
        <p:txBody>
          <a:bodyPr/>
          <a:lstStyle/>
          <a:p>
            <a:pPr eaLnBrk="1" hangingPunct="1"/>
            <a:r>
              <a:rPr kumimoji="0" lang="zh-CN" altLang="en-US" sz="3200" b="1" dirty="0">
                <a:solidFill>
                  <a:srgbClr val="002060"/>
                </a:solidFill>
              </a:rPr>
              <a:t>数据库填报与管理</a:t>
            </a:r>
          </a:p>
        </p:txBody>
      </p:sp>
      <p:sp>
        <p:nvSpPr>
          <p:cNvPr id="60419" name="Rectangle 3"/>
          <p:cNvSpPr txBox="1">
            <a:spLocks noChangeArrowheads="1"/>
          </p:cNvSpPr>
          <p:nvPr/>
        </p:nvSpPr>
        <p:spPr bwMode="auto">
          <a:xfrm>
            <a:off x="670405" y="1556792"/>
            <a:ext cx="7954548"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marL="342900" lvl="1" indent="-342900" eaLnBrk="1" hangingPunct="1">
              <a:lnSpc>
                <a:spcPct val="120000"/>
              </a:lnSpc>
              <a:spcBef>
                <a:spcPct val="20000"/>
              </a:spcBef>
              <a:buFont typeface="Wingdings" panose="05000000000000000000" pitchFamily="2" charset="2"/>
              <a:buChar char="p"/>
            </a:pPr>
            <a:r>
              <a:rPr kumimoji="0" lang="zh-CN" altLang="en-US" sz="2400" b="1" dirty="0"/>
              <a:t>数据库的完整性，应满足以下全部条件：</a:t>
            </a:r>
          </a:p>
          <a:p>
            <a:pPr marL="914400" lvl="4" indent="-285750" eaLnBrk="1" hangingPunct="1">
              <a:lnSpc>
                <a:spcPts val="3200"/>
              </a:lnSpc>
              <a:spcBef>
                <a:spcPct val="20000"/>
              </a:spcBef>
              <a:buFont typeface="Wingdings" panose="05000000000000000000" pitchFamily="2" charset="2"/>
              <a:buChar char="ü"/>
            </a:pPr>
            <a:r>
              <a:rPr kumimoji="0" lang="zh-CN" altLang="en-US" sz="2000" dirty="0"/>
              <a:t>所有进入医院的急性胸痛（明确的创伤性胸痛除外）患者的登记比例应不低于</a:t>
            </a:r>
            <a:r>
              <a:rPr kumimoji="0" lang="en-US" altLang="zh-CN" sz="2000" dirty="0">
                <a:solidFill>
                  <a:srgbClr val="FF0000"/>
                </a:solidFill>
              </a:rPr>
              <a:t>75%</a:t>
            </a:r>
            <a:r>
              <a:rPr kumimoji="0" lang="zh-CN" altLang="en-US" sz="2000" dirty="0"/>
              <a:t>，应包括各类因急性胸痛就诊于门、急诊或入院患者的基本信息和最后诊断</a:t>
            </a:r>
          </a:p>
          <a:p>
            <a:pPr marL="914400" lvl="4" indent="-285750" eaLnBrk="1" hangingPunct="1">
              <a:lnSpc>
                <a:spcPts val="3200"/>
              </a:lnSpc>
              <a:spcBef>
                <a:spcPct val="20000"/>
              </a:spcBef>
              <a:buFont typeface="Wingdings" panose="05000000000000000000" pitchFamily="2" charset="2"/>
              <a:buChar char="ü"/>
            </a:pPr>
            <a:r>
              <a:rPr kumimoji="0" lang="en-US" altLang="zh-CN" sz="2000" dirty="0"/>
              <a:t> </a:t>
            </a:r>
            <a:r>
              <a:rPr kumimoji="0" lang="en-US" altLang="zh-CN" sz="2000" dirty="0">
                <a:solidFill>
                  <a:srgbClr val="FF0000"/>
                </a:solidFill>
              </a:rPr>
              <a:t>ACS</a:t>
            </a:r>
            <a:r>
              <a:rPr kumimoji="0" lang="zh-CN" altLang="en-US" sz="2000" dirty="0"/>
              <a:t>患者的登记比例应达到</a:t>
            </a:r>
            <a:r>
              <a:rPr kumimoji="0" lang="en-US" altLang="zh-CN" sz="2000" dirty="0">
                <a:solidFill>
                  <a:srgbClr val="FF0000"/>
                </a:solidFill>
              </a:rPr>
              <a:t>100%</a:t>
            </a:r>
            <a:endParaRPr kumimoji="0" lang="zh-CN" altLang="en-US" sz="2000" dirty="0"/>
          </a:p>
          <a:p>
            <a:pPr marL="914400" lvl="4" indent="-285750" eaLnBrk="1" hangingPunct="1">
              <a:lnSpc>
                <a:spcPts val="3200"/>
              </a:lnSpc>
              <a:spcBef>
                <a:spcPct val="20000"/>
              </a:spcBef>
              <a:buFont typeface="Wingdings" panose="05000000000000000000" pitchFamily="2" charset="2"/>
              <a:buChar char="ü"/>
            </a:pPr>
            <a:r>
              <a:rPr kumimoji="0" lang="en-US" altLang="zh-CN" sz="2000" dirty="0"/>
              <a:t> </a:t>
            </a:r>
            <a:r>
              <a:rPr kumimoji="0" lang="en-US" altLang="zh-CN" sz="2000" dirty="0">
                <a:solidFill>
                  <a:srgbClr val="FF0000"/>
                </a:solidFill>
              </a:rPr>
              <a:t>STEMI</a:t>
            </a:r>
            <a:r>
              <a:rPr kumimoji="0" lang="zh-CN" altLang="en-US" sz="2000" dirty="0">
                <a:solidFill>
                  <a:srgbClr val="FF0000"/>
                </a:solidFill>
              </a:rPr>
              <a:t>患者</a:t>
            </a:r>
            <a:r>
              <a:rPr kumimoji="0" lang="zh-CN" altLang="en-US" sz="2000" dirty="0"/>
              <a:t>的录入必须达到</a:t>
            </a:r>
            <a:r>
              <a:rPr kumimoji="0" lang="en-US" altLang="zh-CN" sz="2000" dirty="0">
                <a:solidFill>
                  <a:srgbClr val="FF0000"/>
                </a:solidFill>
              </a:rPr>
              <a:t>100%</a:t>
            </a:r>
            <a:r>
              <a:rPr kumimoji="0" lang="zh-CN" altLang="en-US" sz="2000" dirty="0"/>
              <a:t>，且各项关键时间节点的填报应齐全，关键时间节点的缺失率不能高于</a:t>
            </a:r>
            <a:r>
              <a:rPr kumimoji="0" lang="en-US" altLang="zh-CN" sz="2000" dirty="0">
                <a:solidFill>
                  <a:srgbClr val="FF0000"/>
                </a:solidFill>
              </a:rPr>
              <a:t>10%</a:t>
            </a:r>
            <a:r>
              <a:rPr kumimoji="0" lang="zh-CN" altLang="en-US" sz="2000" dirty="0"/>
              <a:t>，其中</a:t>
            </a:r>
            <a:r>
              <a:rPr kumimoji="0" lang="zh-CN" altLang="en-US" sz="2000" dirty="0">
                <a:solidFill>
                  <a:srgbClr val="FF0000"/>
                </a:solidFill>
              </a:rPr>
              <a:t>院内时间节点记录的有效率应达到</a:t>
            </a:r>
            <a:r>
              <a:rPr kumimoji="0" lang="en-US" altLang="zh-CN" sz="2000" dirty="0">
                <a:solidFill>
                  <a:srgbClr val="FF0000"/>
                </a:solidFill>
              </a:rPr>
              <a:t>100%</a:t>
            </a:r>
            <a:r>
              <a:rPr kumimoji="0" lang="zh-CN" altLang="en-US" sz="2000" dirty="0">
                <a:solidFill>
                  <a:srgbClr val="000000"/>
                </a:solidFill>
              </a:rPr>
              <a:t>。</a:t>
            </a:r>
            <a:r>
              <a:rPr kumimoji="0" lang="zh-CN" altLang="en-US" sz="2000" dirty="0">
                <a:solidFill>
                  <a:srgbClr val="FF0000"/>
                </a:solidFill>
              </a:rPr>
              <a:t>（</a:t>
            </a:r>
            <a:r>
              <a:rPr kumimoji="0" lang="en-US" altLang="zh-CN" sz="2000" dirty="0">
                <a:solidFill>
                  <a:srgbClr val="FF0000"/>
                </a:solidFill>
              </a:rPr>
              <a:t>STEMI</a:t>
            </a:r>
            <a:r>
              <a:rPr kumimoji="0" lang="zh-CN" altLang="en-US" sz="2000" dirty="0">
                <a:solidFill>
                  <a:srgbClr val="FF0000"/>
                </a:solidFill>
              </a:rPr>
              <a:t>患者的关键时间节点详见数据库填报平台）</a:t>
            </a:r>
            <a:endParaRPr kumimoji="0" lang="en-US" altLang="zh-CN" sz="20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899592" y="210220"/>
            <a:ext cx="7496175" cy="698500"/>
          </a:xfrm>
        </p:spPr>
        <p:txBody>
          <a:bodyPr/>
          <a:lstStyle/>
          <a:p>
            <a:pPr eaLnBrk="1" hangingPunct="1"/>
            <a:r>
              <a:rPr kumimoji="0" lang="zh-CN" altLang="en-US" sz="3200" b="1" dirty="0">
                <a:solidFill>
                  <a:srgbClr val="002060"/>
                </a:solidFill>
              </a:rPr>
              <a:t>数据库填报与管理</a:t>
            </a:r>
          </a:p>
        </p:txBody>
      </p:sp>
      <p:sp>
        <p:nvSpPr>
          <p:cNvPr id="60419" name="Rectangle 3"/>
          <p:cNvSpPr txBox="1">
            <a:spLocks noChangeArrowheads="1"/>
          </p:cNvSpPr>
          <p:nvPr/>
        </p:nvSpPr>
        <p:spPr bwMode="auto">
          <a:xfrm>
            <a:off x="1126439" y="1916832"/>
            <a:ext cx="7299133"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marL="0" lvl="1" eaLnBrk="1" hangingPunct="1">
              <a:lnSpc>
                <a:spcPct val="120000"/>
              </a:lnSpc>
              <a:spcBef>
                <a:spcPct val="20000"/>
              </a:spcBef>
              <a:buFont typeface="Wingdings" panose="05000000000000000000" pitchFamily="2" charset="2"/>
              <a:buChar char="p"/>
            </a:pPr>
            <a:r>
              <a:rPr kumimoji="0" lang="zh-CN" altLang="en-US" sz="2400" b="1" dirty="0"/>
              <a:t>数据资料的</a:t>
            </a:r>
            <a:r>
              <a:rPr kumimoji="0" lang="zh-CN" altLang="en-US" sz="2400" b="1" dirty="0">
                <a:solidFill>
                  <a:srgbClr val="FF0000"/>
                </a:solidFill>
              </a:rPr>
              <a:t>溯源性</a:t>
            </a:r>
            <a:r>
              <a:rPr kumimoji="0" lang="zh-CN" altLang="en-US" sz="2400" b="1" dirty="0"/>
              <a:t>：</a:t>
            </a:r>
            <a:endParaRPr kumimoji="0" lang="en-US" altLang="zh-CN" sz="2400" b="1" dirty="0"/>
          </a:p>
          <a:p>
            <a:pPr marL="342900" lvl="1" indent="-342900" eaLnBrk="1" hangingPunct="1">
              <a:lnSpc>
                <a:spcPct val="120000"/>
              </a:lnSpc>
              <a:spcBef>
                <a:spcPct val="20000"/>
              </a:spcBef>
              <a:buFont typeface="Wingdings" panose="05000000000000000000" pitchFamily="2" charset="2"/>
              <a:buChar char="ü"/>
            </a:pPr>
            <a:r>
              <a:rPr kumimoji="0" lang="zh-CN" altLang="en-US" sz="2000" dirty="0"/>
              <a:t>确保</a:t>
            </a:r>
            <a:r>
              <a:rPr kumimoji="0" lang="en-US" altLang="zh-CN" sz="2000" dirty="0"/>
              <a:t>STEMI</a:t>
            </a:r>
            <a:r>
              <a:rPr kumimoji="0" lang="zh-CN" altLang="en-US" sz="2000" dirty="0"/>
              <a:t>患者的上述关键时间节点可以溯源，其中发病时间、呼叫</a:t>
            </a:r>
            <a:r>
              <a:rPr kumimoji="0" lang="en-US" altLang="zh-CN" sz="2000" dirty="0"/>
              <a:t>120</a:t>
            </a:r>
            <a:r>
              <a:rPr kumimoji="0" lang="zh-CN" altLang="en-US" sz="2000" dirty="0"/>
              <a:t>、到达医院、知情同意等时间应能从</a:t>
            </a:r>
            <a:r>
              <a:rPr kumimoji="0" lang="zh-CN" altLang="en-US" sz="2000" dirty="0">
                <a:solidFill>
                  <a:srgbClr val="FF0000"/>
                </a:solidFill>
              </a:rPr>
              <a:t>急诊病历（电子病历或复印件）、入院病历、首次病程记录、心电图纸、检验报告、病情告知或知情同意书</a:t>
            </a:r>
            <a:r>
              <a:rPr kumimoji="0" lang="zh-CN" altLang="en-US" sz="2000" dirty="0"/>
              <a:t>等原始记录中溯源，并要求尽可能</a:t>
            </a:r>
            <a:r>
              <a:rPr kumimoji="0" lang="zh-CN" altLang="en-US" sz="2000" dirty="0">
                <a:solidFill>
                  <a:srgbClr val="FF0000"/>
                </a:solidFill>
              </a:rPr>
              <a:t>精确到分钟。</a:t>
            </a:r>
          </a:p>
        </p:txBody>
      </p:sp>
    </p:spTree>
    <p:extLst>
      <p:ext uri="{BB962C8B-B14F-4D97-AF65-F5344CB8AC3E}">
        <p14:creationId xmlns:p14="http://schemas.microsoft.com/office/powerpoint/2010/main" val="4153585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xfrm>
            <a:off x="892249" y="188640"/>
            <a:ext cx="7496175" cy="698500"/>
          </a:xfrm>
        </p:spPr>
        <p:txBody>
          <a:bodyPr/>
          <a:lstStyle/>
          <a:p>
            <a:pPr eaLnBrk="1" hangingPunct="1"/>
            <a:r>
              <a:rPr kumimoji="0" lang="zh-CN" altLang="en-US" sz="3200" b="1" dirty="0">
                <a:solidFill>
                  <a:srgbClr val="002060"/>
                </a:solidFill>
              </a:rPr>
              <a:t>数据库填报与管理</a:t>
            </a:r>
            <a:r>
              <a:rPr kumimoji="0" lang="zh-CN" altLang="en-US" sz="3200" b="1" dirty="0">
                <a:solidFill>
                  <a:srgbClr val="FF0000"/>
                </a:solidFill>
              </a:rPr>
              <a:t>常见问题</a:t>
            </a:r>
          </a:p>
        </p:txBody>
      </p:sp>
      <p:sp>
        <p:nvSpPr>
          <p:cNvPr id="61443" name="object 5"/>
          <p:cNvSpPr txBox="1">
            <a:spLocks noChangeArrowheads="1"/>
          </p:cNvSpPr>
          <p:nvPr/>
        </p:nvSpPr>
        <p:spPr bwMode="auto">
          <a:xfrm>
            <a:off x="964256" y="1556792"/>
            <a:ext cx="7352159" cy="387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defTabSz="0">
              <a:lnSpc>
                <a:spcPct val="90000"/>
              </a:lnSpc>
              <a:spcBef>
                <a:spcPts val="1000"/>
              </a:spcBef>
              <a:buFont typeface="Arial" panose="020B0604020202020204" pitchFamily="34" charset="0"/>
              <a:buChar char="•"/>
              <a:tabLst>
                <a:tab pos="354013" algn="l"/>
              </a:tabLst>
              <a:defRPr kumimoji="1" sz="2400">
                <a:solidFill>
                  <a:schemeClr val="tx1"/>
                </a:solidFill>
                <a:latin typeface="微软雅黑" panose="020B0503020204020204" pitchFamily="34" charset="-122"/>
                <a:ea typeface="微软雅黑" panose="020B0503020204020204" pitchFamily="34" charset="-122"/>
              </a:defRPr>
            </a:lvl1pPr>
            <a:lvl2pPr marL="742950" indent="-285750" defTabSz="0">
              <a:lnSpc>
                <a:spcPct val="90000"/>
              </a:lnSpc>
              <a:spcBef>
                <a:spcPts val="500"/>
              </a:spcBef>
              <a:buFont typeface="Arial" panose="020B0604020202020204" pitchFamily="34" charset="0"/>
              <a:buChar char="•"/>
              <a:tabLst>
                <a:tab pos="354013" algn="l"/>
              </a:tabLst>
              <a:defRPr kumimoji="1" sz="2000">
                <a:solidFill>
                  <a:schemeClr val="tx1"/>
                </a:solidFill>
                <a:latin typeface="微软雅黑" panose="020B0503020204020204" pitchFamily="34" charset="-122"/>
                <a:ea typeface="微软雅黑" panose="020B0503020204020204" pitchFamily="34" charset="-122"/>
              </a:defRPr>
            </a:lvl2pPr>
            <a:lvl3pPr marL="1143000" indent="-228600" defTabSz="0">
              <a:lnSpc>
                <a:spcPct val="90000"/>
              </a:lnSpc>
              <a:spcBef>
                <a:spcPts val="500"/>
              </a:spcBef>
              <a:buFont typeface="Arial" panose="020B0604020202020204" pitchFamily="34" charset="0"/>
              <a:buChar char="•"/>
              <a:tabLst>
                <a:tab pos="354013" algn="l"/>
              </a:tabLst>
              <a:defRPr kumimoji="1">
                <a:solidFill>
                  <a:schemeClr val="tx1"/>
                </a:solidFill>
                <a:latin typeface="微软雅黑" panose="020B0503020204020204" pitchFamily="34" charset="-122"/>
                <a:ea typeface="微软雅黑" panose="020B0503020204020204" pitchFamily="34" charset="-122"/>
              </a:defRPr>
            </a:lvl3pPr>
            <a:lvl4pPr marL="1600200" indent="-228600" defTabSz="0">
              <a:lnSpc>
                <a:spcPct val="90000"/>
              </a:lnSpc>
              <a:spcBef>
                <a:spcPts val="500"/>
              </a:spcBef>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4pPr>
            <a:lvl5pPr marL="2057400" indent="-228600" defTabSz="0">
              <a:lnSpc>
                <a:spcPct val="90000"/>
              </a:lnSpc>
              <a:spcBef>
                <a:spcPts val="500"/>
              </a:spcBef>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5pPr>
            <a:lvl6pPr marL="2514600" indent="-228600" defTabSz="0" eaLnBrk="0" fontAlgn="base" hangingPunct="0">
              <a:lnSpc>
                <a:spcPct val="90000"/>
              </a:lnSpc>
              <a:spcBef>
                <a:spcPts val="500"/>
              </a:spcBef>
              <a:spcAft>
                <a:spcPct val="0"/>
              </a:spcAft>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6pPr>
            <a:lvl7pPr marL="2971800" indent="-228600" defTabSz="0" eaLnBrk="0" fontAlgn="base" hangingPunct="0">
              <a:lnSpc>
                <a:spcPct val="90000"/>
              </a:lnSpc>
              <a:spcBef>
                <a:spcPts val="500"/>
              </a:spcBef>
              <a:spcAft>
                <a:spcPct val="0"/>
              </a:spcAft>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7pPr>
            <a:lvl8pPr marL="3429000" indent="-228600" defTabSz="0" eaLnBrk="0" fontAlgn="base" hangingPunct="0">
              <a:lnSpc>
                <a:spcPct val="90000"/>
              </a:lnSpc>
              <a:spcBef>
                <a:spcPts val="500"/>
              </a:spcBef>
              <a:spcAft>
                <a:spcPct val="0"/>
              </a:spcAft>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8pPr>
            <a:lvl9pPr marL="3886200" indent="-228600" defTabSz="0" eaLnBrk="0" fontAlgn="base" hangingPunct="0">
              <a:lnSpc>
                <a:spcPct val="90000"/>
              </a:lnSpc>
              <a:spcBef>
                <a:spcPts val="500"/>
              </a:spcBef>
              <a:spcAft>
                <a:spcPct val="0"/>
              </a:spcAft>
              <a:buFont typeface="Arial" panose="020B0604020202020204" pitchFamily="34" charset="0"/>
              <a:buChar char="•"/>
              <a:tabLst>
                <a:tab pos="354013" algn="l"/>
              </a:tabLst>
              <a:defRPr kumimoji="1" sz="1600">
                <a:solidFill>
                  <a:schemeClr val="tx1"/>
                </a:solidFill>
                <a:latin typeface="微软雅黑" panose="020B0503020204020204" pitchFamily="34" charset="-122"/>
                <a:ea typeface="微软雅黑" panose="020B0503020204020204" pitchFamily="34" charset="-122"/>
              </a:defRPr>
            </a:lvl9pPr>
          </a:lstStyle>
          <a:p>
            <a:pPr marL="355600" lvl="1" indent="-342900">
              <a:lnSpc>
                <a:spcPts val="3000"/>
              </a:lnSpc>
              <a:spcBef>
                <a:spcPts val="763"/>
              </a:spcBef>
              <a:buFont typeface="Wingdings" panose="05000000000000000000" pitchFamily="2" charset="2"/>
              <a:buChar char="p"/>
            </a:pPr>
            <a:r>
              <a:rPr lang="zh-CN" altLang="en-US" b="1" dirty="0">
                <a:solidFill>
                  <a:srgbClr val="000000"/>
                </a:solidFill>
                <a:sym typeface="+mn-ea" charset="-122"/>
              </a:rPr>
              <a:t>数据录入不全，尤其是中低危胸痛患者和主动脉夹层、肺栓塞患者的数据录入比例较低，微服私访病例的数据不全，</a:t>
            </a:r>
            <a:r>
              <a:rPr lang="en-US" altLang="zh-CN" b="1" dirty="0">
                <a:solidFill>
                  <a:srgbClr val="000000"/>
                </a:solidFill>
                <a:sym typeface="+mn-ea" charset="-122"/>
              </a:rPr>
              <a:t>STEMI</a:t>
            </a:r>
            <a:r>
              <a:rPr lang="zh-CN" altLang="en-US" b="1" dirty="0">
                <a:solidFill>
                  <a:srgbClr val="000000"/>
                </a:solidFill>
                <a:sym typeface="+mn-ea" charset="-122"/>
              </a:rPr>
              <a:t>患者占比很高。</a:t>
            </a:r>
            <a:endParaRPr lang="zh-CN" altLang="zh-CN" b="1" dirty="0">
              <a:solidFill>
                <a:srgbClr val="000000"/>
              </a:solidFill>
              <a:sym typeface="+mn-ea" charset="-122"/>
            </a:endParaRPr>
          </a:p>
          <a:p>
            <a:pPr marL="355600" lvl="1" indent="-342900">
              <a:lnSpc>
                <a:spcPts val="3000"/>
              </a:lnSpc>
              <a:spcBef>
                <a:spcPts val="763"/>
              </a:spcBef>
              <a:buFont typeface="Wingdings" panose="05000000000000000000" pitchFamily="2" charset="2"/>
              <a:buChar char="p"/>
            </a:pPr>
            <a:r>
              <a:rPr lang="zh-CN" altLang="en-US" b="1" dirty="0">
                <a:solidFill>
                  <a:srgbClr val="000000"/>
                </a:solidFill>
                <a:sym typeface="+mn-ea" charset="-122"/>
              </a:rPr>
              <a:t>不重视在</a:t>
            </a:r>
            <a:r>
              <a:rPr lang="en-US" altLang="zh-CN" b="1" dirty="0">
                <a:solidFill>
                  <a:srgbClr val="000000"/>
                </a:solidFill>
                <a:sym typeface="+mn-ea" charset="-122"/>
              </a:rPr>
              <a:t>FMC</a:t>
            </a:r>
            <a:r>
              <a:rPr lang="zh-CN" altLang="en-US" b="1" dirty="0">
                <a:solidFill>
                  <a:srgbClr val="000000"/>
                </a:solidFill>
                <a:sym typeface="+mn-ea" charset="-122"/>
              </a:rPr>
              <a:t>时开始建立云平台数据档案并进行前瞻性录入数据，由专人后续补录、导致时间节点的准确性和可信度不高，未建立数据管理的常态化机制。</a:t>
            </a:r>
            <a:endParaRPr lang="en-US" altLang="zh-CN" b="1" dirty="0">
              <a:solidFill>
                <a:srgbClr val="000000"/>
              </a:solidFill>
            </a:endParaRPr>
          </a:p>
          <a:p>
            <a:pPr marL="355600" lvl="1" indent="-342900">
              <a:lnSpc>
                <a:spcPts val="3000"/>
              </a:lnSpc>
              <a:spcBef>
                <a:spcPts val="763"/>
              </a:spcBef>
              <a:buFont typeface="Wingdings" panose="05000000000000000000" pitchFamily="2" charset="2"/>
              <a:buChar char="p"/>
            </a:pPr>
            <a:r>
              <a:rPr lang="zh-CN" altLang="en-US" b="1" dirty="0">
                <a:solidFill>
                  <a:srgbClr val="000000"/>
                </a:solidFill>
              </a:rPr>
              <a:t>未建立或落实数据库核查制度，随意录入加上缺乏核查机制导致出现严重的极端数据却无人知晓。</a:t>
            </a:r>
            <a:endParaRPr lang="zh-CN" altLang="zh-CN" b="1" dirty="0">
              <a:solidFill>
                <a:srgbClr val="000000"/>
              </a:solidFill>
            </a:endParaRPr>
          </a:p>
          <a:p>
            <a:pPr marL="355600" lvl="1" indent="-342900">
              <a:lnSpc>
                <a:spcPts val="3000"/>
              </a:lnSpc>
              <a:spcBef>
                <a:spcPts val="763"/>
              </a:spcBef>
              <a:buFont typeface="Wingdings" panose="05000000000000000000" pitchFamily="2" charset="2"/>
              <a:buChar char="p"/>
            </a:pPr>
            <a:r>
              <a:rPr lang="zh-CN" altLang="en-US" b="1" dirty="0">
                <a:solidFill>
                  <a:srgbClr val="000000"/>
                </a:solidFill>
              </a:rPr>
              <a:t>时间节点的定义理解不准确，导致关键时间节点溯源困难。</a:t>
            </a:r>
            <a:endParaRPr lang="zh-CN" altLang="zh-CN" b="1"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txBox="1">
            <a:spLocks noChangeArrowheads="1"/>
          </p:cNvSpPr>
          <p:nvPr/>
        </p:nvSpPr>
        <p:spPr bwMode="auto">
          <a:xfrm>
            <a:off x="899592" y="97061"/>
            <a:ext cx="85010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pPr>
            <a:r>
              <a:rPr kumimoji="0" lang="zh-CN" altLang="en-US" sz="3200" b="1" dirty="0">
                <a:solidFill>
                  <a:srgbClr val="002060"/>
                </a:solidFill>
              </a:rPr>
              <a:t>要素二</a:t>
            </a:r>
            <a:r>
              <a:rPr kumimoji="0" lang="en-US" altLang="zh-CN" sz="3200" b="1" dirty="0">
                <a:solidFill>
                  <a:srgbClr val="002060"/>
                </a:solidFill>
              </a:rPr>
              <a:t>  </a:t>
            </a:r>
            <a:r>
              <a:rPr kumimoji="0" lang="zh-CN" altLang="en-US" sz="3200" b="1" dirty="0">
                <a:solidFill>
                  <a:srgbClr val="002060"/>
                </a:solidFill>
              </a:rPr>
              <a:t>对急性胸痛患者的评估及救治</a:t>
            </a:r>
            <a:r>
              <a:rPr kumimoji="0" lang="en-US" altLang="zh-CN" sz="3200" b="1" dirty="0">
                <a:solidFill>
                  <a:srgbClr val="002060"/>
                </a:solidFill>
              </a:rPr>
              <a:t> </a:t>
            </a:r>
          </a:p>
        </p:txBody>
      </p:sp>
      <p:sp>
        <p:nvSpPr>
          <p:cNvPr id="62467" name="Rectangle 3"/>
          <p:cNvSpPr txBox="1">
            <a:spLocks noChangeArrowheads="1"/>
          </p:cNvSpPr>
          <p:nvPr/>
        </p:nvSpPr>
        <p:spPr bwMode="auto">
          <a:xfrm>
            <a:off x="1624560" y="1844824"/>
            <a:ext cx="7776095" cy="27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marL="285750" lvl="1">
              <a:lnSpc>
                <a:spcPct val="130000"/>
              </a:lnSpc>
              <a:spcBef>
                <a:spcPct val="0"/>
              </a:spcBef>
              <a:buFont typeface="Wingdings" panose="05000000000000000000" pitchFamily="2" charset="2"/>
              <a:buChar char="p"/>
            </a:pPr>
            <a:r>
              <a:rPr lang="zh-CN" altLang="en-US" sz="2400" b="1" dirty="0"/>
              <a:t>急性胸痛早期快速甄别</a:t>
            </a:r>
            <a:endParaRPr lang="en-US" altLang="zh-CN" sz="2400" b="1" dirty="0"/>
          </a:p>
          <a:p>
            <a:pPr marL="285750" lvl="1">
              <a:lnSpc>
                <a:spcPct val="130000"/>
              </a:lnSpc>
              <a:spcBef>
                <a:spcPct val="0"/>
              </a:spcBef>
              <a:buFont typeface="Wingdings" panose="05000000000000000000" pitchFamily="2" charset="2"/>
              <a:buChar char="p"/>
            </a:pPr>
            <a:r>
              <a:rPr lang="zh-CN" altLang="en-US" sz="2400" b="1" dirty="0"/>
              <a:t>对明确诊断为</a:t>
            </a:r>
            <a:r>
              <a:rPr lang="en-US" altLang="zh-CN" sz="2400" b="1" dirty="0"/>
              <a:t>STEMI</a:t>
            </a:r>
            <a:r>
              <a:rPr lang="zh-CN" altLang="en-US" sz="2400" b="1" dirty="0"/>
              <a:t>患者的再灌注流程</a:t>
            </a:r>
            <a:endParaRPr lang="en-US" altLang="zh-CN" sz="2400" b="1" dirty="0"/>
          </a:p>
          <a:p>
            <a:pPr marL="285750" lvl="1">
              <a:lnSpc>
                <a:spcPct val="130000"/>
              </a:lnSpc>
              <a:spcBef>
                <a:spcPct val="0"/>
              </a:spcBef>
              <a:buFont typeface="Wingdings" panose="05000000000000000000" pitchFamily="2" charset="2"/>
              <a:buChar char="p"/>
            </a:pPr>
            <a:r>
              <a:rPr lang="zh-CN" altLang="en-US" sz="2400" b="1" dirty="0"/>
              <a:t>对初步诊断为</a:t>
            </a:r>
            <a:r>
              <a:rPr lang="en-US" altLang="zh-CN" sz="2400" b="1" dirty="0"/>
              <a:t>NSTEMI/UA</a:t>
            </a:r>
            <a:r>
              <a:rPr lang="zh-CN" altLang="en-US" sz="2400" b="1" dirty="0"/>
              <a:t>患者的危险分层及治疗</a:t>
            </a:r>
            <a:endParaRPr lang="en-US" altLang="zh-CN" sz="2400" b="1" dirty="0"/>
          </a:p>
          <a:p>
            <a:pPr marL="285750" lvl="1">
              <a:lnSpc>
                <a:spcPct val="130000"/>
              </a:lnSpc>
              <a:spcBef>
                <a:spcPct val="0"/>
              </a:spcBef>
              <a:buFont typeface="Wingdings" panose="05000000000000000000" pitchFamily="2" charset="2"/>
              <a:buChar char="p"/>
            </a:pPr>
            <a:r>
              <a:rPr lang="zh-CN" altLang="en-US" sz="2400" b="1" dirty="0"/>
              <a:t>对低危患者的评估和处理</a:t>
            </a:r>
            <a:endParaRPr lang="en-US" altLang="zh-CN" sz="2400" b="1" dirty="0"/>
          </a:p>
          <a:p>
            <a:pPr marL="285750" lvl="1">
              <a:lnSpc>
                <a:spcPct val="130000"/>
              </a:lnSpc>
              <a:spcBef>
                <a:spcPct val="0"/>
              </a:spcBef>
              <a:buFont typeface="Wingdings" panose="05000000000000000000" pitchFamily="2" charset="2"/>
              <a:buChar char="p"/>
            </a:pPr>
            <a:r>
              <a:rPr lang="zh-CN" altLang="en-US" sz="2400" b="1" dirty="0"/>
              <a:t>院内发生</a:t>
            </a:r>
            <a:r>
              <a:rPr lang="en-US" altLang="zh-CN" sz="2400" b="1" dirty="0"/>
              <a:t>ACS</a:t>
            </a:r>
            <a:r>
              <a:rPr lang="zh-CN" altLang="en-US" sz="2400" b="1" dirty="0"/>
              <a:t>的救治</a:t>
            </a:r>
            <a:endParaRPr lang="en-US" altLang="zh-CN" sz="2400" b="1" dirty="0"/>
          </a:p>
          <a:p>
            <a:pPr marL="285750" lvl="1">
              <a:lnSpc>
                <a:spcPct val="130000"/>
              </a:lnSpc>
              <a:spcBef>
                <a:spcPct val="0"/>
              </a:spcBef>
              <a:buFont typeface="Wingdings" panose="05000000000000000000" pitchFamily="2" charset="2"/>
              <a:buChar char="p"/>
            </a:pPr>
            <a:r>
              <a:rPr lang="zh-CN" altLang="en-US" sz="2400" b="1" dirty="0"/>
              <a:t>主动脉夹层及肺动脉栓塞的评估</a:t>
            </a:r>
          </a:p>
        </p:txBody>
      </p:sp>
      <p:sp>
        <p:nvSpPr>
          <p:cNvPr id="5" name="Rectangle 3"/>
          <p:cNvSpPr txBox="1">
            <a:spLocks noChangeArrowheads="1"/>
          </p:cNvSpPr>
          <p:nvPr/>
        </p:nvSpPr>
        <p:spPr bwMode="auto">
          <a:xfrm>
            <a:off x="1691680" y="5041763"/>
            <a:ext cx="5976664" cy="64807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nchor="ctr"/>
          <a:lstStyle>
            <a:lvl1pPr marL="285750" indent="-28575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20000"/>
              </a:spcBef>
              <a:buFontTx/>
              <a:buNone/>
            </a:pPr>
            <a:r>
              <a:rPr kumimoji="0" lang="zh-CN" altLang="en-US" sz="2800" b="1" dirty="0">
                <a:solidFill>
                  <a:srgbClr val="FF0000"/>
                </a:solidFill>
              </a:rPr>
              <a:t>占</a:t>
            </a:r>
            <a:r>
              <a:rPr kumimoji="0" lang="en-US" altLang="zh-CN" sz="2800" b="1" dirty="0">
                <a:solidFill>
                  <a:srgbClr val="FF0000"/>
                </a:solidFill>
              </a:rPr>
              <a:t>20%</a:t>
            </a:r>
            <a:r>
              <a:rPr kumimoji="0" lang="zh-CN" altLang="en-US" sz="2800" b="1" dirty="0">
                <a:solidFill>
                  <a:srgbClr val="FF0000"/>
                </a:solidFill>
              </a:rPr>
              <a:t>权重</a:t>
            </a:r>
            <a:endParaRPr kumimoji="0" lang="zh-CN" altLang="zh-CN" sz="2800"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对急性胸痛的早期甄别</a:t>
            </a:r>
          </a:p>
        </p:txBody>
      </p:sp>
      <p:sp>
        <p:nvSpPr>
          <p:cNvPr id="2" name="矩形 1"/>
          <p:cNvSpPr/>
          <p:nvPr/>
        </p:nvSpPr>
        <p:spPr>
          <a:xfrm>
            <a:off x="651235" y="1189583"/>
            <a:ext cx="7992888" cy="4975721"/>
          </a:xfrm>
          <a:prstGeom prst="rect">
            <a:avLst/>
          </a:prstGeom>
        </p:spPr>
        <p:txBody>
          <a:bodyPr wrap="square">
            <a:spAutoFit/>
          </a:bodyPr>
          <a:lstStyle/>
          <a:p>
            <a:pPr marL="285750" indent="-285750">
              <a:buFont typeface="Wingdings" panose="05000000000000000000" pitchFamily="2" charset="2"/>
              <a:buChar char="p"/>
            </a:pPr>
            <a:r>
              <a:rPr lang="zh-CN" altLang="en-US" sz="2400" b="1" dirty="0">
                <a:latin typeface="微软雅黑"/>
                <a:ea typeface="微软雅黑"/>
                <a:cs typeface="微软雅黑"/>
              </a:rPr>
              <a:t>急性胸痛患者的早期快速甄别（</a:t>
            </a:r>
            <a:r>
              <a:rPr lang="en-US" altLang="zh-CN" sz="2400" b="1" dirty="0">
                <a:latin typeface="微软雅黑"/>
                <a:ea typeface="微软雅黑"/>
                <a:cs typeface="微软雅黑"/>
              </a:rPr>
              <a:t>25</a:t>
            </a:r>
            <a:r>
              <a:rPr lang="zh-CN" altLang="en-US" sz="2400" b="1" dirty="0">
                <a:latin typeface="微软雅黑"/>
                <a:ea typeface="微软雅黑"/>
                <a:cs typeface="微软雅黑"/>
              </a:rPr>
              <a:t>分）</a:t>
            </a:r>
            <a:endParaRPr lang="en-US" altLang="zh-CN" sz="2400" b="1" dirty="0">
              <a:latin typeface="微软雅黑"/>
              <a:ea typeface="微软雅黑"/>
              <a:cs typeface="微软雅黑"/>
            </a:endParaRP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制定了急性胸痛</a:t>
            </a:r>
            <a:r>
              <a:rPr lang="zh-CN" altLang="en-US" sz="2000" dirty="0">
                <a:solidFill>
                  <a:srgbClr val="FF0000"/>
                </a:solidFill>
                <a:latin typeface="微软雅黑"/>
                <a:ea typeface="微软雅黑"/>
                <a:cs typeface="微软雅黑"/>
              </a:rPr>
              <a:t>分诊</a:t>
            </a:r>
            <a:r>
              <a:rPr lang="zh-CN" altLang="en-US" sz="2000" dirty="0">
                <a:latin typeface="微软雅黑"/>
                <a:ea typeface="微软雅黑"/>
                <a:cs typeface="微软雅黑"/>
              </a:rPr>
              <a:t>流程图</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所有负责分诊的人员及其他首次接诊急性胸痛患者的医护人员均熟悉上述分诊流程图</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制订了急性胸痛</a:t>
            </a:r>
            <a:r>
              <a:rPr lang="zh-CN" altLang="en-US" sz="2000" dirty="0">
                <a:solidFill>
                  <a:srgbClr val="FF0000"/>
                </a:solidFill>
                <a:latin typeface="微软雅黑"/>
                <a:ea typeface="微软雅黑"/>
                <a:cs typeface="微软雅黑"/>
              </a:rPr>
              <a:t>鉴别</a:t>
            </a:r>
            <a:r>
              <a:rPr lang="zh-CN" altLang="en-US" sz="2000" dirty="0">
                <a:latin typeface="微软雅黑"/>
                <a:ea typeface="微软雅黑"/>
                <a:cs typeface="微软雅黑"/>
              </a:rPr>
              <a:t>诊断流程图</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所有负责急性胸痛患者接诊的急诊医师熟悉上述诊疗流程图</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所有急性胸痛患者在首次医疗接触后</a:t>
            </a:r>
            <a:r>
              <a:rPr lang="en-US" altLang="zh-CN" sz="2000" dirty="0">
                <a:solidFill>
                  <a:srgbClr val="FF0000"/>
                </a:solidFill>
                <a:latin typeface="微软雅黑"/>
                <a:ea typeface="微软雅黑"/>
                <a:cs typeface="微软雅黑"/>
              </a:rPr>
              <a:t>10</a:t>
            </a:r>
            <a:r>
              <a:rPr lang="zh-CN" altLang="en-US" sz="2000" dirty="0">
                <a:solidFill>
                  <a:srgbClr val="FF0000"/>
                </a:solidFill>
                <a:latin typeface="微软雅黑"/>
                <a:ea typeface="微软雅黑"/>
                <a:cs typeface="微软雅黑"/>
              </a:rPr>
              <a:t>分钟内</a:t>
            </a:r>
            <a:r>
              <a:rPr lang="zh-CN" altLang="en-US" sz="2000" dirty="0">
                <a:latin typeface="微软雅黑"/>
                <a:ea typeface="微软雅黑"/>
                <a:cs typeface="微软雅黑"/>
              </a:rPr>
              <a:t>完成</a:t>
            </a:r>
            <a:r>
              <a:rPr lang="en-US" altLang="zh-CN" sz="2000" dirty="0">
                <a:latin typeface="微软雅黑"/>
                <a:ea typeface="微软雅黑"/>
                <a:cs typeface="微软雅黑"/>
              </a:rPr>
              <a:t>12/18</a:t>
            </a:r>
            <a:r>
              <a:rPr lang="zh-CN" altLang="en-US" sz="2000" dirty="0">
                <a:latin typeface="微软雅黑"/>
                <a:ea typeface="微软雅黑"/>
                <a:cs typeface="微软雅黑"/>
              </a:rPr>
              <a:t>导联心电图检查</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确保在首份心电图完成后</a:t>
            </a:r>
            <a:r>
              <a:rPr lang="en-US" altLang="zh-CN" sz="2000" dirty="0">
                <a:latin typeface="微软雅黑"/>
                <a:ea typeface="微软雅黑"/>
                <a:cs typeface="微软雅黑"/>
              </a:rPr>
              <a:t>10</a:t>
            </a:r>
            <a:r>
              <a:rPr lang="zh-CN" altLang="en-US" sz="2000" dirty="0">
                <a:latin typeface="微软雅黑"/>
                <a:ea typeface="微软雅黑"/>
                <a:cs typeface="微软雅黑"/>
              </a:rPr>
              <a:t>分钟内由</a:t>
            </a:r>
            <a:r>
              <a:rPr lang="zh-CN" altLang="en-US" sz="2000" dirty="0">
                <a:solidFill>
                  <a:srgbClr val="FF0000"/>
                </a:solidFill>
                <a:latin typeface="微软雅黑"/>
                <a:ea typeface="微软雅黑"/>
                <a:cs typeface="微软雅黑"/>
              </a:rPr>
              <a:t>具备诊断能力的医师解读</a:t>
            </a:r>
            <a:r>
              <a:rPr lang="zh-CN" altLang="en-US" sz="2000" dirty="0">
                <a:latin typeface="微软雅黑"/>
                <a:ea typeface="微软雅黑"/>
                <a:cs typeface="微软雅黑"/>
              </a:rPr>
              <a:t>，若急诊医师不具备心电图诊断能力，心血管内科医师或心电图专职人员应在</a:t>
            </a:r>
            <a:r>
              <a:rPr lang="en-US" altLang="zh-CN" sz="2000" dirty="0">
                <a:solidFill>
                  <a:srgbClr val="FF0000"/>
                </a:solidFill>
                <a:latin typeface="微软雅黑"/>
                <a:ea typeface="微软雅黑"/>
                <a:cs typeface="微软雅黑"/>
              </a:rPr>
              <a:t>10</a:t>
            </a:r>
            <a:r>
              <a:rPr lang="zh-CN" altLang="en-US" sz="2000" dirty="0">
                <a:solidFill>
                  <a:srgbClr val="FF0000"/>
                </a:solidFill>
                <a:latin typeface="微软雅黑"/>
                <a:ea typeface="微软雅黑"/>
                <a:cs typeface="微软雅黑"/>
              </a:rPr>
              <a:t>分钟内</a:t>
            </a:r>
            <a:r>
              <a:rPr lang="zh-CN" altLang="en-US" sz="2000" dirty="0">
                <a:latin typeface="微软雅黑"/>
                <a:ea typeface="微软雅黑"/>
                <a:cs typeface="微软雅黑"/>
              </a:rPr>
              <a:t>到达现场进行确认，或通过远程</a:t>
            </a:r>
            <a:r>
              <a:rPr lang="en-US" altLang="zh-CN" sz="2000" dirty="0">
                <a:solidFill>
                  <a:srgbClr val="FF0000"/>
                </a:solidFill>
                <a:latin typeface="微软雅黑"/>
                <a:ea typeface="微软雅黑"/>
                <a:cs typeface="微软雅黑"/>
              </a:rPr>
              <a:t>12</a:t>
            </a:r>
            <a:r>
              <a:rPr lang="zh-CN" altLang="en-US" sz="2000" dirty="0">
                <a:solidFill>
                  <a:srgbClr val="FF0000"/>
                </a:solidFill>
                <a:latin typeface="微软雅黑"/>
                <a:ea typeface="微软雅黑"/>
                <a:cs typeface="微软雅黑"/>
              </a:rPr>
              <a:t>导联心电图监护系统</a:t>
            </a:r>
            <a:r>
              <a:rPr lang="zh-CN" altLang="en-US" sz="2000" dirty="0">
                <a:latin typeface="微软雅黑"/>
                <a:ea typeface="微软雅黑"/>
                <a:cs typeface="微软雅黑"/>
              </a:rPr>
              <a:t>或</a:t>
            </a:r>
            <a:r>
              <a:rPr lang="zh-CN" altLang="en-US" sz="2000" dirty="0">
                <a:solidFill>
                  <a:srgbClr val="FF0000"/>
                </a:solidFill>
                <a:latin typeface="微软雅黑"/>
                <a:ea typeface="微软雅黑"/>
                <a:cs typeface="微软雅黑"/>
              </a:rPr>
              <a:t>微信</a:t>
            </a:r>
            <a:r>
              <a:rPr lang="zh-CN" altLang="en-US" sz="2000" dirty="0">
                <a:latin typeface="微软雅黑"/>
                <a:ea typeface="微软雅黑"/>
                <a:cs typeface="微软雅黑"/>
              </a:rPr>
              <a:t>传输等方式</a:t>
            </a:r>
            <a:r>
              <a:rPr lang="zh-CN" altLang="en-US" sz="2000" dirty="0">
                <a:solidFill>
                  <a:srgbClr val="FF0000"/>
                </a:solidFill>
                <a:latin typeface="微软雅黑"/>
                <a:ea typeface="微软雅黑"/>
                <a:cs typeface="微软雅黑"/>
              </a:rPr>
              <a:t>远程确认</a:t>
            </a:r>
            <a:r>
              <a:rPr lang="zh-CN" altLang="en-US" sz="2000" dirty="0">
                <a:latin typeface="微软雅黑"/>
                <a:ea typeface="微软雅黑"/>
                <a:cs typeface="微软雅黑"/>
              </a:rPr>
              <a:t>心电图诊断</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对急性胸痛的早期甄别</a:t>
            </a:r>
          </a:p>
        </p:txBody>
      </p:sp>
      <p:sp>
        <p:nvSpPr>
          <p:cNvPr id="2" name="矩形 1"/>
          <p:cNvSpPr/>
          <p:nvPr/>
        </p:nvSpPr>
        <p:spPr>
          <a:xfrm>
            <a:off x="1587339" y="1412776"/>
            <a:ext cx="6120680" cy="3785652"/>
          </a:xfrm>
          <a:prstGeom prst="rect">
            <a:avLst/>
          </a:prstGeom>
        </p:spPr>
        <p:txBody>
          <a:bodyPr wrap="square">
            <a:spAutoFit/>
          </a:bodyPr>
          <a:lstStyle/>
          <a:p>
            <a:pPr marL="342900" indent="-342900">
              <a:lnSpc>
                <a:spcPts val="3200"/>
              </a:lnSpc>
              <a:buFont typeface="Wingdings" panose="05000000000000000000" pitchFamily="2" charset="2"/>
              <a:buChar char="ü"/>
            </a:pPr>
            <a:r>
              <a:rPr lang="zh-CN" altLang="en-US" sz="2000" dirty="0">
                <a:latin typeface="微软雅黑"/>
                <a:ea typeface="微软雅黑"/>
                <a:cs typeface="微软雅黑"/>
              </a:rPr>
              <a:t>所有急性高危胸痛患者应在首次医疗接触（分诊台或挂号）后</a:t>
            </a:r>
            <a:r>
              <a:rPr lang="en-US" altLang="zh-CN" sz="2000" dirty="0">
                <a:solidFill>
                  <a:srgbClr val="FF0000"/>
                </a:solidFill>
                <a:latin typeface="微软雅黑"/>
                <a:ea typeface="微软雅黑"/>
                <a:cs typeface="微软雅黑"/>
              </a:rPr>
              <a:t>10</a:t>
            </a:r>
            <a:r>
              <a:rPr lang="zh-CN" altLang="en-US" sz="2000" dirty="0">
                <a:solidFill>
                  <a:srgbClr val="FF0000"/>
                </a:solidFill>
                <a:latin typeface="微软雅黑"/>
                <a:ea typeface="微软雅黑"/>
                <a:cs typeface="微软雅黑"/>
              </a:rPr>
              <a:t>分钟内由首诊医师接诊</a:t>
            </a:r>
            <a:r>
              <a:rPr lang="zh-CN" altLang="en-US" sz="2000" dirty="0">
                <a:latin typeface="微软雅黑"/>
                <a:ea typeface="微软雅黑"/>
                <a:cs typeface="微软雅黑"/>
              </a:rPr>
              <a:t>急诊科护士或医师或其它急诊检验人员熟练掌握了床旁快速检测</a:t>
            </a:r>
            <a:r>
              <a:rPr lang="zh-CN" altLang="en-US" sz="2000" dirty="0">
                <a:solidFill>
                  <a:srgbClr val="FF0000"/>
                </a:solidFill>
                <a:latin typeface="微软雅黑"/>
                <a:ea typeface="微软雅黑"/>
                <a:cs typeface="微软雅黑"/>
              </a:rPr>
              <a:t>肌钙蛋白</a:t>
            </a:r>
            <a:r>
              <a:rPr lang="zh-CN" altLang="en-US" sz="2000" dirty="0">
                <a:latin typeface="微软雅黑"/>
                <a:ea typeface="微软雅黑"/>
                <a:cs typeface="微软雅黑"/>
              </a:rPr>
              <a:t>的方法，确保能在</a:t>
            </a:r>
            <a:r>
              <a:rPr lang="en-US" altLang="zh-CN" sz="2000" dirty="0">
                <a:solidFill>
                  <a:srgbClr val="FF0000"/>
                </a:solidFill>
                <a:latin typeface="微软雅黑"/>
                <a:ea typeface="微软雅黑"/>
                <a:cs typeface="微软雅黑"/>
              </a:rPr>
              <a:t>20</a:t>
            </a:r>
            <a:r>
              <a:rPr lang="zh-CN" altLang="en-US" sz="2000" dirty="0">
                <a:solidFill>
                  <a:srgbClr val="FF0000"/>
                </a:solidFill>
                <a:latin typeface="微软雅黑"/>
                <a:ea typeface="微软雅黑"/>
                <a:cs typeface="微软雅黑"/>
              </a:rPr>
              <a:t>分钟内获得检测结果</a:t>
            </a:r>
          </a:p>
          <a:p>
            <a:pPr marL="342900" indent="-342900">
              <a:lnSpc>
                <a:spcPts val="3200"/>
              </a:lnSpc>
              <a:buFont typeface="Wingdings" panose="05000000000000000000" pitchFamily="2" charset="2"/>
              <a:buChar char="ü"/>
            </a:pPr>
            <a:r>
              <a:rPr lang="zh-CN" altLang="en-US" sz="2000" dirty="0">
                <a:latin typeface="微软雅黑"/>
                <a:ea typeface="微软雅黑"/>
                <a:cs typeface="微软雅黑"/>
              </a:rPr>
              <a:t>制订了</a:t>
            </a:r>
            <a:r>
              <a:rPr lang="en-US" altLang="zh-CN" sz="2000" dirty="0">
                <a:solidFill>
                  <a:srgbClr val="FF0000"/>
                </a:solidFill>
                <a:latin typeface="微软雅黑"/>
                <a:ea typeface="微软雅黑"/>
                <a:cs typeface="微软雅黑"/>
              </a:rPr>
              <a:t>ACS</a:t>
            </a:r>
            <a:r>
              <a:rPr lang="zh-CN" altLang="en-US" sz="2000" dirty="0">
                <a:solidFill>
                  <a:srgbClr val="FF0000"/>
                </a:solidFill>
                <a:latin typeface="微软雅黑"/>
                <a:ea typeface="微软雅黑"/>
                <a:cs typeface="微软雅黑"/>
              </a:rPr>
              <a:t>诊治总流程图</a:t>
            </a:r>
            <a:r>
              <a:rPr lang="zh-CN" altLang="en-US" sz="2000" dirty="0">
                <a:latin typeface="微软雅黑"/>
                <a:ea typeface="微软雅黑"/>
                <a:cs typeface="微软雅黑"/>
              </a:rPr>
              <a:t>，当心电图提示为</a:t>
            </a:r>
            <a:r>
              <a:rPr lang="en-US" altLang="zh-CN" sz="2000" dirty="0">
                <a:latin typeface="微软雅黑"/>
                <a:ea typeface="微软雅黑"/>
                <a:cs typeface="微软雅黑"/>
              </a:rPr>
              <a:t>ACS</a:t>
            </a:r>
            <a:r>
              <a:rPr lang="zh-CN" altLang="en-US" sz="2000" dirty="0">
                <a:latin typeface="微软雅黑"/>
                <a:ea typeface="微软雅黑"/>
                <a:cs typeface="微软雅黑"/>
              </a:rPr>
              <a:t>时，该流程图能指引一线医师进行后续的诊疗过程</a:t>
            </a:r>
          </a:p>
          <a:p>
            <a:pPr marL="342900" indent="-342900">
              <a:lnSpc>
                <a:spcPts val="3200"/>
              </a:lnSpc>
              <a:buFont typeface="Wingdings" panose="05000000000000000000" pitchFamily="2" charset="2"/>
              <a:buChar char="ü"/>
            </a:pPr>
            <a:r>
              <a:rPr lang="zh-CN" altLang="en-US" sz="2000" dirty="0">
                <a:latin typeface="微软雅黑"/>
                <a:ea typeface="微软雅黑"/>
                <a:cs typeface="微软雅黑"/>
              </a:rPr>
              <a:t>所有急性胸痛患者均应录入</a:t>
            </a:r>
            <a:r>
              <a:rPr lang="zh-CN" altLang="en-US" sz="2000" dirty="0">
                <a:solidFill>
                  <a:srgbClr val="FF0000"/>
                </a:solidFill>
                <a:latin typeface="微软雅黑"/>
                <a:ea typeface="微软雅黑"/>
                <a:cs typeface="微软雅黑"/>
              </a:rPr>
              <a:t>胸痛中心填报平台数据库</a:t>
            </a:r>
            <a:endParaRPr lang="zh-CN" altLang="en-US" dirty="0">
              <a:solidFill>
                <a:srgbClr val="FF0000"/>
              </a:solidFill>
              <a:latin typeface="微软雅黑"/>
              <a:ea typeface="微软雅黑"/>
              <a:cs typeface="微软雅黑"/>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896143" y="186929"/>
            <a:ext cx="7496175" cy="698500"/>
          </a:xfrm>
        </p:spPr>
        <p:txBody>
          <a:bodyPr/>
          <a:lstStyle/>
          <a:p>
            <a:pPr eaLnBrk="1" hangingPunct="1"/>
            <a:r>
              <a:rPr kumimoji="0" lang="zh-CN" altLang="en-US" sz="3200" b="1" dirty="0">
                <a:solidFill>
                  <a:srgbClr val="002060"/>
                </a:solidFill>
              </a:rPr>
              <a:t>组织机构</a:t>
            </a:r>
          </a:p>
        </p:txBody>
      </p:sp>
      <p:graphicFrame>
        <p:nvGraphicFramePr>
          <p:cNvPr id="7" name="图表 6"/>
          <p:cNvGraphicFramePr/>
          <p:nvPr>
            <p:extLst>
              <p:ext uri="{D42A27DB-BD31-4B8C-83A1-F6EECF244321}">
                <p14:modId xmlns:p14="http://schemas.microsoft.com/office/powerpoint/2010/main" val="1003648185"/>
              </p:ext>
            </p:extLst>
          </p:nvPr>
        </p:nvGraphicFramePr>
        <p:xfrm>
          <a:off x="1482846" y="11247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8" name="矩形 7"/>
          <p:cNvSpPr>
            <a:spLocks noChangeArrowheads="1"/>
          </p:cNvSpPr>
          <p:nvPr/>
        </p:nvSpPr>
        <p:spPr bwMode="auto">
          <a:xfrm>
            <a:off x="1043457" y="4793712"/>
            <a:ext cx="7201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lvl="1" eaLnBrk="1" hangingPunct="1">
              <a:lnSpc>
                <a:spcPct val="100000"/>
              </a:lnSpc>
              <a:spcBef>
                <a:spcPct val="20000"/>
              </a:spcBef>
              <a:buFontTx/>
              <a:buNone/>
            </a:pPr>
            <a:r>
              <a:rPr kumimoji="0" lang="zh-CN" altLang="en-US" b="1" dirty="0"/>
              <a:t>胸痛中心成立并</a:t>
            </a:r>
            <a:r>
              <a:rPr kumimoji="0" lang="zh-CN" altLang="en-US" b="1" dirty="0">
                <a:solidFill>
                  <a:srgbClr val="FF0000"/>
                </a:solidFill>
              </a:rPr>
              <a:t>实际运作至少</a:t>
            </a:r>
            <a:r>
              <a:rPr kumimoji="0" lang="en-US" altLang="zh-CN" b="1" dirty="0">
                <a:solidFill>
                  <a:srgbClr val="FF0000"/>
                </a:solidFill>
              </a:rPr>
              <a:t>6</a:t>
            </a:r>
            <a:r>
              <a:rPr kumimoji="0" lang="zh-CN" altLang="en-US" b="1" dirty="0">
                <a:solidFill>
                  <a:srgbClr val="FF0000"/>
                </a:solidFill>
              </a:rPr>
              <a:t>个月</a:t>
            </a:r>
            <a:r>
              <a:rPr kumimoji="0" lang="zh-CN" altLang="en-US" b="1" dirty="0"/>
              <a:t>以上才能申请认证</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a:xfrm>
            <a:off x="899592" y="188640"/>
            <a:ext cx="7496175" cy="698500"/>
          </a:xfrm>
        </p:spPr>
        <p:txBody>
          <a:bodyPr/>
          <a:lstStyle/>
          <a:p>
            <a:pPr eaLnBrk="1" hangingPunct="1"/>
            <a:r>
              <a:rPr kumimoji="0" lang="en-US" altLang="zh-CN" sz="3200" b="1" dirty="0">
                <a:solidFill>
                  <a:srgbClr val="002060"/>
                </a:solidFill>
              </a:rPr>
              <a:t>STEMI</a:t>
            </a:r>
            <a:r>
              <a:rPr kumimoji="0" lang="zh-CN" altLang="en-US" sz="3200" b="1" dirty="0">
                <a:solidFill>
                  <a:srgbClr val="002060"/>
                </a:solidFill>
              </a:rPr>
              <a:t>患者的再灌注流程（</a:t>
            </a:r>
            <a:r>
              <a:rPr kumimoji="0" lang="en-US" altLang="zh-CN" sz="3200" b="1" dirty="0">
                <a:solidFill>
                  <a:srgbClr val="002060"/>
                </a:solidFill>
              </a:rPr>
              <a:t>29</a:t>
            </a:r>
            <a:r>
              <a:rPr kumimoji="0" lang="zh-CN" altLang="en-US" sz="3200" b="1" dirty="0">
                <a:solidFill>
                  <a:srgbClr val="002060"/>
                </a:solidFill>
              </a:rPr>
              <a:t>分）</a:t>
            </a:r>
          </a:p>
        </p:txBody>
      </p:sp>
      <p:sp>
        <p:nvSpPr>
          <p:cNvPr id="65539" name="Rectangle 3"/>
          <p:cNvSpPr txBox="1">
            <a:spLocks noChangeArrowheads="1"/>
          </p:cNvSpPr>
          <p:nvPr/>
        </p:nvSpPr>
        <p:spPr bwMode="auto">
          <a:xfrm>
            <a:off x="0" y="1196752"/>
            <a:ext cx="8964613"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lvl="1" eaLnBrk="1" hangingPunct="1">
              <a:lnSpc>
                <a:spcPct val="110000"/>
              </a:lnSpc>
              <a:spcBef>
                <a:spcPct val="20000"/>
              </a:spcBef>
              <a:buFontTx/>
              <a:buNone/>
            </a:pPr>
            <a:r>
              <a:rPr kumimoji="0" lang="zh-CN" altLang="en-US" sz="1800" dirty="0">
                <a:solidFill>
                  <a:schemeClr val="accent2"/>
                </a:solidFill>
              </a:rPr>
              <a:t>具有</a:t>
            </a:r>
            <a:r>
              <a:rPr kumimoji="0" lang="en-US" altLang="zh-CN" sz="1800" dirty="0">
                <a:solidFill>
                  <a:schemeClr val="accent2"/>
                </a:solidFill>
              </a:rPr>
              <a:t>PPCI</a:t>
            </a:r>
            <a:r>
              <a:rPr kumimoji="0" lang="zh-CN" altLang="en-US" sz="1800" dirty="0">
                <a:solidFill>
                  <a:schemeClr val="accent2"/>
                </a:solidFill>
              </a:rPr>
              <a:t>能力的医院应以</a:t>
            </a:r>
            <a:r>
              <a:rPr kumimoji="0" lang="en-US" altLang="zh-CN" sz="1800" dirty="0">
                <a:solidFill>
                  <a:schemeClr val="accent2"/>
                </a:solidFill>
              </a:rPr>
              <a:t>PPCI</a:t>
            </a:r>
            <a:r>
              <a:rPr kumimoji="0" lang="zh-CN" altLang="en-US" sz="1800" dirty="0">
                <a:solidFill>
                  <a:schemeClr val="accent2"/>
                </a:solidFill>
              </a:rPr>
              <a:t>为主要再灌注策略（第</a:t>
            </a:r>
            <a:r>
              <a:rPr kumimoji="0" lang="en-US" altLang="zh-CN" sz="1800" dirty="0">
                <a:solidFill>
                  <a:schemeClr val="accent2"/>
                </a:solidFill>
              </a:rPr>
              <a:t>1-12</a:t>
            </a:r>
            <a:r>
              <a:rPr kumimoji="0" lang="zh-CN" altLang="en-US" sz="1800" dirty="0">
                <a:solidFill>
                  <a:schemeClr val="accent2"/>
                </a:solidFill>
              </a:rPr>
              <a:t>项及第</a:t>
            </a:r>
            <a:r>
              <a:rPr kumimoji="0" lang="en-US" altLang="zh-CN" sz="1800" dirty="0">
                <a:solidFill>
                  <a:schemeClr val="accent2"/>
                </a:solidFill>
              </a:rPr>
              <a:t>17</a:t>
            </a:r>
            <a:r>
              <a:rPr kumimoji="0" lang="zh-CN" altLang="en-US" sz="1800" dirty="0">
                <a:solidFill>
                  <a:schemeClr val="accent2"/>
                </a:solidFill>
              </a:rPr>
              <a:t>项为必须全部满足的条件，若本院开展了溶栓治疗，则</a:t>
            </a:r>
            <a:r>
              <a:rPr kumimoji="0" lang="en-US" altLang="zh-CN" sz="1800" dirty="0">
                <a:solidFill>
                  <a:schemeClr val="accent2"/>
                </a:solidFill>
              </a:rPr>
              <a:t>13-16</a:t>
            </a:r>
            <a:r>
              <a:rPr kumimoji="0" lang="zh-CN" altLang="en-US" sz="1800" dirty="0">
                <a:solidFill>
                  <a:schemeClr val="accent2"/>
                </a:solidFill>
              </a:rPr>
              <a:t>项亦为必须满足条件）</a:t>
            </a:r>
            <a:endParaRPr kumimoji="0" lang="zh-CN" altLang="zh-CN" sz="1800" dirty="0">
              <a:solidFill>
                <a:schemeClr val="accent2"/>
              </a:solidFill>
            </a:endParaRPr>
          </a:p>
          <a:p>
            <a:pPr lvl="1" eaLnBrk="1" hangingPunct="1">
              <a:lnSpc>
                <a:spcPct val="110000"/>
              </a:lnSpc>
              <a:spcBef>
                <a:spcPct val="20000"/>
              </a:spcBef>
              <a:buFont typeface="Calibri Light" panose="020F0302020204030204" pitchFamily="34" charset="0"/>
              <a:buAutoNum type="arabicPeriod"/>
            </a:pPr>
            <a:r>
              <a:rPr kumimoji="0" lang="zh-CN" altLang="en-US" sz="1800" dirty="0"/>
              <a:t>以最新的</a:t>
            </a:r>
            <a:r>
              <a:rPr kumimoji="0" lang="en-US" altLang="zh-CN" sz="1800" dirty="0"/>
              <a:t>STEMI</a:t>
            </a:r>
            <a:r>
              <a:rPr kumimoji="0" lang="zh-CN" altLang="en-US" sz="1800" dirty="0"/>
              <a:t>诊治</a:t>
            </a:r>
            <a:r>
              <a:rPr kumimoji="0" lang="zh-CN" altLang="en-US" sz="1800" dirty="0">
                <a:solidFill>
                  <a:srgbClr val="FF0000"/>
                </a:solidFill>
              </a:rPr>
              <a:t>指南为依据</a:t>
            </a:r>
            <a:r>
              <a:rPr kumimoji="0" lang="zh-CN" altLang="en-US" sz="1800" dirty="0"/>
              <a:t>，结合本院实际情况制订</a:t>
            </a:r>
            <a:r>
              <a:rPr kumimoji="0" lang="en-US" altLang="zh-CN" sz="1800" dirty="0"/>
              <a:t>STEMI</a:t>
            </a:r>
            <a:r>
              <a:rPr kumimoji="0" lang="zh-CN" altLang="en-US" sz="1800" dirty="0"/>
              <a:t>再灌注治疗策略的</a:t>
            </a:r>
            <a:r>
              <a:rPr kumimoji="0" lang="zh-CN" altLang="en-US" sz="1800" dirty="0">
                <a:solidFill>
                  <a:srgbClr val="FF0000"/>
                </a:solidFill>
              </a:rPr>
              <a:t>总流程图</a:t>
            </a:r>
            <a:endParaRPr kumimoji="0" lang="zh-CN" altLang="en-US" sz="1800" dirty="0"/>
          </a:p>
          <a:p>
            <a:pPr lvl="1" eaLnBrk="1" hangingPunct="1">
              <a:lnSpc>
                <a:spcPct val="110000"/>
              </a:lnSpc>
              <a:spcBef>
                <a:spcPct val="20000"/>
              </a:spcBef>
              <a:buFont typeface="Calibri Light" panose="020F0302020204030204" pitchFamily="34" charset="0"/>
              <a:buAutoNum type="arabicPeriod"/>
            </a:pPr>
            <a:r>
              <a:rPr kumimoji="0" lang="zh-CN" altLang="en-US" sz="1800" dirty="0"/>
              <a:t>制订各种</a:t>
            </a:r>
            <a:r>
              <a:rPr kumimoji="0" lang="zh-CN" altLang="en-US" sz="1800" dirty="0">
                <a:solidFill>
                  <a:srgbClr val="FF0000"/>
                </a:solidFill>
              </a:rPr>
              <a:t>不同来院途径</a:t>
            </a:r>
            <a:r>
              <a:rPr kumimoji="0" lang="zh-CN" altLang="en-US" sz="1800" dirty="0"/>
              <a:t>的</a:t>
            </a:r>
            <a:r>
              <a:rPr kumimoji="0" lang="en-US" altLang="zh-CN" sz="1800" dirty="0"/>
              <a:t>STEMI</a:t>
            </a:r>
            <a:r>
              <a:rPr kumimoji="0" lang="zh-CN" altLang="en-US" sz="1800" dirty="0"/>
              <a:t>再灌注治疗的</a:t>
            </a:r>
            <a:r>
              <a:rPr kumimoji="0" lang="zh-CN" altLang="en-US" sz="1800" dirty="0">
                <a:solidFill>
                  <a:srgbClr val="FF0000"/>
                </a:solidFill>
              </a:rPr>
              <a:t>关系流程图</a:t>
            </a:r>
            <a:r>
              <a:rPr kumimoji="0" lang="zh-CN" altLang="en-US" sz="1800" dirty="0"/>
              <a:t>，以明确参与救治过程的各环节的具体工作内容和时间限定</a:t>
            </a:r>
          </a:p>
          <a:p>
            <a:pPr lvl="1" eaLnBrk="1" hangingPunct="1">
              <a:lnSpc>
                <a:spcPct val="110000"/>
              </a:lnSpc>
              <a:spcBef>
                <a:spcPct val="20000"/>
              </a:spcBef>
              <a:buFont typeface="Calibri Light" panose="020F0302020204030204" pitchFamily="34" charset="0"/>
              <a:buAutoNum type="arabicPeriod"/>
            </a:pPr>
            <a:r>
              <a:rPr kumimoji="0" lang="zh-CN" altLang="en-US" sz="1800" dirty="0"/>
              <a:t>制订本院</a:t>
            </a:r>
            <a:r>
              <a:rPr kumimoji="0" lang="en-US" altLang="zh-CN" sz="1800" dirty="0"/>
              <a:t>STEMI</a:t>
            </a:r>
            <a:r>
              <a:rPr kumimoji="0" lang="zh-CN" altLang="en-US" sz="1800" dirty="0"/>
              <a:t>患者的药物治疗方案，包括发病后早期用药及长期二级预防方案</a:t>
            </a:r>
            <a:endParaRPr kumimoji="0" lang="en-US" altLang="zh-CN" sz="1800" dirty="0"/>
          </a:p>
          <a:p>
            <a:pPr lvl="1" eaLnBrk="1" hangingPunct="1">
              <a:lnSpc>
                <a:spcPct val="110000"/>
              </a:lnSpc>
              <a:spcBef>
                <a:spcPct val="20000"/>
              </a:spcBef>
              <a:buFont typeface="Calibri Light" panose="020F0302020204030204" pitchFamily="34" charset="0"/>
              <a:buAutoNum type="arabicPeriod"/>
            </a:pPr>
            <a:r>
              <a:rPr kumimoji="0" lang="zh-CN" altLang="en-US" sz="1800" dirty="0"/>
              <a:t>制订明确的</a:t>
            </a:r>
            <a:r>
              <a:rPr kumimoji="0" lang="en-US" altLang="zh-CN" sz="1800" dirty="0"/>
              <a:t>PPCI</a:t>
            </a:r>
            <a:r>
              <a:rPr kumimoji="0" lang="zh-CN" altLang="en-US" sz="1800" dirty="0"/>
              <a:t>治疗的</a:t>
            </a:r>
            <a:r>
              <a:rPr kumimoji="0" lang="zh-CN" altLang="en-US" sz="1800" dirty="0">
                <a:solidFill>
                  <a:srgbClr val="FF0000"/>
                </a:solidFill>
              </a:rPr>
              <a:t>适应症和禁忌症</a:t>
            </a:r>
            <a:endParaRPr kumimoji="0" lang="en-US" altLang="zh-CN" sz="1800" dirty="0">
              <a:solidFill>
                <a:srgbClr val="FF0000"/>
              </a:solidFill>
            </a:endParaRPr>
          </a:p>
          <a:p>
            <a:pPr lvl="1" eaLnBrk="1" hangingPunct="1">
              <a:lnSpc>
                <a:spcPct val="110000"/>
              </a:lnSpc>
              <a:spcBef>
                <a:spcPct val="20000"/>
              </a:spcBef>
              <a:buFont typeface="Calibri Light" panose="020F0302020204030204" pitchFamily="34" charset="0"/>
              <a:buAutoNum type="arabicPeriod"/>
            </a:pPr>
            <a:r>
              <a:rPr kumimoji="0" lang="zh-CN" altLang="en-US" sz="1800" dirty="0"/>
              <a:t>制订了</a:t>
            </a:r>
            <a:r>
              <a:rPr kumimoji="0" lang="zh-CN" altLang="en-US" sz="1800" dirty="0">
                <a:solidFill>
                  <a:srgbClr val="FF0000"/>
                </a:solidFill>
              </a:rPr>
              <a:t>绕行</a:t>
            </a:r>
            <a:r>
              <a:rPr kumimoji="0" lang="zh-CN" altLang="en-US" sz="1800" dirty="0"/>
              <a:t>的相应的流程，使经本地</a:t>
            </a:r>
            <a:r>
              <a:rPr kumimoji="0" lang="en-US" altLang="zh-CN" sz="1800" dirty="0"/>
              <a:t>120</a:t>
            </a:r>
            <a:r>
              <a:rPr kumimoji="0" lang="zh-CN" altLang="en-US" sz="1800" dirty="0"/>
              <a:t>救护车入院的</a:t>
            </a:r>
            <a:r>
              <a:rPr kumimoji="0" lang="en-US" altLang="zh-CN" sz="1800" dirty="0"/>
              <a:t>STEMI</a:t>
            </a:r>
            <a:r>
              <a:rPr kumimoji="0" lang="zh-CN" altLang="en-US" sz="1800" dirty="0"/>
              <a:t>患者绕行急诊和</a:t>
            </a:r>
            <a:r>
              <a:rPr kumimoji="0" lang="en-US" altLang="zh-CN" sz="1800" dirty="0"/>
              <a:t>CCU</a:t>
            </a:r>
            <a:r>
              <a:rPr kumimoji="0" lang="zh-CN" altLang="en-US" sz="1800" dirty="0">
                <a:solidFill>
                  <a:srgbClr val="FF0000"/>
                </a:solidFill>
              </a:rPr>
              <a:t>直达导管室</a:t>
            </a:r>
          </a:p>
          <a:p>
            <a:pPr lvl="1" eaLnBrk="1" hangingPunct="1">
              <a:lnSpc>
                <a:spcPct val="110000"/>
              </a:lnSpc>
              <a:spcBef>
                <a:spcPct val="20000"/>
              </a:spcBef>
              <a:buFont typeface="Calibri Light" panose="020F0302020204030204" pitchFamily="34" charset="0"/>
              <a:buAutoNum type="arabicPeriod"/>
            </a:pPr>
            <a:r>
              <a:rPr kumimoji="0" lang="zh-CN" altLang="en-US" sz="1800" dirty="0"/>
              <a:t>使自行来院</a:t>
            </a:r>
            <a:r>
              <a:rPr kumimoji="0" lang="en-US" altLang="zh-CN" sz="1800" dirty="0"/>
              <a:t>STEMI</a:t>
            </a:r>
            <a:r>
              <a:rPr kumimoji="0" lang="zh-CN" altLang="en-US" sz="1800" dirty="0"/>
              <a:t>患者</a:t>
            </a:r>
            <a:r>
              <a:rPr kumimoji="0" lang="zh-CN" altLang="en-US" sz="1800" dirty="0">
                <a:solidFill>
                  <a:srgbClr val="FF0000"/>
                </a:solidFill>
              </a:rPr>
              <a:t>绕行</a:t>
            </a:r>
            <a:r>
              <a:rPr kumimoji="0" lang="en-US" altLang="zh-CN" sz="1800" dirty="0">
                <a:solidFill>
                  <a:srgbClr val="FF0000"/>
                </a:solidFill>
              </a:rPr>
              <a:t>CCU</a:t>
            </a:r>
            <a:r>
              <a:rPr kumimoji="0" lang="zh-CN" altLang="en-US" sz="1800" dirty="0"/>
              <a:t>从急诊科直达导管室，急诊科及</a:t>
            </a:r>
            <a:r>
              <a:rPr kumimoji="0" lang="zh-CN" altLang="en-US" sz="1800" dirty="0">
                <a:solidFill>
                  <a:srgbClr val="FF0000"/>
                </a:solidFill>
              </a:rPr>
              <a:t>心内科相关人员必须熟悉流程和联络</a:t>
            </a:r>
            <a:r>
              <a:rPr kumimoji="0" lang="zh-CN" altLang="en-US" sz="1800" dirty="0"/>
              <a:t>机制</a:t>
            </a:r>
          </a:p>
          <a:p>
            <a:pPr lvl="1" eaLnBrk="1" hangingPunct="1">
              <a:lnSpc>
                <a:spcPct val="110000"/>
              </a:lnSpc>
              <a:spcBef>
                <a:spcPct val="20000"/>
              </a:spcBef>
              <a:buFont typeface="Calibri Light" panose="020F0302020204030204" pitchFamily="34" charset="0"/>
              <a:buAutoNum type="arabicPeriod"/>
            </a:pPr>
            <a:r>
              <a:rPr kumimoji="0" lang="zh-CN" altLang="en-US" sz="1800" dirty="0"/>
              <a:t>使从非</a:t>
            </a:r>
            <a:r>
              <a:rPr kumimoji="0" lang="en-US" altLang="zh-CN" sz="1800" dirty="0"/>
              <a:t>PCI</a:t>
            </a:r>
            <a:r>
              <a:rPr kumimoji="0" lang="zh-CN" altLang="en-US" sz="1800" dirty="0"/>
              <a:t>医院首诊、实施转运</a:t>
            </a:r>
            <a:r>
              <a:rPr kumimoji="0" lang="en-US" altLang="zh-CN" sz="1800" dirty="0"/>
              <a:t>PCI</a:t>
            </a:r>
            <a:r>
              <a:rPr kumimoji="0" lang="zh-CN" altLang="en-US" sz="1800" dirty="0"/>
              <a:t>（包括直接转运</a:t>
            </a:r>
            <a:r>
              <a:rPr kumimoji="0" lang="en-US" altLang="zh-CN" sz="1800" dirty="0"/>
              <a:t>PPCI</a:t>
            </a:r>
            <a:r>
              <a:rPr kumimoji="0" lang="zh-CN" altLang="en-US" sz="1800" dirty="0"/>
              <a:t>和补救性</a:t>
            </a:r>
            <a:r>
              <a:rPr kumimoji="0" lang="en-US" altLang="zh-CN" sz="1800" dirty="0"/>
              <a:t>PCI</a:t>
            </a:r>
            <a:r>
              <a:rPr kumimoji="0" lang="zh-CN" altLang="en-US" sz="1800" dirty="0"/>
              <a:t>）的</a:t>
            </a:r>
            <a:r>
              <a:rPr kumimoji="0" lang="en-US" altLang="zh-CN" sz="1800" dirty="0"/>
              <a:t>STEMI</a:t>
            </a:r>
            <a:r>
              <a:rPr kumimoji="0" lang="zh-CN" altLang="en-US" sz="1800" dirty="0"/>
              <a:t>患者能在到达医院前确认诊断、</a:t>
            </a:r>
            <a:r>
              <a:rPr kumimoji="0" lang="zh-CN" altLang="en-US" sz="1800" dirty="0">
                <a:solidFill>
                  <a:srgbClr val="FF0000"/>
                </a:solidFill>
              </a:rPr>
              <a:t>启动导管室，并实施绕行急诊和</a:t>
            </a:r>
            <a:r>
              <a:rPr kumimoji="0" lang="en-US" altLang="zh-CN" sz="1800" dirty="0">
                <a:solidFill>
                  <a:srgbClr val="FF0000"/>
                </a:solidFill>
              </a:rPr>
              <a:t>CCU</a:t>
            </a:r>
            <a:r>
              <a:rPr kumimoji="0" lang="zh-CN" altLang="en-US" sz="1800" dirty="0">
                <a:solidFill>
                  <a:srgbClr val="FF0000"/>
                </a:solidFill>
              </a:rPr>
              <a:t>直达导管室</a:t>
            </a:r>
            <a:r>
              <a:rPr kumimoji="0" lang="zh-CN" altLang="en-US" sz="1800" dirty="0"/>
              <a:t>。并至少与</a:t>
            </a:r>
            <a:r>
              <a:rPr kumimoji="0" lang="en-US" altLang="zh-CN" sz="1800" dirty="0">
                <a:solidFill>
                  <a:srgbClr val="FF0000"/>
                </a:solidFill>
              </a:rPr>
              <a:t>5</a:t>
            </a:r>
            <a:r>
              <a:rPr kumimoji="0" lang="zh-CN" altLang="en-US" sz="1800" dirty="0">
                <a:solidFill>
                  <a:srgbClr val="FF0000"/>
                </a:solidFill>
              </a:rPr>
              <a:t>家</a:t>
            </a:r>
            <a:r>
              <a:rPr kumimoji="0" lang="zh-CN" altLang="en-US" sz="1800" dirty="0"/>
              <a:t>以上的非</a:t>
            </a:r>
            <a:r>
              <a:rPr kumimoji="0" lang="en-US" altLang="zh-CN" sz="1800" dirty="0"/>
              <a:t>PCI</a:t>
            </a:r>
            <a:r>
              <a:rPr kumimoji="0" lang="zh-CN" altLang="en-US" sz="1800" dirty="0"/>
              <a:t>医院实施了上述流程</a:t>
            </a:r>
          </a:p>
          <a:p>
            <a:pPr lvl="1" eaLnBrk="1" hangingPunct="1">
              <a:spcBef>
                <a:spcPct val="20000"/>
              </a:spcBef>
              <a:buFontTx/>
              <a:buNone/>
            </a:pPr>
            <a:endParaRPr kumimoji="0" lang="en-US" altLang="zh-CN" sz="1800" dirty="0">
              <a:solidFill>
                <a:srgbClr val="FF0000"/>
              </a:solidFill>
            </a:endParaRPr>
          </a:p>
          <a:p>
            <a:pPr lvl="1" eaLnBrk="1" hangingPunct="1">
              <a:spcBef>
                <a:spcPct val="20000"/>
              </a:spcBef>
              <a:buFontTx/>
              <a:buNone/>
            </a:pPr>
            <a:endParaRPr kumimoji="0" lang="zh-CN" altLang="en-US" sz="1800" dirty="0">
              <a:solidFill>
                <a:srgbClr val="C0504D"/>
              </a:solidFill>
            </a:endParaRPr>
          </a:p>
          <a:p>
            <a:pPr lvl="1" eaLnBrk="1" hangingPunct="1">
              <a:spcBef>
                <a:spcPct val="20000"/>
              </a:spcBef>
              <a:buFont typeface="Arial" panose="020B0604020202020204" pitchFamily="34" charset="0"/>
              <a:buChar char="–"/>
            </a:pPr>
            <a:endParaRPr kumimoji="0" lang="zh-CN" alt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a:xfrm>
            <a:off x="899592" y="188640"/>
            <a:ext cx="7496175" cy="698500"/>
          </a:xfrm>
        </p:spPr>
        <p:txBody>
          <a:bodyPr/>
          <a:lstStyle/>
          <a:p>
            <a:pPr eaLnBrk="1" hangingPunct="1"/>
            <a:r>
              <a:rPr kumimoji="0" lang="en-US" altLang="zh-CN" b="1" dirty="0">
                <a:solidFill>
                  <a:srgbClr val="002060"/>
                </a:solidFill>
              </a:rPr>
              <a:t>STEMI</a:t>
            </a:r>
            <a:r>
              <a:rPr kumimoji="0" lang="zh-CN" altLang="en-US" b="1" dirty="0">
                <a:solidFill>
                  <a:srgbClr val="002060"/>
                </a:solidFill>
              </a:rPr>
              <a:t>患者的再灌注流程</a:t>
            </a:r>
          </a:p>
        </p:txBody>
      </p:sp>
      <p:sp>
        <p:nvSpPr>
          <p:cNvPr id="66563" name="Rectangle 3"/>
          <p:cNvSpPr txBox="1">
            <a:spLocks noChangeArrowheads="1"/>
          </p:cNvSpPr>
          <p:nvPr/>
        </p:nvSpPr>
        <p:spPr bwMode="auto">
          <a:xfrm>
            <a:off x="250825" y="1196975"/>
            <a:ext cx="8572500" cy="50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514350" indent="-34290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lvl="1" eaLnBrk="1" hangingPunct="1">
              <a:lnSpc>
                <a:spcPct val="110000"/>
              </a:lnSpc>
              <a:spcBef>
                <a:spcPct val="20000"/>
              </a:spcBef>
              <a:buFont typeface="Calibri Light" panose="020F0302020204030204" pitchFamily="34" charset="0"/>
              <a:buAutoNum type="arabicPeriod" startAt="8"/>
            </a:pPr>
            <a:r>
              <a:rPr kumimoji="0" lang="zh-CN" altLang="en-US" sz="1800" dirty="0"/>
              <a:t>建立并落实了</a:t>
            </a:r>
            <a:r>
              <a:rPr kumimoji="0" lang="en-US" altLang="zh-CN" sz="1800" dirty="0"/>
              <a:t>PPCI</a:t>
            </a:r>
            <a:r>
              <a:rPr kumimoji="0" lang="zh-CN" altLang="en-US" sz="1800" dirty="0"/>
              <a:t>手术的</a:t>
            </a:r>
            <a:r>
              <a:rPr kumimoji="0" lang="zh-CN" altLang="en-US" sz="1800" dirty="0">
                <a:solidFill>
                  <a:srgbClr val="FF0000"/>
                </a:solidFill>
              </a:rPr>
              <a:t>先救治后收费机制</a:t>
            </a:r>
          </a:p>
          <a:p>
            <a:pPr lvl="1" eaLnBrk="1" hangingPunct="1">
              <a:lnSpc>
                <a:spcPct val="110000"/>
              </a:lnSpc>
              <a:spcBef>
                <a:spcPct val="20000"/>
              </a:spcBef>
              <a:buFont typeface="Calibri Light" panose="020F0302020204030204" pitchFamily="34" charset="0"/>
              <a:buAutoNum type="arabicPeriod" startAt="8"/>
            </a:pPr>
            <a:r>
              <a:rPr kumimoji="0" lang="zh-CN" altLang="en-US" sz="1800" dirty="0"/>
              <a:t>有标准版本的急诊</a:t>
            </a:r>
            <a:r>
              <a:rPr kumimoji="0" lang="en-US" altLang="zh-CN" sz="1800" dirty="0"/>
              <a:t>PCI</a:t>
            </a:r>
            <a:r>
              <a:rPr kumimoji="0" lang="zh-CN" altLang="en-US" sz="1800" dirty="0">
                <a:solidFill>
                  <a:srgbClr val="FF0000"/>
                </a:solidFill>
              </a:rPr>
              <a:t>知情同意书</a:t>
            </a:r>
            <a:r>
              <a:rPr kumimoji="0" lang="zh-CN" altLang="en-US" sz="1800" dirty="0"/>
              <a:t>，有开始知情同意时间及签署知情同意时间，其中签字时间应精确到</a:t>
            </a:r>
            <a:r>
              <a:rPr kumimoji="0" lang="zh-CN" altLang="en-US" sz="1800" dirty="0">
                <a:solidFill>
                  <a:srgbClr val="FF0000"/>
                </a:solidFill>
              </a:rPr>
              <a:t>分钟</a:t>
            </a:r>
          </a:p>
          <a:p>
            <a:pPr lvl="1" eaLnBrk="1" hangingPunct="1">
              <a:lnSpc>
                <a:spcPct val="110000"/>
              </a:lnSpc>
              <a:spcBef>
                <a:spcPct val="20000"/>
              </a:spcBef>
              <a:buFont typeface="Calibri Light" panose="020F0302020204030204" pitchFamily="34" charset="0"/>
              <a:buAutoNum type="arabicPeriod" startAt="8"/>
            </a:pPr>
            <a:r>
              <a:rPr kumimoji="0" lang="en-US" altLang="zh-CN" sz="1800" dirty="0"/>
              <a:t> </a:t>
            </a:r>
            <a:r>
              <a:rPr kumimoji="0" lang="zh-CN" altLang="en-US" sz="1800" dirty="0"/>
              <a:t>建立了旨在缩短知情同意时间的有效方法</a:t>
            </a:r>
          </a:p>
          <a:p>
            <a:pPr lvl="1" eaLnBrk="1" hangingPunct="1">
              <a:lnSpc>
                <a:spcPct val="110000"/>
              </a:lnSpc>
              <a:spcBef>
                <a:spcPct val="20000"/>
              </a:spcBef>
              <a:buFont typeface="Calibri Light" panose="020F0302020204030204" pitchFamily="34" charset="0"/>
              <a:buAutoNum type="arabicPeriod" startAt="8"/>
            </a:pPr>
            <a:r>
              <a:rPr kumimoji="0" lang="zh-CN" altLang="en-US" sz="1800" dirty="0"/>
              <a:t> 建立了导管室</a:t>
            </a:r>
            <a:r>
              <a:rPr kumimoji="0" lang="zh-CN" altLang="en-US" sz="1800" dirty="0">
                <a:solidFill>
                  <a:srgbClr val="FF0000"/>
                </a:solidFill>
              </a:rPr>
              <a:t>激活机制</a:t>
            </a:r>
            <a:r>
              <a:rPr kumimoji="0" lang="zh-CN" altLang="en-US" sz="1800" dirty="0"/>
              <a:t>，包括备用导管室激活流程以及值班人员不能及时到位</a:t>
            </a:r>
            <a:r>
              <a:rPr kumimoji="0" lang="en-US" altLang="zh-CN" sz="1800" dirty="0"/>
              <a:t>    </a:t>
            </a:r>
            <a:r>
              <a:rPr kumimoji="0" lang="zh-CN" altLang="en-US" sz="1800" dirty="0"/>
              <a:t>时应急机制，确保在启动后</a:t>
            </a:r>
            <a:r>
              <a:rPr kumimoji="0" lang="en-US" altLang="zh-CN" sz="1800" dirty="0"/>
              <a:t>30</a:t>
            </a:r>
            <a:r>
              <a:rPr kumimoji="0" lang="zh-CN" altLang="en-US" sz="1800" dirty="0"/>
              <a:t>分钟内接纳</a:t>
            </a:r>
            <a:r>
              <a:rPr kumimoji="0" lang="en-US" altLang="zh-CN" sz="1800" dirty="0"/>
              <a:t>STEMI</a:t>
            </a:r>
            <a:r>
              <a:rPr kumimoji="0" lang="zh-CN" altLang="en-US" sz="1800" dirty="0"/>
              <a:t>患者</a:t>
            </a:r>
            <a:endParaRPr kumimoji="0" lang="en-US" altLang="zh-CN" sz="1800" dirty="0"/>
          </a:p>
          <a:p>
            <a:pPr lvl="1" eaLnBrk="1" hangingPunct="1">
              <a:lnSpc>
                <a:spcPct val="110000"/>
              </a:lnSpc>
              <a:spcBef>
                <a:spcPct val="20000"/>
              </a:spcBef>
              <a:buFont typeface="Calibri Light" panose="020F0302020204030204" pitchFamily="34" charset="0"/>
              <a:buAutoNum type="arabicPeriod" startAt="8"/>
            </a:pPr>
            <a:r>
              <a:rPr kumimoji="0" lang="zh-CN" altLang="en-US" sz="1800" dirty="0"/>
              <a:t>制订了将</a:t>
            </a:r>
            <a:r>
              <a:rPr kumimoji="0" lang="en-US" altLang="zh-CN" sz="1800" dirty="0"/>
              <a:t>STEMI</a:t>
            </a:r>
            <a:r>
              <a:rPr kumimoji="0" lang="zh-CN" altLang="en-US" sz="1800" dirty="0"/>
              <a:t>患者从急诊科转送到导管室的</a:t>
            </a:r>
            <a:r>
              <a:rPr kumimoji="0" lang="zh-CN" altLang="en-US" sz="1800" dirty="0">
                <a:solidFill>
                  <a:srgbClr val="FF0000"/>
                </a:solidFill>
              </a:rPr>
              <a:t>转运流图</a:t>
            </a:r>
            <a:r>
              <a:rPr kumimoji="0" lang="zh-CN" altLang="en-US" sz="1800" dirty="0"/>
              <a:t>，在确保患者安全的前提下尽快到达导管室</a:t>
            </a:r>
            <a:endParaRPr kumimoji="0" lang="en-US" altLang="zh-CN" sz="1800" dirty="0"/>
          </a:p>
          <a:p>
            <a:pPr lvl="1" eaLnBrk="1" hangingPunct="1">
              <a:lnSpc>
                <a:spcPct val="110000"/>
              </a:lnSpc>
              <a:spcBef>
                <a:spcPct val="20000"/>
              </a:spcBef>
              <a:buFont typeface="Calibri Light" panose="020F0302020204030204" pitchFamily="34" charset="0"/>
              <a:buAutoNum type="arabicPeriod" startAt="8"/>
            </a:pPr>
            <a:r>
              <a:rPr kumimoji="0" lang="zh-CN" altLang="en-US" sz="1800" dirty="0"/>
              <a:t>有规范的</a:t>
            </a:r>
            <a:r>
              <a:rPr kumimoji="0" lang="zh-CN" altLang="en-US" sz="1800" dirty="0">
                <a:solidFill>
                  <a:srgbClr val="FF0000"/>
                </a:solidFill>
              </a:rPr>
              <a:t>溶栓筛查表</a:t>
            </a:r>
            <a:r>
              <a:rPr kumimoji="0" lang="zh-CN" altLang="en-US" sz="1800" dirty="0"/>
              <a:t>，其中包括</a:t>
            </a:r>
            <a:r>
              <a:rPr kumimoji="0" lang="en-US" altLang="zh-CN" sz="1800" dirty="0"/>
              <a:t>STEMI</a:t>
            </a:r>
            <a:r>
              <a:rPr kumimoji="0" lang="zh-CN" altLang="en-US" sz="1800" dirty="0"/>
              <a:t>的确诊条件、溶栓适应症、禁忌症</a:t>
            </a:r>
            <a:endParaRPr kumimoji="0" lang="en-US" altLang="zh-CN" sz="1800" dirty="0"/>
          </a:p>
          <a:p>
            <a:pPr lvl="1" eaLnBrk="1" hangingPunct="1">
              <a:lnSpc>
                <a:spcPct val="110000"/>
              </a:lnSpc>
              <a:spcBef>
                <a:spcPct val="20000"/>
              </a:spcBef>
              <a:buFont typeface="Calibri Light" panose="020F0302020204030204" pitchFamily="34" charset="0"/>
              <a:buAutoNum type="arabicPeriod" startAt="8"/>
            </a:pPr>
            <a:r>
              <a:rPr kumimoji="0" lang="zh-CN" altLang="en-US" sz="1800" dirty="0"/>
              <a:t>有规范、制式的溶栓治疗</a:t>
            </a:r>
            <a:r>
              <a:rPr kumimoji="0" lang="zh-CN" altLang="en-US" sz="1800" dirty="0">
                <a:solidFill>
                  <a:srgbClr val="FF0000"/>
                </a:solidFill>
              </a:rPr>
              <a:t>知情同意书</a:t>
            </a:r>
            <a:r>
              <a:rPr kumimoji="0" lang="zh-CN" altLang="en-US" sz="1800" dirty="0"/>
              <a:t>，医患双方签字时间应精确到分钟</a:t>
            </a:r>
            <a:endParaRPr kumimoji="0" lang="en-US" altLang="zh-CN" sz="1800" dirty="0"/>
          </a:p>
          <a:p>
            <a:pPr lvl="1" eaLnBrk="1" hangingPunct="1">
              <a:lnSpc>
                <a:spcPct val="110000"/>
              </a:lnSpc>
              <a:spcBef>
                <a:spcPct val="20000"/>
              </a:spcBef>
              <a:buFont typeface="Calibri Light" panose="020F0302020204030204" pitchFamily="34" charset="0"/>
              <a:buAutoNum type="arabicPeriod" startAt="8"/>
            </a:pPr>
            <a:r>
              <a:rPr kumimoji="0" lang="zh-CN" altLang="en-US" sz="1800" dirty="0"/>
              <a:t>制订</a:t>
            </a:r>
            <a:r>
              <a:rPr kumimoji="0" lang="zh-CN" altLang="en-US" sz="1800" dirty="0">
                <a:solidFill>
                  <a:srgbClr val="FF0000"/>
                </a:solidFill>
              </a:rPr>
              <a:t>溶栓治疗方案</a:t>
            </a:r>
            <a:r>
              <a:rPr kumimoji="0" lang="zh-CN" altLang="en-US" sz="1800" dirty="0">
                <a:solidFill>
                  <a:srgbClr val="000000"/>
                </a:solidFill>
              </a:rPr>
              <a:t>，包括溶栓前准备、溶栓药物选择及剂量、用法、监测指标及时机、结果判断、</a:t>
            </a:r>
            <a:r>
              <a:rPr kumimoji="0" lang="zh-CN" altLang="en-US" sz="1800" dirty="0"/>
              <a:t>并发症处理预案、溶栓后抗凝治疗方案等</a:t>
            </a:r>
            <a:endParaRPr kumimoji="0" lang="en-US" altLang="zh-CN" sz="1800" dirty="0"/>
          </a:p>
          <a:p>
            <a:pPr lvl="1" eaLnBrk="1" hangingPunct="1">
              <a:lnSpc>
                <a:spcPct val="110000"/>
              </a:lnSpc>
              <a:spcBef>
                <a:spcPct val="20000"/>
              </a:spcBef>
              <a:buFont typeface="Calibri Light" panose="020F0302020204030204" pitchFamily="34" charset="0"/>
              <a:buAutoNum type="arabicPeriod" startAt="8"/>
            </a:pPr>
            <a:r>
              <a:rPr kumimoji="0" lang="zh-CN" altLang="en-US" sz="1800" dirty="0"/>
              <a:t>制订了溶栓治疗标准</a:t>
            </a:r>
            <a:r>
              <a:rPr kumimoji="0" lang="zh-CN" altLang="en-US" sz="1800" dirty="0">
                <a:solidFill>
                  <a:srgbClr val="FF0000"/>
                </a:solidFill>
              </a:rPr>
              <a:t>操作流程图</a:t>
            </a:r>
            <a:r>
              <a:rPr kumimoji="0" lang="zh-CN" altLang="en-US" sz="1800" dirty="0"/>
              <a:t>，指引一线医师进行溶栓治疗</a:t>
            </a:r>
            <a:endParaRPr kumimoji="0" lang="en-US" altLang="zh-CN" sz="1800" dirty="0"/>
          </a:p>
          <a:p>
            <a:pPr lvl="1" eaLnBrk="1" hangingPunct="1">
              <a:lnSpc>
                <a:spcPct val="110000"/>
              </a:lnSpc>
              <a:spcBef>
                <a:spcPct val="20000"/>
              </a:spcBef>
              <a:buFont typeface="Calibri Light" panose="020F0302020204030204" pitchFamily="34" charset="0"/>
              <a:buAutoNum type="arabicPeriod" startAt="8"/>
            </a:pPr>
            <a:r>
              <a:rPr kumimoji="0" lang="zh-CN" altLang="en-US" sz="1800" dirty="0">
                <a:solidFill>
                  <a:srgbClr val="000000"/>
                </a:solidFill>
              </a:rPr>
              <a:t>建立</a:t>
            </a:r>
            <a:r>
              <a:rPr kumimoji="0" lang="zh-CN" altLang="en-US" sz="1800" dirty="0">
                <a:solidFill>
                  <a:srgbClr val="FF0000"/>
                </a:solidFill>
              </a:rPr>
              <a:t>流程优化机制</a:t>
            </a:r>
            <a:r>
              <a:rPr kumimoji="0" lang="zh-CN" altLang="en-US" sz="1800" dirty="0"/>
              <a:t>，确保自行来院或经</a:t>
            </a:r>
            <a:r>
              <a:rPr kumimoji="0" lang="en-US" altLang="zh-CN" sz="1800" dirty="0"/>
              <a:t>120</a:t>
            </a:r>
            <a:r>
              <a:rPr kumimoji="0" lang="zh-CN" altLang="en-US" sz="1800" dirty="0"/>
              <a:t>入院的</a:t>
            </a:r>
            <a:r>
              <a:rPr kumimoji="0" lang="en-US" altLang="zh-CN" sz="1800" dirty="0"/>
              <a:t>STEMI</a:t>
            </a:r>
            <a:r>
              <a:rPr kumimoji="0" lang="zh-CN" altLang="en-US" sz="1800" dirty="0"/>
              <a:t>患者能在首次医疗接触到开始溶栓时间 </a:t>
            </a:r>
            <a:r>
              <a:rPr kumimoji="0" lang="en-US" altLang="zh-CN" sz="1800" dirty="0"/>
              <a:t>(FMC-to-N)≤</a:t>
            </a:r>
            <a:r>
              <a:rPr kumimoji="0" lang="en-US" altLang="zh-CN" sz="1800" dirty="0">
                <a:solidFill>
                  <a:srgbClr val="FF0000"/>
                </a:solidFill>
              </a:rPr>
              <a:t>30</a:t>
            </a:r>
            <a:r>
              <a:rPr kumimoji="0" lang="zh-CN" altLang="en-US" sz="1800" dirty="0">
                <a:solidFill>
                  <a:srgbClr val="FF0000"/>
                </a:solidFill>
              </a:rPr>
              <a:t>分钟</a:t>
            </a:r>
            <a:endParaRPr kumimoji="0" lang="zh-CN" altLang="en-US" sz="1800" dirty="0"/>
          </a:p>
          <a:p>
            <a:pPr lvl="1" eaLnBrk="1" hangingPunct="1">
              <a:lnSpc>
                <a:spcPct val="120000"/>
              </a:lnSpc>
              <a:spcBef>
                <a:spcPct val="20000"/>
              </a:spcBef>
              <a:buFont typeface="Calibri Light" panose="020F0302020204030204" pitchFamily="34" charset="0"/>
              <a:buAutoNum type="arabicPeriod" startAt="8"/>
            </a:pPr>
            <a:endParaRPr kumimoji="0" lang="zh-CN" altLang="en-US" sz="1800" dirty="0"/>
          </a:p>
          <a:p>
            <a:pPr lvl="1" eaLnBrk="1" hangingPunct="1">
              <a:lnSpc>
                <a:spcPct val="100000"/>
              </a:lnSpc>
              <a:spcBef>
                <a:spcPct val="20000"/>
              </a:spcBef>
              <a:buFont typeface="Arial" panose="020B0604020202020204" pitchFamily="34" charset="0"/>
              <a:buChar char="–"/>
            </a:pPr>
            <a:endParaRPr kumimoji="0" lang="zh-CN" alt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467544" y="1124744"/>
          <a:ext cx="8101338"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7" name="标题 1"/>
          <p:cNvSpPr>
            <a:spLocks noGrp="1"/>
          </p:cNvSpPr>
          <p:nvPr>
            <p:ph type="title"/>
          </p:nvPr>
        </p:nvSpPr>
        <p:spPr>
          <a:xfrm>
            <a:off x="899592" y="210220"/>
            <a:ext cx="7496175" cy="698500"/>
          </a:xfrm>
        </p:spPr>
        <p:txBody>
          <a:bodyPr/>
          <a:lstStyle/>
          <a:p>
            <a:pPr eaLnBrk="1" hangingPunct="1"/>
            <a:r>
              <a:rPr kumimoji="0" lang="zh-CN" altLang="en-US" b="1" dirty="0">
                <a:solidFill>
                  <a:srgbClr val="002060"/>
                </a:solidFill>
              </a:rPr>
              <a:t>基层胸痛中心</a:t>
            </a:r>
            <a:r>
              <a:rPr kumimoji="0" lang="en-US" altLang="zh-CN" b="1" dirty="0">
                <a:solidFill>
                  <a:srgbClr val="002060"/>
                </a:solidFill>
              </a:rPr>
              <a:t>STEMI</a:t>
            </a:r>
            <a:r>
              <a:rPr kumimoji="0" lang="zh-CN" altLang="en-US" b="1" dirty="0">
                <a:solidFill>
                  <a:srgbClr val="002060"/>
                </a:solidFill>
              </a:rPr>
              <a:t>流程</a:t>
            </a:r>
          </a:p>
        </p:txBody>
      </p:sp>
      <p:sp>
        <p:nvSpPr>
          <p:cNvPr id="67588" name="Rectangle 3"/>
          <p:cNvSpPr>
            <a:spLocks noGrp="1" noChangeArrowheads="1"/>
          </p:cNvSpPr>
          <p:nvPr>
            <p:ph idx="1"/>
          </p:nvPr>
        </p:nvSpPr>
        <p:spPr>
          <a:xfrm>
            <a:off x="755650" y="1268413"/>
            <a:ext cx="7886700" cy="4351337"/>
          </a:xfrm>
          <a:extLst>
            <a:ext uri="{91240B29-F687-4F45-9708-019B960494DF}">
              <a14:hiddenLine xmlns:a14="http://schemas.microsoft.com/office/drawing/2010/main" w="38100">
                <a:solidFill>
                  <a:srgbClr val="000000"/>
                </a:solidFill>
                <a:miter lim="800000"/>
                <a:headEnd/>
                <a:tailEnd/>
              </a14:hiddenLine>
            </a:ext>
          </a:extLst>
        </p:spPr>
        <p:txBody>
          <a:bodyPr/>
          <a:lstStyle/>
          <a:p>
            <a:pPr marL="57150" indent="0" eaLnBrk="1" hangingPunct="1">
              <a:spcBef>
                <a:spcPct val="20000"/>
              </a:spcBef>
              <a:buFont typeface="Arial" panose="020B0604020202020204" pitchFamily="34" charset="0"/>
              <a:buNone/>
            </a:pPr>
            <a:r>
              <a:rPr kumimoji="0" lang="zh-CN" altLang="en-US" sz="2000" dirty="0">
                <a:solidFill>
                  <a:schemeClr val="accent2"/>
                </a:solidFill>
              </a:rPr>
              <a:t>请申请单位根据本单位目前实际开展的再灌注治疗方法进行下列选项 </a:t>
            </a:r>
            <a:r>
              <a:rPr kumimoji="0" lang="en-US" altLang="zh-CN" sz="2000" dirty="0">
                <a:solidFill>
                  <a:schemeClr val="accent2"/>
                </a:solidFill>
              </a:rPr>
              <a:t>(</a:t>
            </a:r>
            <a:r>
              <a:rPr kumimoji="0" lang="zh-CN" altLang="en-US" sz="2000" dirty="0">
                <a:solidFill>
                  <a:schemeClr val="accent2"/>
                </a:solidFill>
              </a:rPr>
              <a:t>单选或多选，已经开展的必须选择</a:t>
            </a:r>
            <a:r>
              <a:rPr kumimoji="0" lang="en-US" altLang="zh-CN" sz="2000" dirty="0">
                <a:solidFill>
                  <a:schemeClr val="accent2"/>
                </a:solidFill>
              </a:rPr>
              <a:t>)</a:t>
            </a:r>
            <a:r>
              <a:rPr kumimoji="0" lang="zh-CN" altLang="en-US" sz="2000" dirty="0">
                <a:solidFill>
                  <a:schemeClr val="accent2"/>
                </a:solidFill>
              </a:rPr>
              <a:t>：</a:t>
            </a:r>
            <a:endParaRPr kumimoji="0" lang="en-US" altLang="zh-CN" sz="2000" dirty="0">
              <a:solidFill>
                <a:schemeClr val="accent2"/>
              </a:solidFill>
            </a:endParaRPr>
          </a:p>
          <a:p>
            <a:pPr marL="457200" lvl="1" indent="0" eaLnBrk="1" hangingPunct="1">
              <a:spcBef>
                <a:spcPct val="20000"/>
              </a:spcBef>
              <a:buFont typeface="Arial" panose="020B0604020202020204" pitchFamily="34" charset="0"/>
              <a:buNone/>
            </a:pPr>
            <a:r>
              <a:rPr kumimoji="0" lang="zh-CN" altLang="en-US" sz="1800" dirty="0"/>
              <a:t>   </a:t>
            </a:r>
            <a:r>
              <a:rPr kumimoji="0" lang="en-US" altLang="zh-CN" sz="1800" dirty="0"/>
              <a:t>  </a:t>
            </a:r>
          </a:p>
          <a:p>
            <a:pPr marL="457200" lvl="1" indent="0" eaLnBrk="1" hangingPunct="1">
              <a:spcBef>
                <a:spcPct val="20000"/>
              </a:spcBef>
              <a:buFont typeface="Arial" panose="020B0604020202020204" pitchFamily="34" charset="0"/>
              <a:buChar char="–"/>
            </a:pPr>
            <a:endParaRPr kumimoji="0" lang="zh-CN" altLang="en-US"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p:nvPr>
        </p:nvSpPr>
        <p:spPr>
          <a:xfrm>
            <a:off x="899592" y="214313"/>
            <a:ext cx="7496175" cy="698500"/>
          </a:xfrm>
        </p:spPr>
        <p:txBody>
          <a:bodyPr/>
          <a:lstStyle/>
          <a:p>
            <a:pPr eaLnBrk="1" hangingPunct="1"/>
            <a:r>
              <a:rPr kumimoji="0" lang="zh-CN" altLang="en-US" b="1">
                <a:solidFill>
                  <a:srgbClr val="002060"/>
                </a:solidFill>
              </a:rPr>
              <a:t>基层胸痛中心</a:t>
            </a:r>
            <a:r>
              <a:rPr kumimoji="0" lang="en-US" altLang="zh-CN" b="1">
                <a:solidFill>
                  <a:srgbClr val="002060"/>
                </a:solidFill>
              </a:rPr>
              <a:t>STEMI</a:t>
            </a:r>
            <a:r>
              <a:rPr kumimoji="0" lang="zh-CN" altLang="en-US" b="1">
                <a:solidFill>
                  <a:srgbClr val="002060"/>
                </a:solidFill>
              </a:rPr>
              <a:t>流程</a:t>
            </a:r>
          </a:p>
        </p:txBody>
      </p:sp>
      <p:sp>
        <p:nvSpPr>
          <p:cNvPr id="2" name="矩形 1"/>
          <p:cNvSpPr/>
          <p:nvPr/>
        </p:nvSpPr>
        <p:spPr>
          <a:xfrm>
            <a:off x="723243" y="1052736"/>
            <a:ext cx="7848872" cy="5336846"/>
          </a:xfrm>
          <a:prstGeom prst="rect">
            <a:avLst/>
          </a:prstGeom>
          <a:solidFill>
            <a:schemeClr val="bg1"/>
          </a:solidFill>
        </p:spPr>
        <p:txBody>
          <a:bodyPr wrap="square">
            <a:spAutoFit/>
          </a:bodyPr>
          <a:lstStyle/>
          <a:p>
            <a:pPr marL="285750" indent="-285750">
              <a:lnSpc>
                <a:spcPct val="120000"/>
              </a:lnSpc>
              <a:buFont typeface="Wingdings" panose="05000000000000000000" pitchFamily="2" charset="2"/>
              <a:buChar char="p"/>
            </a:pPr>
            <a:r>
              <a:rPr lang="zh-CN" altLang="en-US" sz="2400" b="1" dirty="0">
                <a:latin typeface="微软雅黑"/>
                <a:ea typeface="微软雅黑"/>
                <a:cs typeface="微软雅黑"/>
              </a:rPr>
              <a:t>溶栓</a:t>
            </a:r>
            <a:endParaRPr lang="en-US" altLang="zh-CN" sz="2400" b="1" dirty="0">
              <a:latin typeface="微软雅黑"/>
              <a:ea typeface="微软雅黑"/>
              <a:cs typeface="微软雅黑"/>
            </a:endParaRPr>
          </a:p>
          <a:p>
            <a:pPr marL="742950" lvl="1" indent="-285750">
              <a:lnSpc>
                <a:spcPct val="120000"/>
              </a:lnSpc>
              <a:buFont typeface="Wingdings" panose="05000000000000000000" pitchFamily="2" charset="2"/>
              <a:buChar char="ü"/>
            </a:pPr>
            <a:r>
              <a:rPr lang="zh-CN" altLang="en-US" sz="2000" dirty="0">
                <a:latin typeface="微软雅黑"/>
                <a:ea typeface="微软雅黑"/>
                <a:cs typeface="微软雅黑"/>
              </a:rPr>
              <a:t>有规范的</a:t>
            </a:r>
            <a:r>
              <a:rPr lang="zh-CN" altLang="en-US" sz="2000" dirty="0">
                <a:solidFill>
                  <a:srgbClr val="FF0000"/>
                </a:solidFill>
                <a:latin typeface="微软雅黑"/>
                <a:ea typeface="微软雅黑"/>
                <a:cs typeface="微软雅黑"/>
              </a:rPr>
              <a:t>溶栓筛查表</a:t>
            </a:r>
            <a:r>
              <a:rPr lang="zh-CN" altLang="en-US" sz="2000" dirty="0">
                <a:latin typeface="微软雅黑"/>
                <a:ea typeface="微软雅黑"/>
                <a:cs typeface="微软雅黑"/>
              </a:rPr>
              <a:t>，其中包括</a:t>
            </a:r>
            <a:r>
              <a:rPr lang="en-US" altLang="zh-CN" sz="2000" dirty="0">
                <a:latin typeface="微软雅黑"/>
                <a:ea typeface="微软雅黑"/>
                <a:cs typeface="微软雅黑"/>
              </a:rPr>
              <a:t>STEMI</a:t>
            </a:r>
            <a:r>
              <a:rPr lang="zh-CN" altLang="en-US" sz="2000" dirty="0">
                <a:latin typeface="微软雅黑"/>
                <a:ea typeface="微软雅黑"/>
                <a:cs typeface="微软雅黑"/>
              </a:rPr>
              <a:t>的确诊条件、溶栓适应症、禁忌症</a:t>
            </a:r>
            <a:endParaRPr lang="en-US" altLang="zh-CN" sz="2000" dirty="0">
              <a:latin typeface="微软雅黑"/>
              <a:ea typeface="微软雅黑"/>
              <a:cs typeface="微软雅黑"/>
            </a:endParaRPr>
          </a:p>
          <a:p>
            <a:pPr marL="742950" lvl="1" indent="-285750">
              <a:lnSpc>
                <a:spcPct val="120000"/>
              </a:lnSpc>
              <a:buFont typeface="Wingdings" panose="05000000000000000000" pitchFamily="2" charset="2"/>
              <a:buChar char="ü"/>
            </a:pPr>
            <a:r>
              <a:rPr lang="zh-CN" altLang="en-US" sz="2000" dirty="0">
                <a:latin typeface="微软雅黑"/>
                <a:ea typeface="微软雅黑"/>
                <a:cs typeface="微软雅黑"/>
              </a:rPr>
              <a:t>有规范、制式的溶栓治疗</a:t>
            </a:r>
            <a:r>
              <a:rPr lang="zh-CN" altLang="en-US" sz="2000" dirty="0">
                <a:solidFill>
                  <a:srgbClr val="FF0000"/>
                </a:solidFill>
                <a:latin typeface="微软雅黑"/>
                <a:ea typeface="微软雅黑"/>
                <a:cs typeface="微软雅黑"/>
              </a:rPr>
              <a:t>知情同意书</a:t>
            </a:r>
            <a:r>
              <a:rPr lang="zh-CN" altLang="en-US" sz="2000" dirty="0">
                <a:latin typeface="微软雅黑"/>
                <a:ea typeface="微软雅黑"/>
                <a:cs typeface="微软雅黑"/>
              </a:rPr>
              <a:t>，医患双方签字时间应精确到分钟</a:t>
            </a:r>
            <a:endParaRPr lang="en-US" altLang="zh-CN" sz="2000" dirty="0">
              <a:latin typeface="微软雅黑"/>
              <a:ea typeface="微软雅黑"/>
              <a:cs typeface="微软雅黑"/>
            </a:endParaRPr>
          </a:p>
          <a:p>
            <a:pPr marL="742950" lvl="1" indent="-285750">
              <a:lnSpc>
                <a:spcPct val="120000"/>
              </a:lnSpc>
              <a:buFont typeface="Wingdings" panose="05000000000000000000" pitchFamily="2" charset="2"/>
              <a:buChar char="ü"/>
            </a:pPr>
            <a:r>
              <a:rPr lang="zh-CN" altLang="en-US" sz="2000" dirty="0">
                <a:latin typeface="微软雅黑"/>
                <a:ea typeface="微软雅黑"/>
                <a:cs typeface="微软雅黑"/>
              </a:rPr>
              <a:t>制订了溶栓治疗</a:t>
            </a:r>
            <a:r>
              <a:rPr lang="zh-CN" altLang="en-US" sz="2000" dirty="0">
                <a:solidFill>
                  <a:srgbClr val="FF0000"/>
                </a:solidFill>
                <a:latin typeface="微软雅黑"/>
                <a:ea typeface="微软雅黑"/>
                <a:cs typeface="微软雅黑"/>
              </a:rPr>
              <a:t>方案</a:t>
            </a:r>
            <a:r>
              <a:rPr lang="zh-CN" altLang="en-US" sz="2000" dirty="0">
                <a:latin typeface="微软雅黑"/>
                <a:ea typeface="微软雅黑"/>
                <a:cs typeface="微软雅黑"/>
              </a:rPr>
              <a:t>，包括溶栓前准备、溶栓药物选择及剂量、用法、监测指标及时机、结果判断、并发症处理预案、溶栓后抗凝治疗方案等</a:t>
            </a:r>
          </a:p>
          <a:p>
            <a:pPr marL="742950" lvl="1" indent="-285750">
              <a:lnSpc>
                <a:spcPct val="120000"/>
              </a:lnSpc>
              <a:buFont typeface="Wingdings" panose="05000000000000000000" pitchFamily="2" charset="2"/>
              <a:buChar char="ü"/>
            </a:pPr>
            <a:r>
              <a:rPr lang="zh-CN" altLang="en-US" sz="2000" dirty="0">
                <a:latin typeface="微软雅黑"/>
                <a:ea typeface="微软雅黑"/>
                <a:cs typeface="微软雅黑"/>
              </a:rPr>
              <a:t>制订了溶栓治疗</a:t>
            </a:r>
            <a:r>
              <a:rPr lang="zh-CN" altLang="en-US" sz="2000" dirty="0">
                <a:solidFill>
                  <a:srgbClr val="FF0000"/>
                </a:solidFill>
                <a:latin typeface="微软雅黑"/>
                <a:ea typeface="微软雅黑"/>
                <a:cs typeface="微软雅黑"/>
              </a:rPr>
              <a:t>标准操作流程图</a:t>
            </a:r>
            <a:r>
              <a:rPr lang="zh-CN" altLang="en-US" sz="2000" dirty="0">
                <a:latin typeface="微软雅黑"/>
                <a:ea typeface="微软雅黑"/>
                <a:cs typeface="微软雅黑"/>
              </a:rPr>
              <a:t>，指引一线医师进行溶栓治疗</a:t>
            </a:r>
          </a:p>
          <a:p>
            <a:pPr marL="742950" lvl="1" indent="-285750">
              <a:lnSpc>
                <a:spcPct val="120000"/>
              </a:lnSpc>
              <a:buFont typeface="Wingdings" panose="05000000000000000000" pitchFamily="2" charset="2"/>
              <a:buChar char="ü"/>
            </a:pPr>
            <a:r>
              <a:rPr lang="zh-CN" altLang="en-US" sz="2000" dirty="0">
                <a:latin typeface="微软雅黑"/>
                <a:ea typeface="微软雅黑"/>
                <a:cs typeface="微软雅黑"/>
              </a:rPr>
              <a:t>建立</a:t>
            </a:r>
            <a:r>
              <a:rPr lang="zh-CN" altLang="en-US" sz="2000" dirty="0">
                <a:solidFill>
                  <a:srgbClr val="FF0000"/>
                </a:solidFill>
                <a:latin typeface="微软雅黑"/>
                <a:ea typeface="微软雅黑"/>
                <a:cs typeface="微软雅黑"/>
              </a:rPr>
              <a:t>流程优化机制</a:t>
            </a:r>
            <a:r>
              <a:rPr lang="zh-CN" altLang="en-US" sz="2000" dirty="0">
                <a:latin typeface="微软雅黑"/>
                <a:ea typeface="微软雅黑"/>
                <a:cs typeface="微软雅黑"/>
              </a:rPr>
              <a:t>，确保从自行来院或经</a:t>
            </a:r>
            <a:r>
              <a:rPr lang="en-US" altLang="zh-CN" sz="2000" dirty="0">
                <a:latin typeface="微软雅黑"/>
                <a:ea typeface="微软雅黑"/>
                <a:cs typeface="微软雅黑"/>
              </a:rPr>
              <a:t>120</a:t>
            </a:r>
            <a:r>
              <a:rPr lang="zh-CN" altLang="en-US" sz="2000" dirty="0">
                <a:latin typeface="微软雅黑"/>
                <a:ea typeface="微软雅黑"/>
                <a:cs typeface="微软雅黑"/>
              </a:rPr>
              <a:t>入院的</a:t>
            </a:r>
            <a:r>
              <a:rPr lang="en-US" altLang="zh-CN" sz="2000" dirty="0">
                <a:latin typeface="微软雅黑"/>
                <a:ea typeface="微软雅黑"/>
                <a:cs typeface="微软雅黑"/>
              </a:rPr>
              <a:t>STEMI</a:t>
            </a:r>
            <a:r>
              <a:rPr lang="zh-CN" altLang="en-US" sz="2000" dirty="0">
                <a:latin typeface="微软雅黑"/>
                <a:ea typeface="微软雅黑"/>
                <a:cs typeface="微软雅黑"/>
              </a:rPr>
              <a:t>患者能在首次医疗接触后</a:t>
            </a:r>
            <a:r>
              <a:rPr lang="en-US" altLang="zh-CN" sz="2000" dirty="0">
                <a:latin typeface="微软雅黑"/>
                <a:ea typeface="微软雅黑"/>
                <a:cs typeface="微软雅黑"/>
              </a:rPr>
              <a:t>30</a:t>
            </a:r>
            <a:r>
              <a:rPr lang="zh-CN" altLang="en-US" sz="2000" dirty="0">
                <a:latin typeface="微软雅黑"/>
                <a:ea typeface="微软雅黑"/>
                <a:cs typeface="微软雅黑"/>
              </a:rPr>
              <a:t>分钟内开始溶栓治疗</a:t>
            </a:r>
            <a:r>
              <a:rPr lang="en-US" altLang="zh-CN" sz="2000" dirty="0">
                <a:latin typeface="微软雅黑"/>
                <a:ea typeface="微软雅黑"/>
                <a:cs typeface="微软雅黑"/>
              </a:rPr>
              <a:t>(FMC-to-N)</a:t>
            </a:r>
            <a:endParaRPr lang="zh-CN" altLang="en-US" sz="2000" dirty="0">
              <a:latin typeface="微软雅黑"/>
              <a:ea typeface="微软雅黑"/>
              <a:cs typeface="微软雅黑"/>
            </a:endParaRPr>
          </a:p>
          <a:p>
            <a:pPr marL="742950" lvl="1" indent="-285750">
              <a:lnSpc>
                <a:spcPct val="120000"/>
              </a:lnSpc>
              <a:buFont typeface="Wingdings" panose="05000000000000000000" pitchFamily="2" charset="2"/>
              <a:buChar char="ü"/>
            </a:pPr>
            <a:r>
              <a:rPr lang="zh-CN" altLang="en-US" sz="2000" dirty="0">
                <a:latin typeface="微软雅黑"/>
                <a:ea typeface="微软雅黑"/>
                <a:cs typeface="微软雅黑"/>
              </a:rPr>
              <a:t>制订了</a:t>
            </a:r>
            <a:r>
              <a:rPr lang="zh-CN" altLang="en-US" sz="2000" dirty="0">
                <a:solidFill>
                  <a:srgbClr val="FF0000"/>
                </a:solidFill>
                <a:latin typeface="微软雅黑"/>
                <a:ea typeface="微软雅黑"/>
                <a:cs typeface="微软雅黑"/>
              </a:rPr>
              <a:t>溶栓后转运方案和转运机制</a:t>
            </a:r>
            <a:r>
              <a:rPr lang="zh-CN" altLang="en-US" sz="2000" dirty="0">
                <a:latin typeface="微软雅黑"/>
                <a:ea typeface="微软雅黑"/>
                <a:cs typeface="微软雅黑"/>
              </a:rPr>
              <a:t>，其中包括转运时机、与</a:t>
            </a:r>
            <a:r>
              <a:rPr lang="en-US" altLang="zh-CN" sz="2000" dirty="0">
                <a:latin typeface="微软雅黑"/>
                <a:ea typeface="微软雅黑"/>
                <a:cs typeface="微软雅黑"/>
              </a:rPr>
              <a:t>PCI</a:t>
            </a:r>
            <a:r>
              <a:rPr lang="zh-CN" altLang="en-US" sz="2000" dirty="0">
                <a:latin typeface="微软雅黑"/>
                <a:ea typeface="微软雅黑"/>
                <a:cs typeface="微软雅黑"/>
              </a:rPr>
              <a:t>医院的联络机制、转运流程、转运途中病情变化时的应急预案等安全保障措施</a:t>
            </a:r>
            <a:endParaRPr lang="zh-CN" altLang="en-US" b="1" dirty="0">
              <a:latin typeface="微软雅黑"/>
              <a:ea typeface="微软雅黑"/>
              <a:cs typeface="微软雅黑"/>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a:xfrm>
            <a:off x="899592" y="214313"/>
            <a:ext cx="7496175" cy="698500"/>
          </a:xfrm>
        </p:spPr>
        <p:txBody>
          <a:bodyPr/>
          <a:lstStyle/>
          <a:p>
            <a:pPr eaLnBrk="1" hangingPunct="1"/>
            <a:r>
              <a:rPr kumimoji="0" lang="zh-CN" altLang="en-US" b="1" dirty="0">
                <a:solidFill>
                  <a:srgbClr val="002060"/>
                </a:solidFill>
              </a:rPr>
              <a:t>基层胸痛中心</a:t>
            </a:r>
            <a:r>
              <a:rPr kumimoji="0" lang="en-US" altLang="zh-CN" b="1" dirty="0">
                <a:solidFill>
                  <a:srgbClr val="002060"/>
                </a:solidFill>
              </a:rPr>
              <a:t>STEMI</a:t>
            </a:r>
            <a:r>
              <a:rPr kumimoji="0" lang="zh-CN" altLang="en-US" b="1" dirty="0">
                <a:solidFill>
                  <a:srgbClr val="002060"/>
                </a:solidFill>
              </a:rPr>
              <a:t>流程</a:t>
            </a:r>
          </a:p>
        </p:txBody>
      </p:sp>
      <p:sp>
        <p:nvSpPr>
          <p:cNvPr id="2" name="矩形 1"/>
          <p:cNvSpPr/>
          <p:nvPr/>
        </p:nvSpPr>
        <p:spPr>
          <a:xfrm>
            <a:off x="482786" y="1052736"/>
            <a:ext cx="8481702" cy="5562548"/>
          </a:xfrm>
          <a:prstGeom prst="rect">
            <a:avLst/>
          </a:prstGeom>
          <a:solidFill>
            <a:schemeClr val="bg1"/>
          </a:solidFill>
        </p:spPr>
        <p:txBody>
          <a:bodyPr wrap="square">
            <a:spAutoFit/>
          </a:bodyPr>
          <a:lstStyle/>
          <a:p>
            <a:pPr marL="285750" indent="-285750">
              <a:lnSpc>
                <a:spcPct val="120000"/>
              </a:lnSpc>
              <a:buFont typeface="Wingdings" panose="05000000000000000000" pitchFamily="2" charset="2"/>
              <a:buChar char="p"/>
            </a:pPr>
            <a:r>
              <a:rPr lang="zh-CN" altLang="en-US" sz="2400" b="1" dirty="0">
                <a:latin typeface="微软雅黑"/>
                <a:ea typeface="微软雅黑"/>
              </a:rPr>
              <a:t>转运</a:t>
            </a:r>
            <a:endParaRPr lang="en-US" altLang="zh-CN" sz="2400" b="1" dirty="0">
              <a:latin typeface="微软雅黑"/>
              <a:ea typeface="微软雅黑"/>
            </a:endParaRPr>
          </a:p>
          <a:p>
            <a:pPr marL="342900" indent="-342900">
              <a:lnSpc>
                <a:spcPts val="2800"/>
              </a:lnSpc>
              <a:buFont typeface="Wingdings" panose="05000000000000000000" pitchFamily="2" charset="2"/>
              <a:buChar char="ü"/>
            </a:pPr>
            <a:r>
              <a:rPr lang="zh-CN" altLang="en-US" dirty="0">
                <a:solidFill>
                  <a:srgbClr val="FF0000"/>
                </a:solidFill>
                <a:latin typeface="微软雅黑"/>
                <a:ea typeface="微软雅黑"/>
                <a:cs typeface="微软雅黑"/>
              </a:rPr>
              <a:t>根据最快到达的原则与附近至少一家以上已经建立胸痛中心的</a:t>
            </a:r>
            <a:r>
              <a:rPr lang="en-US" altLang="zh-CN" dirty="0">
                <a:solidFill>
                  <a:srgbClr val="FF0000"/>
                </a:solidFill>
                <a:latin typeface="微软雅黑"/>
                <a:ea typeface="微软雅黑"/>
                <a:cs typeface="微软雅黑"/>
              </a:rPr>
              <a:t>PPCI</a:t>
            </a:r>
            <a:r>
              <a:rPr lang="zh-CN" altLang="en-US" dirty="0">
                <a:solidFill>
                  <a:srgbClr val="FF0000"/>
                </a:solidFill>
                <a:latin typeface="微软雅黑"/>
                <a:ea typeface="微软雅黑"/>
                <a:cs typeface="微软雅黑"/>
              </a:rPr>
              <a:t>医院建立转诊关系</a:t>
            </a:r>
            <a:r>
              <a:rPr lang="zh-CN" altLang="en-US" dirty="0">
                <a:latin typeface="微软雅黑"/>
                <a:ea typeface="微软雅黑"/>
                <a:cs typeface="微软雅黑"/>
              </a:rPr>
              <a:t>，并需签署联合救治协议，原则上应建立双向转诊机制，该协议应明确双方的责任与义务；若与两家以上接受转诊医院建立了转诊关系，应根据转运时间优先并结合导管室是否可用确定优选和次选转诊的医院，并制订流程图指导一线医护人员使用</a:t>
            </a:r>
          </a:p>
          <a:p>
            <a:pPr marL="342900" indent="-342900">
              <a:lnSpc>
                <a:spcPts val="2800"/>
              </a:lnSpc>
              <a:buFont typeface="Wingdings" panose="05000000000000000000" pitchFamily="2" charset="2"/>
              <a:buChar char="ü"/>
            </a:pPr>
            <a:r>
              <a:rPr lang="zh-CN" altLang="en-US" dirty="0">
                <a:latin typeface="微软雅黑"/>
                <a:ea typeface="微软雅黑"/>
                <a:cs typeface="微软雅黑"/>
              </a:rPr>
              <a:t>与接收转诊医院建立信息共享平台，建立心电图远程传输和远程会诊机制，</a:t>
            </a:r>
            <a:r>
              <a:rPr lang="zh-CN" altLang="en-US" dirty="0">
                <a:solidFill>
                  <a:srgbClr val="FF0000"/>
                </a:solidFill>
                <a:latin typeface="微软雅黑"/>
                <a:ea typeface="微软雅黑"/>
                <a:cs typeface="微软雅黑"/>
              </a:rPr>
              <a:t>申请认证时需提交流程图及实际应用证据</a:t>
            </a:r>
          </a:p>
          <a:p>
            <a:pPr marL="342900" indent="-342900">
              <a:lnSpc>
                <a:spcPts val="2800"/>
              </a:lnSpc>
              <a:buFont typeface="Wingdings" panose="05000000000000000000" pitchFamily="2" charset="2"/>
              <a:buChar char="ü"/>
            </a:pPr>
            <a:r>
              <a:rPr lang="zh-CN" altLang="en-US" dirty="0">
                <a:solidFill>
                  <a:srgbClr val="FF0000"/>
                </a:solidFill>
                <a:latin typeface="微软雅黑"/>
                <a:ea typeface="微软雅黑"/>
                <a:cs typeface="微软雅黑"/>
              </a:rPr>
              <a:t>与接收转诊医院建立了联络及转诊机制</a:t>
            </a:r>
            <a:r>
              <a:rPr lang="zh-CN" altLang="en-US" dirty="0">
                <a:latin typeface="微软雅黑"/>
                <a:ea typeface="微软雅黑"/>
                <a:cs typeface="微软雅黑"/>
              </a:rPr>
              <a:t>，包括转运救护车的派遣、转运途中病情变化时应急预案以及达到接受医院的目标科室，其中应包括绕行</a:t>
            </a:r>
            <a:r>
              <a:rPr lang="en-US" altLang="zh-CN" dirty="0">
                <a:latin typeface="微软雅黑"/>
                <a:ea typeface="微软雅黑"/>
                <a:cs typeface="微软雅黑"/>
              </a:rPr>
              <a:t>PPCI</a:t>
            </a:r>
            <a:r>
              <a:rPr lang="zh-CN" altLang="en-US" dirty="0">
                <a:latin typeface="微软雅黑"/>
                <a:ea typeface="微软雅黑"/>
                <a:cs typeface="微软雅黑"/>
              </a:rPr>
              <a:t>医院急诊科和</a:t>
            </a:r>
            <a:r>
              <a:rPr lang="en-US" altLang="zh-CN" dirty="0">
                <a:latin typeface="微软雅黑"/>
                <a:ea typeface="微软雅黑"/>
                <a:cs typeface="微软雅黑"/>
              </a:rPr>
              <a:t>CCU </a:t>
            </a:r>
            <a:r>
              <a:rPr lang="zh-CN" altLang="en-US" dirty="0">
                <a:latin typeface="微软雅黑"/>
                <a:ea typeface="微软雅黑"/>
                <a:cs typeface="微软雅黑"/>
              </a:rPr>
              <a:t>直达导管室的机制，申请认证时</a:t>
            </a:r>
            <a:r>
              <a:rPr lang="zh-CN" altLang="en-US" dirty="0">
                <a:solidFill>
                  <a:srgbClr val="FF0000"/>
                </a:solidFill>
                <a:latin typeface="微软雅黑"/>
                <a:ea typeface="微软雅黑"/>
                <a:cs typeface="微软雅黑"/>
              </a:rPr>
              <a:t>需提交流程图</a:t>
            </a:r>
          </a:p>
          <a:p>
            <a:pPr marL="342900" indent="-342900">
              <a:lnSpc>
                <a:spcPts val="2800"/>
              </a:lnSpc>
              <a:buFont typeface="Wingdings" panose="05000000000000000000" pitchFamily="2" charset="2"/>
              <a:buChar char="ü"/>
            </a:pPr>
            <a:r>
              <a:rPr lang="zh-CN" altLang="en-US" dirty="0">
                <a:latin typeface="微软雅黑"/>
                <a:ea typeface="微软雅黑"/>
                <a:cs typeface="微软雅黑"/>
              </a:rPr>
              <a:t>与接收转诊医院的联络机制中应建立</a:t>
            </a:r>
            <a:r>
              <a:rPr lang="zh-CN" altLang="en-US" dirty="0">
                <a:solidFill>
                  <a:srgbClr val="FF0000"/>
                </a:solidFill>
                <a:latin typeface="微软雅黑"/>
                <a:ea typeface="微软雅黑"/>
                <a:cs typeface="微软雅黑"/>
              </a:rPr>
              <a:t>一键启动</a:t>
            </a:r>
            <a:r>
              <a:rPr lang="zh-CN" altLang="en-US" dirty="0">
                <a:latin typeface="微软雅黑"/>
                <a:ea typeface="微软雅黑"/>
                <a:cs typeface="微软雅黑"/>
              </a:rPr>
              <a:t>的快速响应机制，转诊决策者及参与转诊人员熟悉该</a:t>
            </a:r>
            <a:r>
              <a:rPr lang="zh-CN" altLang="en-US" dirty="0">
                <a:solidFill>
                  <a:srgbClr val="FF0000"/>
                </a:solidFill>
                <a:latin typeface="微软雅黑"/>
                <a:ea typeface="微软雅黑"/>
                <a:cs typeface="微软雅黑"/>
              </a:rPr>
              <a:t>电话号码</a:t>
            </a:r>
          </a:p>
          <a:p>
            <a:pPr marL="342900" indent="-342900">
              <a:lnSpc>
                <a:spcPts val="2800"/>
              </a:lnSpc>
              <a:buFont typeface="Wingdings" panose="05000000000000000000" pitchFamily="2" charset="2"/>
              <a:buChar char="ü"/>
            </a:pPr>
            <a:r>
              <a:rPr lang="zh-CN" altLang="en-US" dirty="0">
                <a:latin typeface="微软雅黑"/>
                <a:ea typeface="微软雅黑"/>
                <a:cs typeface="微软雅黑"/>
              </a:rPr>
              <a:t>建立流程优化机制，确保转运</a:t>
            </a:r>
            <a:r>
              <a:rPr lang="en-US" altLang="zh-CN" dirty="0">
                <a:latin typeface="微软雅黑"/>
                <a:ea typeface="微软雅黑"/>
                <a:cs typeface="微软雅黑"/>
              </a:rPr>
              <a:t>PCI</a:t>
            </a:r>
            <a:r>
              <a:rPr lang="zh-CN" altLang="en-US" dirty="0">
                <a:latin typeface="微软雅黑"/>
                <a:ea typeface="微软雅黑"/>
                <a:cs typeface="微软雅黑"/>
              </a:rPr>
              <a:t>患者从入门至转出（</a:t>
            </a:r>
            <a:r>
              <a:rPr lang="en-US" altLang="zh-CN" dirty="0">
                <a:latin typeface="微软雅黑"/>
                <a:ea typeface="微软雅黑"/>
                <a:cs typeface="微软雅黑"/>
              </a:rPr>
              <a:t>Door-in and Door-out</a:t>
            </a:r>
            <a:r>
              <a:rPr lang="zh-CN" altLang="en-US" dirty="0">
                <a:latin typeface="微软雅黑"/>
                <a:ea typeface="微软雅黑"/>
                <a:cs typeface="微软雅黑"/>
              </a:rPr>
              <a:t>）的时间</a:t>
            </a:r>
            <a:r>
              <a:rPr lang="zh-CN" altLang="en-US" dirty="0">
                <a:solidFill>
                  <a:srgbClr val="FF0000"/>
                </a:solidFill>
                <a:latin typeface="微软雅黑"/>
                <a:ea typeface="微软雅黑"/>
                <a:cs typeface="微软雅黑"/>
              </a:rPr>
              <a:t>&lt;</a:t>
            </a:r>
            <a:r>
              <a:rPr lang="en-US" altLang="zh-CN" dirty="0">
                <a:solidFill>
                  <a:srgbClr val="FF0000"/>
                </a:solidFill>
                <a:latin typeface="微软雅黑"/>
                <a:ea typeface="微软雅黑"/>
                <a:cs typeface="微软雅黑"/>
              </a:rPr>
              <a:t>30</a:t>
            </a:r>
            <a:r>
              <a:rPr lang="zh-CN" altLang="en-US" dirty="0">
                <a:solidFill>
                  <a:srgbClr val="FF0000"/>
                </a:solidFill>
                <a:latin typeface="微软雅黑"/>
                <a:ea typeface="微软雅黑"/>
                <a:cs typeface="微软雅黑"/>
              </a:rPr>
              <a:t>分钟</a:t>
            </a:r>
            <a:endParaRPr lang="zh-CN" altLang="en-US" b="1" dirty="0">
              <a:latin typeface="微软雅黑"/>
              <a:ea typeface="微软雅黑"/>
              <a:cs typeface="微软雅黑"/>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a:xfrm>
            <a:off x="899592" y="210220"/>
            <a:ext cx="7496175" cy="698500"/>
          </a:xfrm>
        </p:spPr>
        <p:txBody>
          <a:bodyPr/>
          <a:lstStyle/>
          <a:p>
            <a:pPr eaLnBrk="1" hangingPunct="1"/>
            <a:r>
              <a:rPr kumimoji="0" lang="zh-CN" altLang="en-US" b="1" dirty="0">
                <a:solidFill>
                  <a:srgbClr val="002060"/>
                </a:solidFill>
              </a:rPr>
              <a:t>基层胸痛中心</a:t>
            </a:r>
            <a:r>
              <a:rPr kumimoji="0" lang="en-US" altLang="zh-CN" b="1" dirty="0">
                <a:solidFill>
                  <a:srgbClr val="002060"/>
                </a:solidFill>
              </a:rPr>
              <a:t>STEMI</a:t>
            </a:r>
            <a:r>
              <a:rPr kumimoji="0" lang="zh-CN" altLang="en-US" b="1" dirty="0">
                <a:solidFill>
                  <a:srgbClr val="002060"/>
                </a:solidFill>
              </a:rPr>
              <a:t>流程</a:t>
            </a:r>
            <a:endParaRPr lang="zh-CN" altLang="en-US" dirty="0"/>
          </a:p>
        </p:txBody>
      </p:sp>
      <p:sp>
        <p:nvSpPr>
          <p:cNvPr id="2" name="矩形 1"/>
          <p:cNvSpPr/>
          <p:nvPr/>
        </p:nvSpPr>
        <p:spPr>
          <a:xfrm>
            <a:off x="686800" y="1484784"/>
            <a:ext cx="7921757" cy="3818481"/>
          </a:xfrm>
          <a:prstGeom prst="rect">
            <a:avLst/>
          </a:prstGeom>
        </p:spPr>
        <p:txBody>
          <a:bodyPr wrap="square">
            <a:spAutoFit/>
          </a:bodyPr>
          <a:lstStyle/>
          <a:p>
            <a:pPr marL="285750" indent="-285750">
              <a:lnSpc>
                <a:spcPct val="120000"/>
              </a:lnSpc>
              <a:buFont typeface="Wingdings" panose="05000000000000000000" pitchFamily="2" charset="2"/>
              <a:buChar char="p"/>
            </a:pPr>
            <a:r>
              <a:rPr lang="en-US" altLang="zh-CN" sz="2400" b="1" dirty="0">
                <a:latin typeface="微软雅黑"/>
                <a:ea typeface="微软雅黑"/>
              </a:rPr>
              <a:t>PPCI</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制订明确的</a:t>
            </a:r>
            <a:r>
              <a:rPr lang="en-US" altLang="zh-CN" sz="2000" dirty="0">
                <a:latin typeface="微软雅黑"/>
                <a:ea typeface="微软雅黑"/>
                <a:cs typeface="微软雅黑"/>
              </a:rPr>
              <a:t>PPCI</a:t>
            </a:r>
            <a:r>
              <a:rPr lang="zh-CN" altLang="en-US" sz="2000" dirty="0">
                <a:latin typeface="微软雅黑"/>
                <a:ea typeface="微软雅黑"/>
                <a:cs typeface="微软雅黑"/>
              </a:rPr>
              <a:t>治疗的</a:t>
            </a:r>
            <a:r>
              <a:rPr lang="zh-CN" altLang="en-US" sz="2000" dirty="0">
                <a:solidFill>
                  <a:srgbClr val="FF0000"/>
                </a:solidFill>
                <a:latin typeface="微软雅黑"/>
                <a:ea typeface="微软雅黑"/>
                <a:cs typeface="微软雅黑"/>
              </a:rPr>
              <a:t>适应症</a:t>
            </a:r>
            <a:r>
              <a:rPr lang="zh-CN" altLang="en-US" sz="2000" dirty="0">
                <a:latin typeface="微软雅黑"/>
                <a:ea typeface="微软雅黑"/>
                <a:cs typeface="微软雅黑"/>
              </a:rPr>
              <a:t>和</a:t>
            </a:r>
            <a:r>
              <a:rPr lang="zh-CN" altLang="en-US" sz="2000" dirty="0">
                <a:solidFill>
                  <a:srgbClr val="FF0000"/>
                </a:solidFill>
                <a:latin typeface="微软雅黑"/>
                <a:ea typeface="微软雅黑"/>
                <a:cs typeface="微软雅黑"/>
              </a:rPr>
              <a:t>禁忌症</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制订</a:t>
            </a:r>
            <a:r>
              <a:rPr lang="en-US" altLang="zh-CN" sz="2000" dirty="0">
                <a:latin typeface="微软雅黑"/>
                <a:ea typeface="微软雅黑"/>
                <a:cs typeface="微软雅黑"/>
              </a:rPr>
              <a:t>STEMI</a:t>
            </a:r>
            <a:r>
              <a:rPr lang="zh-CN" altLang="en-US" sz="2000" dirty="0">
                <a:latin typeface="微软雅黑"/>
                <a:ea typeface="微软雅黑"/>
                <a:cs typeface="微软雅黑"/>
              </a:rPr>
              <a:t>患者</a:t>
            </a:r>
            <a:r>
              <a:rPr lang="en-US" altLang="zh-CN" sz="2000" dirty="0">
                <a:latin typeface="微软雅黑"/>
                <a:ea typeface="微软雅黑"/>
                <a:cs typeface="微软雅黑"/>
              </a:rPr>
              <a:t>PPCI</a:t>
            </a:r>
            <a:r>
              <a:rPr lang="zh-CN" altLang="en-US" sz="2000" dirty="0">
                <a:latin typeface="微软雅黑"/>
                <a:ea typeface="微软雅黑"/>
                <a:cs typeface="微软雅黑"/>
              </a:rPr>
              <a:t>治疗</a:t>
            </a:r>
            <a:r>
              <a:rPr lang="zh-CN" altLang="en-US" sz="2000" dirty="0">
                <a:solidFill>
                  <a:srgbClr val="FF0000"/>
                </a:solidFill>
                <a:latin typeface="微软雅黑"/>
                <a:ea typeface="微软雅黑"/>
                <a:cs typeface="微软雅黑"/>
              </a:rPr>
              <a:t>流程图</a:t>
            </a:r>
            <a:r>
              <a:rPr lang="zh-CN" altLang="en-US" sz="2000" dirty="0">
                <a:latin typeface="微软雅黑"/>
                <a:ea typeface="微软雅黑"/>
                <a:cs typeface="微软雅黑"/>
              </a:rPr>
              <a:t>，确保从首次医疗接触到球囊扩张时间≤</a:t>
            </a:r>
            <a:r>
              <a:rPr lang="en-US" altLang="zh-CN" sz="2000" dirty="0">
                <a:latin typeface="微软雅黑"/>
                <a:ea typeface="微软雅黑"/>
                <a:cs typeface="微软雅黑"/>
              </a:rPr>
              <a:t>90</a:t>
            </a:r>
            <a:r>
              <a:rPr lang="zh-CN" altLang="en-US" sz="2000" dirty="0">
                <a:latin typeface="微软雅黑"/>
                <a:ea typeface="微软雅黑"/>
                <a:cs typeface="微软雅黑"/>
              </a:rPr>
              <a:t>分钟，其中包括：</a:t>
            </a:r>
            <a:r>
              <a:rPr lang="en-US" altLang="zh-CN" sz="2000" dirty="0">
                <a:latin typeface="微软雅黑"/>
                <a:ea typeface="微软雅黑"/>
                <a:cs typeface="微软雅黑"/>
              </a:rPr>
              <a:t>1.</a:t>
            </a:r>
            <a:r>
              <a:rPr lang="zh-CN" altLang="en-US" sz="2000" dirty="0">
                <a:latin typeface="微软雅黑"/>
                <a:ea typeface="微软雅黑"/>
                <a:cs typeface="微软雅黑"/>
              </a:rPr>
              <a:t>经救护车入院的</a:t>
            </a:r>
            <a:r>
              <a:rPr lang="en-US" altLang="zh-CN" sz="2000" dirty="0">
                <a:latin typeface="微软雅黑"/>
                <a:ea typeface="微软雅黑"/>
                <a:cs typeface="微软雅黑"/>
              </a:rPr>
              <a:t>STEMI</a:t>
            </a:r>
            <a:r>
              <a:rPr lang="zh-CN" altLang="en-US" sz="2000" dirty="0">
                <a:latin typeface="微软雅黑"/>
                <a:ea typeface="微软雅黑"/>
                <a:cs typeface="微软雅黑"/>
              </a:rPr>
              <a:t>患者应绕行急诊和</a:t>
            </a:r>
            <a:r>
              <a:rPr lang="en-US" altLang="zh-CN" sz="2000" dirty="0">
                <a:latin typeface="微软雅黑"/>
                <a:ea typeface="微软雅黑"/>
                <a:cs typeface="微软雅黑"/>
              </a:rPr>
              <a:t>CCU</a:t>
            </a:r>
            <a:r>
              <a:rPr lang="zh-CN" altLang="en-US" sz="2000" dirty="0">
                <a:latin typeface="微软雅黑"/>
                <a:ea typeface="微软雅黑"/>
                <a:cs typeface="微软雅黑"/>
              </a:rPr>
              <a:t>直达导管室</a:t>
            </a:r>
            <a:r>
              <a:rPr lang="en-US" altLang="zh-CN" sz="2000" dirty="0">
                <a:latin typeface="微软雅黑"/>
                <a:ea typeface="微软雅黑"/>
                <a:cs typeface="微软雅黑"/>
              </a:rPr>
              <a:t>2.</a:t>
            </a:r>
            <a:r>
              <a:rPr lang="zh-CN" altLang="en-US" sz="2000" dirty="0">
                <a:latin typeface="微软雅黑"/>
                <a:ea typeface="微软雅黑"/>
                <a:cs typeface="微软雅黑"/>
              </a:rPr>
              <a:t>自行来院</a:t>
            </a:r>
            <a:r>
              <a:rPr lang="en-US" altLang="zh-CN" sz="2000" dirty="0">
                <a:latin typeface="微软雅黑"/>
                <a:ea typeface="微软雅黑"/>
                <a:cs typeface="微软雅黑"/>
              </a:rPr>
              <a:t>ST EMI</a:t>
            </a:r>
            <a:r>
              <a:rPr lang="zh-CN" altLang="en-US" sz="2000" dirty="0">
                <a:latin typeface="微软雅黑"/>
                <a:ea typeface="微软雅黑"/>
                <a:cs typeface="微软雅黑"/>
              </a:rPr>
              <a:t>患者绕行</a:t>
            </a:r>
            <a:r>
              <a:rPr lang="en-US" altLang="zh-CN" sz="2000" dirty="0">
                <a:latin typeface="微软雅黑"/>
                <a:ea typeface="微软雅黑"/>
                <a:cs typeface="微软雅黑"/>
              </a:rPr>
              <a:t>CCU</a:t>
            </a:r>
            <a:r>
              <a:rPr lang="zh-CN" altLang="en-US" sz="2000" dirty="0">
                <a:latin typeface="微软雅黑"/>
                <a:ea typeface="微软雅黑"/>
                <a:cs typeface="微软雅黑"/>
              </a:rPr>
              <a:t>从急诊科直达导管室</a:t>
            </a:r>
            <a:r>
              <a:rPr lang="en-US" altLang="zh-CN" sz="2000" dirty="0">
                <a:latin typeface="微软雅黑"/>
                <a:ea typeface="微软雅黑"/>
                <a:cs typeface="微软雅黑"/>
              </a:rPr>
              <a:t>3.</a:t>
            </a:r>
            <a:r>
              <a:rPr lang="zh-CN" altLang="en-US" sz="2000" dirty="0">
                <a:latin typeface="微软雅黑"/>
                <a:ea typeface="微软雅黑"/>
                <a:cs typeface="微软雅黑"/>
              </a:rPr>
              <a:t>先救治后收费机制</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建立旨在缩短知情同意时间的有效方法</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为救护车及急诊科提供了</a:t>
            </a:r>
            <a:r>
              <a:rPr lang="en-US" altLang="zh-CN" sz="2000" dirty="0">
                <a:latin typeface="微软雅黑"/>
                <a:ea typeface="微软雅黑"/>
                <a:cs typeface="微软雅黑"/>
              </a:rPr>
              <a:t>PPCI</a:t>
            </a:r>
            <a:r>
              <a:rPr lang="zh-CN" altLang="en-US" sz="2000" dirty="0">
                <a:latin typeface="微软雅黑"/>
                <a:ea typeface="微软雅黑"/>
                <a:cs typeface="微软雅黑"/>
              </a:rPr>
              <a:t>治疗的</a:t>
            </a:r>
            <a:r>
              <a:rPr lang="zh-CN" altLang="en-US" sz="2000" dirty="0">
                <a:solidFill>
                  <a:srgbClr val="FF0000"/>
                </a:solidFill>
                <a:latin typeface="微软雅黑"/>
                <a:ea typeface="微软雅黑"/>
                <a:cs typeface="微软雅黑"/>
              </a:rPr>
              <a:t>一键启动机制</a:t>
            </a:r>
          </a:p>
          <a:p>
            <a:pPr marL="800100" lvl="1" indent="-342900">
              <a:lnSpc>
                <a:spcPts val="3200"/>
              </a:lnSpc>
              <a:buFont typeface="Wingdings" panose="05000000000000000000" pitchFamily="2" charset="2"/>
              <a:buChar char="ü"/>
            </a:pPr>
            <a:r>
              <a:rPr lang="zh-CN" altLang="en-US" sz="2000" dirty="0">
                <a:latin typeface="微软雅黑"/>
                <a:ea typeface="微软雅黑"/>
                <a:cs typeface="微软雅黑"/>
              </a:rPr>
              <a:t>建立</a:t>
            </a:r>
            <a:r>
              <a:rPr lang="zh-CN" altLang="en-US" sz="2000" dirty="0">
                <a:solidFill>
                  <a:srgbClr val="FF0000"/>
                </a:solidFill>
                <a:latin typeface="微软雅黑"/>
                <a:ea typeface="微软雅黑"/>
                <a:cs typeface="微软雅黑"/>
              </a:rPr>
              <a:t>导管室激活机制</a:t>
            </a:r>
            <a:r>
              <a:rPr lang="zh-CN" altLang="en-US" sz="2000" dirty="0">
                <a:latin typeface="微软雅黑"/>
                <a:ea typeface="微软雅黑"/>
                <a:cs typeface="微软雅黑"/>
              </a:rPr>
              <a:t>，确保在启动后</a:t>
            </a:r>
            <a:r>
              <a:rPr lang="en-US" altLang="zh-CN" sz="2000" dirty="0">
                <a:latin typeface="微软雅黑"/>
                <a:ea typeface="微软雅黑"/>
                <a:cs typeface="微软雅黑"/>
              </a:rPr>
              <a:t>30</a:t>
            </a:r>
            <a:r>
              <a:rPr lang="zh-CN" altLang="en-US" sz="2000" dirty="0">
                <a:latin typeface="微软雅黑"/>
                <a:ea typeface="微软雅黑"/>
                <a:cs typeface="微软雅黑"/>
              </a:rPr>
              <a:t>分钟内接纳</a:t>
            </a:r>
            <a:r>
              <a:rPr lang="en-US" altLang="zh-CN" sz="2000" dirty="0">
                <a:latin typeface="微软雅黑"/>
                <a:ea typeface="微软雅黑"/>
                <a:cs typeface="微软雅黑"/>
              </a:rPr>
              <a:t>STEMI</a:t>
            </a:r>
            <a:r>
              <a:rPr lang="zh-CN" altLang="en-US" sz="2000" dirty="0">
                <a:latin typeface="微软雅黑"/>
                <a:ea typeface="微软雅黑"/>
                <a:cs typeface="微软雅黑"/>
              </a:rPr>
              <a:t>患者</a:t>
            </a:r>
            <a:endParaRPr lang="en-US" altLang="zh-CN" b="1" dirty="0">
              <a:latin typeface="微软雅黑"/>
              <a:ea typeface="微软雅黑"/>
              <a:cs typeface="微软雅黑"/>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p:nvPr>
        </p:nvSpPr>
        <p:spPr>
          <a:xfrm>
            <a:off x="911671" y="210220"/>
            <a:ext cx="8124825" cy="698500"/>
          </a:xfrm>
        </p:spPr>
        <p:txBody>
          <a:bodyPr/>
          <a:lstStyle/>
          <a:p>
            <a:pPr eaLnBrk="1" hangingPunct="1"/>
            <a:r>
              <a:rPr kumimoji="0" lang="en-US" altLang="zh-CN" b="1" dirty="0">
                <a:solidFill>
                  <a:srgbClr val="002060"/>
                </a:solidFill>
              </a:rPr>
              <a:t>NSTEMI/UA</a:t>
            </a:r>
            <a:r>
              <a:rPr kumimoji="0" lang="zh-CN" altLang="en-US" b="1" dirty="0">
                <a:solidFill>
                  <a:srgbClr val="002060"/>
                </a:solidFill>
              </a:rPr>
              <a:t>患者的危险分层及治疗（</a:t>
            </a:r>
            <a:r>
              <a:rPr kumimoji="0" lang="en-US" altLang="zh-CN" b="1" dirty="0">
                <a:solidFill>
                  <a:srgbClr val="002060"/>
                </a:solidFill>
              </a:rPr>
              <a:t>18</a:t>
            </a:r>
            <a:r>
              <a:rPr kumimoji="0" lang="zh-CN" altLang="en-US" b="1" dirty="0">
                <a:solidFill>
                  <a:srgbClr val="002060"/>
                </a:solidFill>
              </a:rPr>
              <a:t>分）</a:t>
            </a:r>
          </a:p>
        </p:txBody>
      </p:sp>
      <p:sp>
        <p:nvSpPr>
          <p:cNvPr id="2" name="矩形 1"/>
          <p:cNvSpPr/>
          <p:nvPr/>
        </p:nvSpPr>
        <p:spPr>
          <a:xfrm>
            <a:off x="755576" y="1052736"/>
            <a:ext cx="7992888" cy="5536900"/>
          </a:xfrm>
          <a:prstGeom prst="rect">
            <a:avLst/>
          </a:prstGeom>
          <a:solidFill>
            <a:schemeClr val="bg1"/>
          </a:solidFill>
        </p:spPr>
        <p:txBody>
          <a:bodyPr wrap="square">
            <a:spAutoFit/>
          </a:bodyPr>
          <a:lstStyle/>
          <a:p>
            <a:pPr marL="285750" indent="-285750">
              <a:lnSpc>
                <a:spcPct val="120000"/>
              </a:lnSpc>
              <a:buFont typeface="Wingdings" panose="05000000000000000000" pitchFamily="2" charset="2"/>
              <a:buChar char="p"/>
            </a:pPr>
            <a:r>
              <a:rPr lang="en-US" altLang="zh-CN" sz="2400" b="1" dirty="0">
                <a:latin typeface="微软雅黑"/>
                <a:ea typeface="微软雅黑"/>
              </a:rPr>
              <a:t>NSTEMI/UA</a:t>
            </a:r>
            <a:r>
              <a:rPr lang="zh-CN" altLang="en-US" sz="2400" b="1" dirty="0">
                <a:latin typeface="微软雅黑"/>
                <a:ea typeface="微软雅黑"/>
              </a:rPr>
              <a:t>患者的危险分层及治疗</a:t>
            </a:r>
            <a:endParaRPr lang="en-US" altLang="zh-CN" sz="2400" b="1" dirty="0">
              <a:latin typeface="微软雅黑"/>
              <a:ea typeface="微软雅黑"/>
            </a:endParaRPr>
          </a:p>
          <a:p>
            <a:pPr marL="800100" lvl="1" indent="-342900">
              <a:lnSpc>
                <a:spcPts val="3000"/>
              </a:lnSpc>
              <a:buFont typeface="Wingdings" panose="05000000000000000000" pitchFamily="2" charset="2"/>
              <a:buChar char="ü"/>
            </a:pPr>
            <a:r>
              <a:rPr lang="zh-CN" altLang="en-US" sz="2000" dirty="0">
                <a:latin typeface="微软雅黑"/>
                <a:ea typeface="微软雅黑"/>
                <a:cs typeface="微软雅黑"/>
              </a:rPr>
              <a:t>制订对</a:t>
            </a:r>
            <a:r>
              <a:rPr lang="en-US" altLang="zh-CN" sz="2000" dirty="0">
                <a:latin typeface="微软雅黑"/>
                <a:ea typeface="微软雅黑"/>
                <a:cs typeface="微软雅黑"/>
              </a:rPr>
              <a:t>NSTEMI/UA</a:t>
            </a:r>
            <a:r>
              <a:rPr lang="zh-CN" altLang="en-US" sz="2000" dirty="0">
                <a:latin typeface="微软雅黑"/>
                <a:ea typeface="微软雅黑"/>
                <a:cs typeface="微软雅黑"/>
              </a:rPr>
              <a:t>患者进行初步评估及再次评估的</a:t>
            </a:r>
            <a:r>
              <a:rPr lang="zh-CN" altLang="en-US" sz="2000" dirty="0">
                <a:solidFill>
                  <a:srgbClr val="FF0000"/>
                </a:solidFill>
                <a:latin typeface="微软雅黑"/>
                <a:ea typeface="微软雅黑"/>
                <a:cs typeface="微软雅黑"/>
              </a:rPr>
              <a:t>流程图</a:t>
            </a:r>
            <a:r>
              <a:rPr lang="zh-CN" altLang="en-US" sz="2000" dirty="0">
                <a:latin typeface="微软雅黑"/>
                <a:ea typeface="微软雅黑"/>
                <a:cs typeface="微软雅黑"/>
              </a:rPr>
              <a:t>，</a:t>
            </a:r>
            <a:r>
              <a:rPr lang="zh-CN" altLang="en-US" sz="2000" dirty="0">
                <a:solidFill>
                  <a:srgbClr val="FF0000"/>
                </a:solidFill>
                <a:latin typeface="微软雅黑"/>
                <a:ea typeface="微软雅黑"/>
                <a:cs typeface="微软雅黑"/>
              </a:rPr>
              <a:t>其中必须明确评估内容</a:t>
            </a:r>
            <a:r>
              <a:rPr lang="zh-CN" altLang="en-US" sz="2000" dirty="0">
                <a:latin typeface="微软雅黑"/>
                <a:ea typeface="微软雅黑"/>
                <a:cs typeface="微软雅黑"/>
              </a:rPr>
              <a:t>、</a:t>
            </a:r>
            <a:r>
              <a:rPr lang="zh-CN" altLang="en-US" sz="2000" dirty="0">
                <a:solidFill>
                  <a:srgbClr val="FF0000"/>
                </a:solidFill>
                <a:latin typeface="微软雅黑"/>
                <a:ea typeface="微软雅黑"/>
                <a:cs typeface="微软雅黑"/>
              </a:rPr>
              <a:t>危险分层工具及再次评估时间</a:t>
            </a:r>
          </a:p>
          <a:p>
            <a:pPr marL="800100" lvl="1" indent="-342900">
              <a:lnSpc>
                <a:spcPts val="3000"/>
              </a:lnSpc>
              <a:buFont typeface="Wingdings" panose="05000000000000000000" pitchFamily="2" charset="2"/>
              <a:buChar char="ü"/>
            </a:pPr>
            <a:r>
              <a:rPr lang="zh-CN" altLang="en-US" sz="2000" dirty="0">
                <a:latin typeface="微软雅黑"/>
                <a:ea typeface="微软雅黑"/>
                <a:cs typeface="微软雅黑"/>
              </a:rPr>
              <a:t>制订各种不同来院途径的</a:t>
            </a:r>
            <a:r>
              <a:rPr lang="en-US" altLang="zh-CN" sz="2000" dirty="0">
                <a:latin typeface="微软雅黑"/>
                <a:ea typeface="微软雅黑"/>
                <a:cs typeface="微软雅黑"/>
              </a:rPr>
              <a:t>NSTEMI/UA</a:t>
            </a:r>
            <a:r>
              <a:rPr lang="zh-CN" altLang="en-US" sz="2000" dirty="0">
                <a:latin typeface="微软雅黑"/>
                <a:ea typeface="微软雅黑"/>
                <a:cs typeface="微软雅黑"/>
              </a:rPr>
              <a:t>从确诊到完成关键诊疗过程的</a:t>
            </a:r>
            <a:r>
              <a:rPr lang="zh-CN" altLang="en-US" sz="2000" dirty="0">
                <a:solidFill>
                  <a:srgbClr val="FF0000"/>
                </a:solidFill>
                <a:latin typeface="微软雅黑"/>
                <a:ea typeface="微软雅黑"/>
                <a:cs typeface="微软雅黑"/>
              </a:rPr>
              <a:t>关系流程图</a:t>
            </a:r>
            <a:r>
              <a:rPr lang="zh-CN" altLang="en-US" sz="2000" dirty="0">
                <a:latin typeface="微软雅黑"/>
                <a:ea typeface="微软雅黑"/>
                <a:cs typeface="微软雅黑"/>
              </a:rPr>
              <a:t>，以明确参与救治过程的各环节的具体</a:t>
            </a:r>
            <a:r>
              <a:rPr lang="zh-CN" altLang="en-US" sz="2000" dirty="0">
                <a:solidFill>
                  <a:srgbClr val="FF0000"/>
                </a:solidFill>
                <a:latin typeface="微软雅黑"/>
                <a:ea typeface="微软雅黑"/>
                <a:cs typeface="微软雅黑"/>
              </a:rPr>
              <a:t>工作内容和时间限定</a:t>
            </a:r>
          </a:p>
          <a:p>
            <a:pPr marL="800100" lvl="1" indent="-342900">
              <a:lnSpc>
                <a:spcPts val="3000"/>
              </a:lnSpc>
              <a:buFont typeface="Wingdings" panose="05000000000000000000" pitchFamily="2" charset="2"/>
              <a:buChar char="ü"/>
            </a:pPr>
            <a:r>
              <a:rPr lang="zh-CN" altLang="en-US" sz="2000" dirty="0">
                <a:latin typeface="微软雅黑"/>
                <a:ea typeface="微软雅黑"/>
                <a:cs typeface="微软雅黑"/>
              </a:rPr>
              <a:t>各类相关人员熟悉</a:t>
            </a:r>
            <a:r>
              <a:rPr lang="en-US" altLang="zh-CN" sz="2000" dirty="0">
                <a:latin typeface="微软雅黑"/>
                <a:ea typeface="微软雅黑"/>
                <a:cs typeface="微软雅黑"/>
              </a:rPr>
              <a:t>NSTEMI/UA</a:t>
            </a:r>
            <a:r>
              <a:rPr lang="zh-CN" altLang="en-US" sz="2000" dirty="0">
                <a:latin typeface="微软雅黑"/>
                <a:ea typeface="微软雅黑"/>
                <a:cs typeface="微软雅黑"/>
              </a:rPr>
              <a:t>的</a:t>
            </a:r>
            <a:r>
              <a:rPr lang="zh-CN" altLang="en-US" sz="2000" dirty="0">
                <a:solidFill>
                  <a:srgbClr val="FF0000"/>
                </a:solidFill>
                <a:latin typeface="微软雅黑"/>
                <a:ea typeface="微软雅黑"/>
                <a:cs typeface="微软雅黑"/>
              </a:rPr>
              <a:t>初始及再次评估</a:t>
            </a:r>
            <a:r>
              <a:rPr lang="zh-CN" altLang="en-US" sz="2000" dirty="0">
                <a:latin typeface="微软雅黑"/>
                <a:ea typeface="微软雅黑"/>
                <a:cs typeface="微软雅黑"/>
              </a:rPr>
              <a:t>、</a:t>
            </a:r>
            <a:r>
              <a:rPr lang="zh-CN" altLang="en-US" sz="2000" dirty="0">
                <a:solidFill>
                  <a:srgbClr val="FF0000"/>
                </a:solidFill>
                <a:latin typeface="微软雅黑"/>
                <a:ea typeface="微软雅黑"/>
                <a:cs typeface="微软雅黑"/>
              </a:rPr>
              <a:t>危险分层及再灌注治疗原则</a:t>
            </a:r>
          </a:p>
          <a:p>
            <a:pPr marL="800100" lvl="1" indent="-342900">
              <a:lnSpc>
                <a:spcPts val="3000"/>
              </a:lnSpc>
              <a:buFont typeface="Wingdings" panose="05000000000000000000" pitchFamily="2" charset="2"/>
              <a:buChar char="ü"/>
            </a:pPr>
            <a:r>
              <a:rPr lang="zh-CN" altLang="en-US" sz="2000" dirty="0">
                <a:latin typeface="微软雅黑"/>
                <a:ea typeface="微软雅黑"/>
                <a:cs typeface="微软雅黑"/>
              </a:rPr>
              <a:t>上述评估过程和临床实际工作中应尽可能避免医疗资源的浪费，</a:t>
            </a:r>
            <a:r>
              <a:rPr lang="zh-CN" altLang="en-US" sz="2000" dirty="0">
                <a:solidFill>
                  <a:srgbClr val="FF0000"/>
                </a:solidFill>
                <a:latin typeface="微软雅黑"/>
                <a:ea typeface="微软雅黑"/>
                <a:cs typeface="微软雅黑"/>
              </a:rPr>
              <a:t>防止过度检查和治疗</a:t>
            </a:r>
          </a:p>
          <a:p>
            <a:pPr marL="800100" lvl="1" indent="-342900">
              <a:lnSpc>
                <a:spcPts val="3000"/>
              </a:lnSpc>
              <a:buFont typeface="Wingdings" panose="05000000000000000000" pitchFamily="2" charset="2"/>
              <a:buChar char="ü"/>
            </a:pPr>
            <a:r>
              <a:rPr lang="zh-CN" altLang="en-US" sz="2000" dirty="0">
                <a:latin typeface="微软雅黑"/>
                <a:ea typeface="微软雅黑"/>
                <a:cs typeface="微软雅黑"/>
              </a:rPr>
              <a:t>依据指南制订药物治疗规范，包括早期药物治疗及长期二级预防方案</a:t>
            </a:r>
          </a:p>
          <a:p>
            <a:pPr marL="800100" lvl="1" indent="-342900">
              <a:lnSpc>
                <a:spcPts val="3000"/>
              </a:lnSpc>
              <a:buFont typeface="Wingdings" panose="05000000000000000000" pitchFamily="2" charset="2"/>
              <a:buChar char="ü"/>
            </a:pPr>
            <a:r>
              <a:rPr lang="zh-CN" altLang="en-US" sz="2000" dirty="0">
                <a:latin typeface="微软雅黑"/>
                <a:ea typeface="微软雅黑"/>
                <a:cs typeface="微软雅黑"/>
              </a:rPr>
              <a:t>对</a:t>
            </a:r>
            <a:r>
              <a:rPr lang="en-US" altLang="zh-CN" sz="2000" dirty="0">
                <a:latin typeface="微软雅黑"/>
                <a:ea typeface="微软雅黑"/>
                <a:cs typeface="微软雅黑"/>
              </a:rPr>
              <a:t>ACS</a:t>
            </a:r>
            <a:r>
              <a:rPr lang="zh-CN" altLang="en-US" sz="2000" dirty="0">
                <a:latin typeface="微软雅黑"/>
                <a:ea typeface="微软雅黑"/>
                <a:cs typeface="微软雅黑"/>
              </a:rPr>
              <a:t>患者进行详细的出院指导，为患者提供冠心病急救、预防的知识宣教小册</a:t>
            </a:r>
            <a:endParaRPr lang="zh-CN" altLang="en-US" b="1" dirty="0">
              <a:latin typeface="微软雅黑"/>
              <a:ea typeface="微软雅黑"/>
              <a:cs typeface="微软雅黑"/>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a:xfrm>
            <a:off x="899592" y="210220"/>
            <a:ext cx="7496175" cy="698500"/>
          </a:xfrm>
        </p:spPr>
        <p:txBody>
          <a:bodyPr/>
          <a:lstStyle/>
          <a:p>
            <a:pPr eaLnBrk="1" hangingPunct="1"/>
            <a:r>
              <a:rPr kumimoji="0" lang="zh-CN" altLang="en-US" b="1" dirty="0">
                <a:solidFill>
                  <a:srgbClr val="002060"/>
                </a:solidFill>
              </a:rPr>
              <a:t>对低危胸痛患者的评估及处理（</a:t>
            </a:r>
            <a:r>
              <a:rPr kumimoji="0" lang="en-US" altLang="zh-CN" b="1" dirty="0">
                <a:solidFill>
                  <a:srgbClr val="002060"/>
                </a:solidFill>
              </a:rPr>
              <a:t>15</a:t>
            </a:r>
            <a:r>
              <a:rPr kumimoji="0" lang="zh-CN" altLang="en-US" b="1" dirty="0">
                <a:solidFill>
                  <a:srgbClr val="002060"/>
                </a:solidFill>
              </a:rPr>
              <a:t>分）</a:t>
            </a:r>
          </a:p>
        </p:txBody>
      </p:sp>
      <p:sp>
        <p:nvSpPr>
          <p:cNvPr id="2" name="矩形 1"/>
          <p:cNvSpPr/>
          <p:nvPr/>
        </p:nvSpPr>
        <p:spPr>
          <a:xfrm>
            <a:off x="683569" y="1196752"/>
            <a:ext cx="8064896" cy="5112568"/>
          </a:xfrm>
          <a:prstGeom prst="rect">
            <a:avLst/>
          </a:prstGeom>
        </p:spPr>
        <p:txBody>
          <a:bodyPr/>
          <a:lstStyle/>
          <a:p>
            <a:pPr marL="342900" lvl="0" indent="-342900">
              <a:buFont typeface="Wingdings" panose="05000000000000000000" pitchFamily="2" charset="2"/>
              <a:buChar char="p"/>
            </a:pPr>
            <a:r>
              <a:rPr lang="zh-CN" altLang="en-US" sz="2400" b="1" dirty="0">
                <a:latin typeface="微软雅黑"/>
                <a:ea typeface="微软雅黑"/>
              </a:rPr>
              <a:t>对低危胸痛患者的评估及处理</a:t>
            </a:r>
          </a:p>
          <a:p>
            <a:pPr marL="742950" lvl="1" indent="-285750" rtl="0">
              <a:lnSpc>
                <a:spcPts val="2800"/>
              </a:lnSpc>
              <a:buFont typeface="Wingdings" panose="05000000000000000000" pitchFamily="2" charset="2"/>
              <a:buChar char="ü"/>
            </a:pPr>
            <a:r>
              <a:rPr lang="zh-CN" altLang="en-US" sz="1800" dirty="0">
                <a:latin typeface="微软雅黑"/>
                <a:ea typeface="微软雅黑"/>
                <a:cs typeface="微软雅黑"/>
              </a:rPr>
              <a:t>在胸痛鉴别诊断的流程图中应尽可能全面考虑其他</a:t>
            </a:r>
            <a:r>
              <a:rPr lang="zh-CN" altLang="en-US" sz="1800" dirty="0">
                <a:solidFill>
                  <a:srgbClr val="FF0000"/>
                </a:solidFill>
                <a:latin typeface="微软雅黑"/>
                <a:ea typeface="微软雅黑"/>
                <a:cs typeface="微软雅黑"/>
              </a:rPr>
              <a:t>非心源性疾病</a:t>
            </a:r>
          </a:p>
          <a:p>
            <a:pPr marL="742950" lvl="1" indent="-285750" rtl="0">
              <a:lnSpc>
                <a:spcPts val="2800"/>
              </a:lnSpc>
              <a:buFont typeface="Wingdings" panose="05000000000000000000" pitchFamily="2" charset="2"/>
              <a:buChar char="ü"/>
            </a:pPr>
            <a:r>
              <a:rPr lang="zh-CN" altLang="en-US" sz="1800" dirty="0">
                <a:latin typeface="微软雅黑"/>
                <a:ea typeface="微软雅黑"/>
                <a:cs typeface="微软雅黑"/>
              </a:rPr>
              <a:t>诊断不明确、暂无急性心肌缺血证据的急性胸痛患者，应制订</a:t>
            </a:r>
            <a:r>
              <a:rPr lang="zh-CN" altLang="en-US" sz="1800" dirty="0">
                <a:solidFill>
                  <a:srgbClr val="FF0000"/>
                </a:solidFill>
                <a:latin typeface="微软雅黑"/>
                <a:ea typeface="微软雅黑"/>
                <a:cs typeface="微软雅黑"/>
              </a:rPr>
              <a:t>复查</a:t>
            </a:r>
            <a:r>
              <a:rPr lang="zh-CN" altLang="en-US" sz="1800" dirty="0">
                <a:latin typeface="微软雅黑"/>
                <a:ea typeface="微软雅黑"/>
                <a:cs typeface="微软雅黑"/>
              </a:rPr>
              <a:t>心电图、肌钙蛋白的时间间隔，确保病情变化或加重时能被及时评估</a:t>
            </a:r>
          </a:p>
          <a:p>
            <a:pPr marL="742950" lvl="1" indent="-285750" rtl="0">
              <a:lnSpc>
                <a:spcPts val="2800"/>
              </a:lnSpc>
              <a:buFont typeface="Wingdings" panose="05000000000000000000" pitchFamily="2" charset="2"/>
              <a:buChar char="ü"/>
            </a:pPr>
            <a:r>
              <a:rPr lang="zh-CN" altLang="en-US" sz="1800" dirty="0">
                <a:latin typeface="微软雅黑"/>
                <a:ea typeface="微软雅黑"/>
                <a:cs typeface="微软雅黑"/>
              </a:rPr>
              <a:t>对于症状提示为非心源性胸痛可能性大的患者，</a:t>
            </a:r>
            <a:r>
              <a:rPr lang="zh-CN" altLang="en-US" sz="1800" dirty="0">
                <a:solidFill>
                  <a:srgbClr val="FF0000"/>
                </a:solidFill>
                <a:latin typeface="微软雅黑"/>
                <a:ea typeface="微软雅黑"/>
                <a:cs typeface="微软雅黑"/>
              </a:rPr>
              <a:t>急性胸痛鉴别诊断流程图</a:t>
            </a:r>
            <a:r>
              <a:rPr lang="zh-CN" altLang="en-US" sz="1800" dirty="0">
                <a:latin typeface="微软雅黑"/>
                <a:ea typeface="微软雅黑"/>
                <a:cs typeface="微软雅黑"/>
              </a:rPr>
              <a:t>应能指引一线医师根据临床判断进行相应的辅助检查，以便尽快明确或排除可能的诊断，同时尽可能避免医疗资源浪费</a:t>
            </a:r>
          </a:p>
          <a:p>
            <a:pPr marL="742950" lvl="1" indent="-285750" rtl="0">
              <a:lnSpc>
                <a:spcPts val="2800"/>
              </a:lnSpc>
              <a:buFont typeface="Wingdings" panose="05000000000000000000" pitchFamily="2" charset="2"/>
              <a:buChar char="ü"/>
            </a:pPr>
            <a:r>
              <a:rPr lang="zh-CN" altLang="en-US" sz="1800" dirty="0">
                <a:latin typeface="微软雅黑"/>
                <a:ea typeface="微软雅黑"/>
                <a:cs typeface="微软雅黑"/>
              </a:rPr>
              <a:t>低危胸痛的评估流程中应包含</a:t>
            </a:r>
            <a:r>
              <a:rPr lang="zh-CN" altLang="en-US" sz="1800" dirty="0">
                <a:solidFill>
                  <a:srgbClr val="FF0000"/>
                </a:solidFill>
                <a:latin typeface="微软雅黑"/>
                <a:ea typeface="微软雅黑"/>
                <a:cs typeface="微软雅黑"/>
              </a:rPr>
              <a:t>心电图运动试验</a:t>
            </a:r>
            <a:r>
              <a:rPr lang="zh-CN" altLang="en-US" sz="1800" dirty="0">
                <a:latin typeface="微软雅黑"/>
                <a:ea typeface="微软雅黑"/>
                <a:cs typeface="微软雅黑"/>
              </a:rPr>
              <a:t>作为首选的心脏负荷试验</a:t>
            </a:r>
          </a:p>
          <a:p>
            <a:pPr marL="742950" lvl="1" indent="-285750" rtl="0">
              <a:lnSpc>
                <a:spcPts val="2800"/>
              </a:lnSpc>
              <a:buFont typeface="Wingdings" panose="05000000000000000000" pitchFamily="2" charset="2"/>
              <a:buChar char="ü"/>
            </a:pPr>
            <a:r>
              <a:rPr lang="zh-CN" altLang="en-US" sz="1800" dirty="0">
                <a:latin typeface="微软雅黑"/>
                <a:ea typeface="微软雅黑"/>
                <a:cs typeface="微软雅黑"/>
              </a:rPr>
              <a:t>除开展运动心电图外，尚应开展至少一项以上其它心脏负荷试验</a:t>
            </a:r>
          </a:p>
          <a:p>
            <a:pPr marL="742950" lvl="1" indent="-285750" rtl="0">
              <a:lnSpc>
                <a:spcPts val="2800"/>
              </a:lnSpc>
              <a:buFont typeface="Wingdings" panose="05000000000000000000" pitchFamily="2" charset="2"/>
              <a:buChar char="ü"/>
            </a:pPr>
            <a:r>
              <a:rPr lang="zh-CN" altLang="en-US" sz="1800" dirty="0">
                <a:latin typeface="微软雅黑"/>
                <a:ea typeface="微软雅黑"/>
                <a:cs typeface="微软雅黑"/>
              </a:rPr>
              <a:t>对于从急诊直接出院的低危胸痛患者，医师应根据病情</a:t>
            </a:r>
            <a:r>
              <a:rPr lang="zh-CN" altLang="en-US" sz="1800" dirty="0">
                <a:solidFill>
                  <a:srgbClr val="FF0000"/>
                </a:solidFill>
                <a:latin typeface="微软雅黑"/>
                <a:ea typeface="微软雅黑"/>
                <a:cs typeface="微软雅黑"/>
              </a:rPr>
              <a:t>制订后续诊疗和随访计划</a:t>
            </a:r>
            <a:r>
              <a:rPr lang="zh-CN" altLang="en-US" sz="1800" dirty="0">
                <a:latin typeface="微软雅黑"/>
                <a:ea typeface="微软雅黑"/>
                <a:cs typeface="微软雅黑"/>
              </a:rPr>
              <a:t>，并进行冠心病的知识宣传教育</a:t>
            </a:r>
          </a:p>
          <a:p>
            <a:pPr marL="742950" lvl="1" indent="-285750" rtl="0">
              <a:lnSpc>
                <a:spcPts val="2800"/>
              </a:lnSpc>
              <a:buFont typeface="Wingdings" panose="05000000000000000000" pitchFamily="2" charset="2"/>
              <a:buChar char="ü"/>
            </a:pPr>
            <a:r>
              <a:rPr lang="zh-CN" altLang="en-US" sz="1800" dirty="0">
                <a:latin typeface="微软雅黑"/>
                <a:ea typeface="微软雅黑"/>
                <a:cs typeface="微软雅黑"/>
              </a:rPr>
              <a:t>未完成全部评估流程而</a:t>
            </a:r>
            <a:r>
              <a:rPr lang="zh-CN" altLang="en-US" sz="1800" dirty="0">
                <a:solidFill>
                  <a:srgbClr val="FF0000"/>
                </a:solidFill>
                <a:latin typeface="微软雅黑"/>
                <a:ea typeface="微软雅黑"/>
                <a:cs typeface="微软雅黑"/>
              </a:rPr>
              <a:t>提前离院</a:t>
            </a:r>
            <a:r>
              <a:rPr lang="zh-CN" altLang="en-US" sz="1800" dirty="0">
                <a:latin typeface="微软雅黑"/>
                <a:ea typeface="微软雅黑"/>
                <a:cs typeface="微软雅黑"/>
              </a:rPr>
              <a:t>的患者，急诊医师应告知潜在的风险、再次症状复发时的紧急处理、预防措施等注意事项，</a:t>
            </a:r>
            <a:r>
              <a:rPr lang="zh-CN" altLang="en-US" sz="1800" dirty="0">
                <a:solidFill>
                  <a:srgbClr val="FF0000"/>
                </a:solidFill>
                <a:latin typeface="微软雅黑"/>
                <a:ea typeface="微软雅黑"/>
                <a:cs typeface="微软雅黑"/>
              </a:rPr>
              <a:t>签署并保存相关的知情文件</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a:xfrm>
            <a:off x="899592" y="188640"/>
            <a:ext cx="7496175" cy="698500"/>
          </a:xfrm>
        </p:spPr>
        <p:txBody>
          <a:bodyPr/>
          <a:lstStyle/>
          <a:p>
            <a:pPr eaLnBrk="1" hangingPunct="1"/>
            <a:r>
              <a:rPr kumimoji="0" lang="zh-CN" altLang="en-US" b="1" dirty="0">
                <a:solidFill>
                  <a:srgbClr val="002060"/>
                </a:solidFill>
              </a:rPr>
              <a:t>院内发生</a:t>
            </a:r>
            <a:r>
              <a:rPr kumimoji="0" lang="en-US" altLang="zh-CN" b="1" dirty="0">
                <a:solidFill>
                  <a:srgbClr val="002060"/>
                </a:solidFill>
              </a:rPr>
              <a:t>ACS</a:t>
            </a:r>
            <a:r>
              <a:rPr kumimoji="0" lang="zh-CN" altLang="en-US" b="1" dirty="0">
                <a:solidFill>
                  <a:srgbClr val="002060"/>
                </a:solidFill>
              </a:rPr>
              <a:t>的救治（</a:t>
            </a:r>
            <a:r>
              <a:rPr kumimoji="0" lang="en-US" altLang="zh-CN" b="1" dirty="0">
                <a:solidFill>
                  <a:srgbClr val="002060"/>
                </a:solidFill>
              </a:rPr>
              <a:t>5</a:t>
            </a:r>
            <a:r>
              <a:rPr kumimoji="0" lang="zh-CN" altLang="en-US" b="1" dirty="0">
                <a:solidFill>
                  <a:srgbClr val="002060"/>
                </a:solidFill>
              </a:rPr>
              <a:t>分）</a:t>
            </a:r>
          </a:p>
        </p:txBody>
      </p:sp>
      <p:sp>
        <p:nvSpPr>
          <p:cNvPr id="2" name="矩形 1"/>
          <p:cNvSpPr/>
          <p:nvPr/>
        </p:nvSpPr>
        <p:spPr>
          <a:xfrm>
            <a:off x="734553" y="1772816"/>
            <a:ext cx="7826251" cy="3096344"/>
          </a:xfrm>
          <a:prstGeom prst="rect">
            <a:avLst/>
          </a:prstGeom>
        </p:spPr>
        <p:txBody>
          <a:bodyPr/>
          <a:lstStyle/>
          <a:p>
            <a:pPr marL="342900" indent="-342900">
              <a:lnSpc>
                <a:spcPct val="120000"/>
              </a:lnSpc>
              <a:buFont typeface="Wingdings" panose="05000000000000000000" pitchFamily="2" charset="2"/>
              <a:buChar char="p"/>
            </a:pPr>
            <a:r>
              <a:rPr lang="zh-CN" altLang="en-US" sz="2400" b="1" dirty="0">
                <a:latin typeface="微软雅黑"/>
                <a:ea typeface="微软雅黑"/>
              </a:rPr>
              <a:t>院内发生</a:t>
            </a:r>
            <a:r>
              <a:rPr lang="en-US" altLang="zh-CN" sz="2400" b="1" dirty="0">
                <a:latin typeface="微软雅黑"/>
                <a:ea typeface="微软雅黑"/>
              </a:rPr>
              <a:t>ACS</a:t>
            </a:r>
            <a:r>
              <a:rPr lang="zh-CN" altLang="en-US" sz="2400" b="1" dirty="0">
                <a:latin typeface="微软雅黑"/>
                <a:ea typeface="微软雅黑"/>
              </a:rPr>
              <a:t>的救治</a:t>
            </a:r>
          </a:p>
          <a:p>
            <a:pPr marL="742950" lvl="1" indent="-285750" rtl="0">
              <a:lnSpc>
                <a:spcPts val="3200"/>
              </a:lnSpc>
              <a:buFont typeface="Wingdings" panose="05000000000000000000" pitchFamily="2" charset="2"/>
              <a:buChar char="ü"/>
            </a:pPr>
            <a:r>
              <a:rPr lang="zh-CN" altLang="en-US" sz="2000" dirty="0">
                <a:latin typeface="微软雅黑"/>
                <a:ea typeface="微软雅黑"/>
                <a:cs typeface="微软雅黑"/>
              </a:rPr>
              <a:t>制订</a:t>
            </a:r>
            <a:r>
              <a:rPr lang="zh-CN" altLang="en-US" sz="2000" dirty="0">
                <a:solidFill>
                  <a:srgbClr val="FF0000"/>
                </a:solidFill>
                <a:latin typeface="微软雅黑"/>
                <a:ea typeface="微软雅黑"/>
                <a:cs typeface="微软雅黑"/>
              </a:rPr>
              <a:t>院内发生</a:t>
            </a:r>
            <a:r>
              <a:rPr lang="en-US" altLang="zh-CN" sz="2000" dirty="0">
                <a:solidFill>
                  <a:srgbClr val="FF0000"/>
                </a:solidFill>
                <a:latin typeface="微软雅黑"/>
                <a:ea typeface="微软雅黑"/>
                <a:cs typeface="微软雅黑"/>
              </a:rPr>
              <a:t>ACS</a:t>
            </a:r>
            <a:r>
              <a:rPr lang="zh-CN" altLang="en-US" sz="2000" dirty="0">
                <a:latin typeface="微软雅黑"/>
                <a:ea typeface="微软雅黑"/>
                <a:cs typeface="微软雅黑"/>
              </a:rPr>
              <a:t>时的救治流程图，该流程图应包括从明确诊断到实施关键救治的全部过程，</a:t>
            </a:r>
            <a:r>
              <a:rPr lang="zh-CN" altLang="en-US" sz="2000" dirty="0">
                <a:solidFill>
                  <a:srgbClr val="FF0000"/>
                </a:solidFill>
                <a:latin typeface="微软雅黑"/>
                <a:ea typeface="微软雅黑"/>
                <a:cs typeface="微软雅黑"/>
              </a:rPr>
              <a:t>明确患者所在科室的现场处理要点、会诊机制及紧急求助电话</a:t>
            </a:r>
          </a:p>
          <a:p>
            <a:pPr marL="742950" lvl="1" indent="-285750" rtl="0">
              <a:lnSpc>
                <a:spcPts val="3200"/>
              </a:lnSpc>
              <a:buFont typeface="Wingdings" panose="05000000000000000000" pitchFamily="2" charset="2"/>
              <a:buChar char="ü"/>
            </a:pPr>
            <a:r>
              <a:rPr lang="zh-CN" altLang="en-US" sz="2000" dirty="0">
                <a:latin typeface="微软雅黑"/>
                <a:ea typeface="微软雅黑"/>
                <a:cs typeface="微软雅黑"/>
              </a:rPr>
              <a:t>通过培训、教育、演练、发放口袋卡片、墙上流程图等形式使全院各科室人员均能熟悉</a:t>
            </a:r>
            <a:r>
              <a:rPr lang="en-US" altLang="zh-CN" sz="2000" dirty="0">
                <a:latin typeface="微软雅黑"/>
                <a:ea typeface="微软雅黑"/>
                <a:cs typeface="微软雅黑"/>
              </a:rPr>
              <a:t>ACS</a:t>
            </a:r>
            <a:r>
              <a:rPr lang="zh-CN" altLang="en-US" sz="2000" dirty="0">
                <a:latin typeface="微软雅黑"/>
                <a:ea typeface="微软雅黑"/>
                <a:cs typeface="微软雅黑"/>
              </a:rPr>
              <a:t>现场救治的基本流程和会诊机制，熟练掌握心肺复苏的基本技能，熟悉紧急联系电话</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a:xfrm>
            <a:off x="899592" y="188640"/>
            <a:ext cx="8124825" cy="698500"/>
          </a:xfrm>
        </p:spPr>
        <p:txBody>
          <a:bodyPr/>
          <a:lstStyle/>
          <a:p>
            <a:pPr eaLnBrk="1" hangingPunct="1"/>
            <a:r>
              <a:rPr kumimoji="0" lang="zh-CN" altLang="en-US" b="1" dirty="0">
                <a:solidFill>
                  <a:srgbClr val="002060"/>
                </a:solidFill>
              </a:rPr>
              <a:t>对急性主动脉夹层及急性肺动脉栓塞的诊治</a:t>
            </a:r>
          </a:p>
        </p:txBody>
      </p:sp>
      <p:sp>
        <p:nvSpPr>
          <p:cNvPr id="2" name="矩形 1"/>
          <p:cNvSpPr/>
          <p:nvPr/>
        </p:nvSpPr>
        <p:spPr>
          <a:xfrm>
            <a:off x="347948" y="1340768"/>
            <a:ext cx="8678167" cy="4464496"/>
          </a:xfrm>
          <a:prstGeom prst="rect">
            <a:avLst/>
          </a:prstGeom>
        </p:spPr>
        <p:txBody>
          <a:bodyPr/>
          <a:lstStyle/>
          <a:p>
            <a:pPr marL="342900" lvl="0" indent="-342900">
              <a:lnSpc>
                <a:spcPct val="120000"/>
              </a:lnSpc>
              <a:buFont typeface="Wingdings" panose="05000000000000000000" pitchFamily="2" charset="2"/>
              <a:buChar char="p"/>
            </a:pPr>
            <a:r>
              <a:rPr lang="zh-CN" altLang="en-US" sz="2400" b="1" dirty="0">
                <a:latin typeface="微软雅黑"/>
                <a:ea typeface="微软雅黑"/>
              </a:rPr>
              <a:t>对急性主动脉夹层及急性肺动脉栓塞的诊断及处理（</a:t>
            </a:r>
            <a:r>
              <a:rPr lang="en-US" altLang="zh-CN" sz="2400" b="1" dirty="0">
                <a:latin typeface="微软雅黑"/>
                <a:ea typeface="微软雅黑"/>
              </a:rPr>
              <a:t>8</a:t>
            </a:r>
            <a:r>
              <a:rPr lang="zh-CN" altLang="en-US" sz="2400" b="1" dirty="0">
                <a:latin typeface="微软雅黑"/>
                <a:ea typeface="微软雅黑"/>
              </a:rPr>
              <a:t>分）</a:t>
            </a:r>
          </a:p>
          <a:p>
            <a:pPr marL="742950" lvl="1" indent="-285750" rtl="0">
              <a:lnSpc>
                <a:spcPts val="3200"/>
              </a:lnSpc>
              <a:buFont typeface="Wingdings" panose="05000000000000000000" pitchFamily="2" charset="2"/>
              <a:buChar char="ü"/>
            </a:pPr>
            <a:r>
              <a:rPr lang="zh-CN" altLang="en-US" sz="2000" dirty="0">
                <a:latin typeface="微软雅黑"/>
                <a:ea typeface="微软雅黑"/>
                <a:cs typeface="微软雅黑"/>
              </a:rPr>
              <a:t>经临床初步评估高度怀疑主动脉夹层或急性肺动脉栓塞的患者，能在</a:t>
            </a:r>
            <a:r>
              <a:rPr lang="en-US" altLang="zh-CN" sz="2000" dirty="0">
                <a:latin typeface="微软雅黑"/>
                <a:ea typeface="微软雅黑"/>
                <a:cs typeface="微软雅黑"/>
              </a:rPr>
              <a:t>30</a:t>
            </a:r>
            <a:r>
              <a:rPr lang="zh-CN" altLang="en-US" sz="2000" dirty="0">
                <a:latin typeface="微软雅黑"/>
                <a:ea typeface="微软雅黑"/>
                <a:cs typeface="微软雅黑"/>
              </a:rPr>
              <a:t>分钟内</a:t>
            </a:r>
            <a:r>
              <a:rPr lang="zh-CN" altLang="en-US" sz="2000" dirty="0">
                <a:solidFill>
                  <a:srgbClr val="FF0000"/>
                </a:solidFill>
                <a:latin typeface="微软雅黑"/>
                <a:ea typeface="微软雅黑"/>
                <a:cs typeface="微软雅黑"/>
              </a:rPr>
              <a:t>（从通知</a:t>
            </a:r>
            <a:r>
              <a:rPr lang="en-US" altLang="zh-CN" sz="2000" dirty="0">
                <a:solidFill>
                  <a:srgbClr val="FF0000"/>
                </a:solidFill>
                <a:latin typeface="微软雅黑"/>
                <a:ea typeface="微软雅黑"/>
                <a:cs typeface="微软雅黑"/>
              </a:rPr>
              <a:t>CT</a:t>
            </a:r>
            <a:r>
              <a:rPr lang="zh-CN" altLang="en-US" sz="2000" dirty="0">
                <a:solidFill>
                  <a:srgbClr val="FF0000"/>
                </a:solidFill>
                <a:latin typeface="微软雅黑"/>
                <a:ea typeface="微软雅黑"/>
                <a:cs typeface="微软雅黑"/>
              </a:rPr>
              <a:t>室到患者开始扫描）</a:t>
            </a:r>
            <a:r>
              <a:rPr lang="zh-CN" altLang="en-US" sz="2000" dirty="0">
                <a:latin typeface="微软雅黑"/>
                <a:ea typeface="微软雅黑"/>
                <a:cs typeface="微软雅黑"/>
              </a:rPr>
              <a:t>进行“增强</a:t>
            </a:r>
            <a:r>
              <a:rPr lang="en-US" altLang="zh-CN" sz="2000" dirty="0">
                <a:latin typeface="微软雅黑"/>
                <a:ea typeface="微软雅黑"/>
                <a:cs typeface="微软雅黑"/>
              </a:rPr>
              <a:t>CT</a:t>
            </a:r>
            <a:r>
              <a:rPr lang="zh-CN" altLang="en-US" sz="2000" dirty="0">
                <a:latin typeface="微软雅黑"/>
                <a:ea typeface="微软雅黑"/>
                <a:cs typeface="微软雅黑"/>
              </a:rPr>
              <a:t>扫描”</a:t>
            </a:r>
          </a:p>
          <a:p>
            <a:pPr marL="742950" lvl="1" indent="-285750" rtl="0">
              <a:lnSpc>
                <a:spcPts val="3200"/>
              </a:lnSpc>
              <a:buFont typeface="Wingdings" panose="05000000000000000000" pitchFamily="2" charset="2"/>
              <a:buChar char="ü"/>
            </a:pPr>
            <a:r>
              <a:rPr lang="zh-CN" altLang="en-US" sz="2000" dirty="0">
                <a:latin typeface="微软雅黑"/>
                <a:ea typeface="微软雅黑"/>
                <a:cs typeface="微软雅黑"/>
              </a:rPr>
              <a:t>怀疑</a:t>
            </a:r>
            <a:r>
              <a:rPr lang="en-US" altLang="zh-CN" sz="2000" dirty="0">
                <a:latin typeface="微软雅黑"/>
                <a:ea typeface="微软雅黑"/>
                <a:cs typeface="微软雅黑"/>
              </a:rPr>
              <a:t>A</a:t>
            </a:r>
            <a:r>
              <a:rPr lang="zh-CN" altLang="en-US" sz="2000" dirty="0">
                <a:latin typeface="微软雅黑"/>
                <a:ea typeface="微软雅黑"/>
                <a:cs typeface="微软雅黑"/>
              </a:rPr>
              <a:t>型夹层、急性心包炎者能在</a:t>
            </a:r>
            <a:r>
              <a:rPr lang="en-US" altLang="zh-CN" sz="2000" dirty="0">
                <a:latin typeface="微软雅黑"/>
                <a:ea typeface="微软雅黑"/>
                <a:cs typeface="微软雅黑"/>
              </a:rPr>
              <a:t>30</a:t>
            </a:r>
            <a:r>
              <a:rPr lang="zh-CN" altLang="en-US" sz="2000" dirty="0">
                <a:latin typeface="微软雅黑"/>
                <a:ea typeface="微软雅黑"/>
                <a:cs typeface="微软雅黑"/>
              </a:rPr>
              <a:t>分钟内完成心脏超声检查 </a:t>
            </a:r>
            <a:r>
              <a:rPr lang="zh-CN" altLang="en-US" sz="2000" dirty="0">
                <a:solidFill>
                  <a:srgbClr val="FF0000"/>
                </a:solidFill>
                <a:latin typeface="微软雅黑"/>
                <a:ea typeface="微软雅黑"/>
                <a:cs typeface="微软雅黑"/>
              </a:rPr>
              <a:t>（不是必须要求）   </a:t>
            </a:r>
          </a:p>
          <a:p>
            <a:pPr marL="742950" lvl="1" indent="-285750" rtl="0">
              <a:lnSpc>
                <a:spcPts val="3200"/>
              </a:lnSpc>
              <a:buFont typeface="Wingdings" panose="05000000000000000000" pitchFamily="2" charset="2"/>
              <a:buChar char="ü"/>
            </a:pPr>
            <a:r>
              <a:rPr lang="zh-CN" altLang="en-US" sz="2000" dirty="0">
                <a:latin typeface="微软雅黑"/>
                <a:ea typeface="微软雅黑"/>
                <a:cs typeface="微软雅黑"/>
              </a:rPr>
              <a:t>制订了主动脉夹层的早期紧急治疗方案</a:t>
            </a:r>
          </a:p>
          <a:p>
            <a:pPr marL="742950" lvl="1" indent="-285750" rtl="0">
              <a:lnSpc>
                <a:spcPts val="3200"/>
              </a:lnSpc>
              <a:buFont typeface="Wingdings" panose="05000000000000000000" pitchFamily="2" charset="2"/>
              <a:buChar char="ü"/>
            </a:pPr>
            <a:r>
              <a:rPr lang="zh-CN" altLang="en-US" sz="2000" dirty="0">
                <a:latin typeface="微软雅黑"/>
                <a:ea typeface="微软雅黑"/>
                <a:cs typeface="微软雅黑"/>
              </a:rPr>
              <a:t>制订了针对不同类型主动脉夹层的诊治流程图</a:t>
            </a:r>
          </a:p>
          <a:p>
            <a:pPr marL="742950" lvl="1" indent="-285750">
              <a:lnSpc>
                <a:spcPts val="3200"/>
              </a:lnSpc>
              <a:buFont typeface="Wingdings" panose="05000000000000000000" pitchFamily="2" charset="2"/>
              <a:buChar char="ü"/>
            </a:pPr>
            <a:r>
              <a:rPr lang="zh-CN" altLang="en-US" sz="2000" dirty="0">
                <a:latin typeface="微软雅黑"/>
                <a:ea typeface="微软雅黑"/>
                <a:cs typeface="微软雅黑"/>
              </a:rPr>
              <a:t>制订了急性肺动脉栓塞的诊断筛查流程图</a:t>
            </a:r>
          </a:p>
          <a:p>
            <a:pPr marL="742950" lvl="1" indent="-285750">
              <a:lnSpc>
                <a:spcPts val="3200"/>
              </a:lnSpc>
              <a:buFont typeface="Wingdings" panose="05000000000000000000" pitchFamily="2" charset="2"/>
              <a:buChar char="ü"/>
            </a:pPr>
            <a:r>
              <a:rPr lang="zh-CN" altLang="en-US" sz="2000" dirty="0">
                <a:latin typeface="微软雅黑"/>
                <a:ea typeface="微软雅黑"/>
                <a:cs typeface="微软雅黑"/>
              </a:rPr>
              <a:t>制订了急性肺动脉栓塞的标准治疗方案</a:t>
            </a:r>
            <a:endParaRPr lang="en-US" altLang="zh-CN" sz="2000" dirty="0">
              <a:solidFill>
                <a:srgbClr val="000099"/>
              </a:solidFill>
              <a:latin typeface="微软雅黑"/>
              <a:ea typeface="微软雅黑"/>
              <a:cs typeface="微软雅黑"/>
            </a:endParaRPr>
          </a:p>
          <a:p>
            <a:pPr marL="742950" lvl="1" indent="-285750">
              <a:lnSpc>
                <a:spcPts val="3200"/>
              </a:lnSpc>
              <a:buFont typeface="Wingdings" panose="05000000000000000000" pitchFamily="2" charset="2"/>
              <a:buChar char="ü"/>
            </a:pPr>
            <a:r>
              <a:rPr lang="zh-CN" altLang="en-US" sz="2000" dirty="0">
                <a:latin typeface="微软雅黑"/>
                <a:ea typeface="微软雅黑"/>
                <a:cs typeface="微软雅黑"/>
              </a:rPr>
              <a:t>急诊接诊医师熟悉急性肺动脉栓塞的临床表现、诊断方法和治疗手段</a:t>
            </a:r>
            <a:endParaRPr lang="zh-CN"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896143" y="186929"/>
            <a:ext cx="7496175" cy="698500"/>
          </a:xfrm>
        </p:spPr>
        <p:txBody>
          <a:bodyPr/>
          <a:lstStyle/>
          <a:p>
            <a:pPr eaLnBrk="1" hangingPunct="1"/>
            <a:r>
              <a:rPr kumimoji="0" lang="zh-CN" altLang="en-US" sz="3200" b="1" dirty="0">
                <a:solidFill>
                  <a:srgbClr val="002060"/>
                </a:solidFill>
              </a:rPr>
              <a:t>组织机构成立文件</a:t>
            </a:r>
            <a:r>
              <a:rPr kumimoji="0" lang="zh-CN" altLang="en-US" sz="3200" b="1" dirty="0">
                <a:solidFill>
                  <a:srgbClr val="FF0000"/>
                </a:solidFill>
              </a:rPr>
              <a:t>常见问题</a:t>
            </a:r>
          </a:p>
        </p:txBody>
      </p:sp>
      <p:sp>
        <p:nvSpPr>
          <p:cNvPr id="8" name="Oval 5"/>
          <p:cNvSpPr>
            <a:spLocks noChangeArrowheads="1"/>
          </p:cNvSpPr>
          <p:nvPr/>
        </p:nvSpPr>
        <p:spPr bwMode="auto">
          <a:xfrm flipV="1">
            <a:off x="1704752" y="5198071"/>
            <a:ext cx="5403850" cy="774700"/>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华文细黑" pitchFamily="2" charset="-122"/>
            </a:endParaRPr>
          </a:p>
        </p:txBody>
      </p:sp>
      <p:sp>
        <p:nvSpPr>
          <p:cNvPr id="9" name="Oval 7"/>
          <p:cNvSpPr>
            <a:spLocks noChangeArrowheads="1"/>
          </p:cNvSpPr>
          <p:nvPr/>
        </p:nvSpPr>
        <p:spPr bwMode="gray">
          <a:xfrm>
            <a:off x="2339752" y="1700808"/>
            <a:ext cx="4132263" cy="4014788"/>
          </a:xfrm>
          <a:prstGeom prst="ellipse">
            <a:avLst/>
          </a:prstGeom>
          <a:gradFill rotWithShape="1">
            <a:gsLst>
              <a:gs pos="0">
                <a:srgbClr val="F8F8F8"/>
              </a:gs>
              <a:gs pos="100000">
                <a:srgbClr val="B2B2B2"/>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eaLnBrk="1" fontAlgn="base" hangingPunct="1">
              <a:lnSpc>
                <a:spcPct val="100000"/>
              </a:lnSpc>
              <a:spcBef>
                <a:spcPct val="0"/>
              </a:spcBef>
              <a:buClrTx/>
              <a:buSzTx/>
              <a:buFontTx/>
              <a:buNone/>
            </a:pPr>
            <a:endParaRPr lang="zh-CN" altLang="en-US" sz="1800" b="0">
              <a:solidFill>
                <a:srgbClr val="000000"/>
              </a:solidFill>
              <a:ea typeface="华文细黑" pitchFamily="2" charset="-122"/>
            </a:endParaRPr>
          </a:p>
        </p:txBody>
      </p:sp>
      <p:sp>
        <p:nvSpPr>
          <p:cNvPr id="10" name="Freeform 9"/>
          <p:cNvSpPr>
            <a:spLocks/>
          </p:cNvSpPr>
          <p:nvPr/>
        </p:nvSpPr>
        <p:spPr bwMode="auto">
          <a:xfrm>
            <a:off x="2317527" y="1657946"/>
            <a:ext cx="2089150" cy="2090737"/>
          </a:xfrm>
          <a:custGeom>
            <a:avLst/>
            <a:gdLst>
              <a:gd name="T0" fmla="*/ 2147483647 w 177"/>
              <a:gd name="T1" fmla="*/ 0 h 177"/>
              <a:gd name="T2" fmla="*/ 0 w 177"/>
              <a:gd name="T3" fmla="*/ 2147483647 h 177"/>
              <a:gd name="T4" fmla="*/ 2147483647 w 177"/>
              <a:gd name="T5" fmla="*/ 2147483647 h 177"/>
              <a:gd name="T6" fmla="*/ 2147483647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rotWithShape="1">
            <a:gsLst>
              <a:gs pos="0">
                <a:srgbClr val="3399FF"/>
              </a:gs>
              <a:gs pos="100000">
                <a:srgbClr val="0E58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11" name="Line 10"/>
          <p:cNvSpPr>
            <a:spLocks noChangeShapeType="1"/>
          </p:cNvSpPr>
          <p:nvPr/>
        </p:nvSpPr>
        <p:spPr bwMode="auto">
          <a:xfrm rot="5400000" flipH="1" flipV="1">
            <a:off x="4407497" y="1268761"/>
            <a:ext cx="3" cy="4896545"/>
          </a:xfrm>
          <a:prstGeom prst="line">
            <a:avLst/>
          </a:prstGeom>
          <a:noFill/>
          <a:ln w="28575">
            <a:solidFill>
              <a:srgbClr val="0875F8"/>
            </a:solidFill>
            <a:round/>
            <a:headEnd type="triangle" w="lg"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 name="Line 11"/>
          <p:cNvSpPr>
            <a:spLocks noChangeShapeType="1"/>
          </p:cNvSpPr>
          <p:nvPr/>
        </p:nvSpPr>
        <p:spPr bwMode="auto">
          <a:xfrm flipV="1">
            <a:off x="4406677" y="1290340"/>
            <a:ext cx="0" cy="4682431"/>
          </a:xfrm>
          <a:prstGeom prst="line">
            <a:avLst/>
          </a:prstGeom>
          <a:noFill/>
          <a:ln w="28575">
            <a:solidFill>
              <a:srgbClr val="0875F8"/>
            </a:solidFill>
            <a:round/>
            <a:headEnd type="triangle" w="lg"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微软雅黑" pitchFamily="34" charset="-122"/>
            </a:endParaRPr>
          </a:p>
        </p:txBody>
      </p:sp>
      <p:pic>
        <p:nvPicPr>
          <p:cNvPr id="17" name="Picture 53"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2771552" y="1697633"/>
            <a:ext cx="32559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54"/>
          <p:cNvGrpSpPr>
            <a:grpSpLocks/>
          </p:cNvGrpSpPr>
          <p:nvPr/>
        </p:nvGrpSpPr>
        <p:grpSpPr bwMode="auto">
          <a:xfrm rot="-1297425" flipH="1" flipV="1">
            <a:off x="2566765" y="4794846"/>
            <a:ext cx="3622675" cy="869950"/>
            <a:chOff x="2532" y="1051"/>
            <a:chExt cx="893" cy="246"/>
          </a:xfrm>
        </p:grpSpPr>
        <p:grpSp>
          <p:nvGrpSpPr>
            <p:cNvPr id="19" name="Group 55"/>
            <p:cNvGrpSpPr>
              <a:grpSpLocks/>
            </p:cNvGrpSpPr>
            <p:nvPr/>
          </p:nvGrpSpPr>
          <p:grpSpPr bwMode="auto">
            <a:xfrm>
              <a:off x="2532" y="1051"/>
              <a:ext cx="743" cy="185"/>
              <a:chOff x="1565" y="2568"/>
              <a:chExt cx="1118" cy="279"/>
            </a:xfrm>
          </p:grpSpPr>
          <p:sp>
            <p:nvSpPr>
              <p:cNvPr id="25"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6"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7"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8"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grpSp>
        <p:grpSp>
          <p:nvGrpSpPr>
            <p:cNvPr id="20" name="Group 60"/>
            <p:cNvGrpSpPr>
              <a:grpSpLocks/>
            </p:cNvGrpSpPr>
            <p:nvPr/>
          </p:nvGrpSpPr>
          <p:grpSpPr bwMode="auto">
            <a:xfrm rot="1353540">
              <a:off x="2682" y="1111"/>
              <a:ext cx="743" cy="186"/>
              <a:chOff x="1565" y="2568"/>
              <a:chExt cx="1118" cy="279"/>
            </a:xfrm>
          </p:grpSpPr>
          <p:sp>
            <p:nvSpPr>
              <p:cNvPr id="21"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2"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3"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4"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grpSp>
      </p:grpSp>
      <p:sp>
        <p:nvSpPr>
          <p:cNvPr id="29" name="Rectangle 36"/>
          <p:cNvSpPr>
            <a:spLocks noChangeArrowheads="1"/>
          </p:cNvSpPr>
          <p:nvPr/>
        </p:nvSpPr>
        <p:spPr bwMode="auto">
          <a:xfrm>
            <a:off x="2708317" y="4042222"/>
            <a:ext cx="1908175" cy="830997"/>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000" b="1" dirty="0">
                <a:latin typeface="微软雅黑" panose="020B0503020204020204" pitchFamily="34" charset="-122"/>
                <a:ea typeface="微软雅黑" panose="020B0503020204020204" pitchFamily="34" charset="-122"/>
              </a:rPr>
              <a:t>缺资格证书、职称证书</a:t>
            </a:r>
            <a:endParaRPr kumimoji="0"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0" name="Rectangle 37"/>
          <p:cNvSpPr>
            <a:spLocks noChangeArrowheads="1"/>
          </p:cNvSpPr>
          <p:nvPr/>
        </p:nvSpPr>
        <p:spPr bwMode="auto">
          <a:xfrm>
            <a:off x="4249514" y="4078746"/>
            <a:ext cx="1908175" cy="430374"/>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000" b="1" dirty="0">
                <a:latin typeface="微软雅黑" panose="020B0503020204020204" pitchFamily="34" charset="-122"/>
                <a:ea typeface="微软雅黑" panose="020B0503020204020204" pitchFamily="34" charset="-122"/>
              </a:rPr>
              <a:t>缺职责介绍</a:t>
            </a:r>
            <a:endParaRPr kumimoji="0"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1" name="Rectangle 38"/>
          <p:cNvSpPr>
            <a:spLocks noChangeArrowheads="1"/>
          </p:cNvSpPr>
          <p:nvPr/>
        </p:nvSpPr>
        <p:spPr bwMode="auto">
          <a:xfrm>
            <a:off x="2638633" y="2631855"/>
            <a:ext cx="1908175" cy="430374"/>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000" b="1" dirty="0">
                <a:latin typeface="微软雅黑" panose="020B0503020204020204" pitchFamily="34" charset="-122"/>
                <a:ea typeface="微软雅黑" panose="020B0503020204020204" pitchFamily="34" charset="-122"/>
              </a:rPr>
              <a:t>无正式文件</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2" name="Rectangle 39"/>
          <p:cNvSpPr>
            <a:spLocks noChangeArrowheads="1"/>
          </p:cNvSpPr>
          <p:nvPr/>
        </p:nvSpPr>
        <p:spPr bwMode="auto">
          <a:xfrm>
            <a:off x="4428902" y="2649270"/>
            <a:ext cx="1908175" cy="1138773"/>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10000"/>
              </a:lnSpc>
            </a:pPr>
            <a:r>
              <a:rPr lang="zh-CN" altLang="en-US" sz="2000" b="1" dirty="0">
                <a:latin typeface="微软雅黑" panose="020B0503020204020204" pitchFamily="34" charset="-122"/>
                <a:ea typeface="微软雅黑" panose="020B0503020204020204" pitchFamily="34" charset="-122"/>
              </a:rPr>
              <a:t>文件发布时间不足</a:t>
            </a:r>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个月</a:t>
            </a:r>
            <a:endParaRPr lang="en-US" altLang="zh-CN" sz="2000" b="1" dirty="0">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9519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4514100"/>
            <a:ext cx="9144000" cy="1706814"/>
          </a:xfrm>
          <a:prstGeom prst="rect">
            <a:avLst/>
          </a:prstGeom>
          <a:noFill/>
          <a:ln>
            <a:noFill/>
          </a:ln>
          <a:effectLst>
            <a:outerShdw dist="107763" dir="189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95000"/>
              </a:lnSpc>
              <a:spcBef>
                <a:spcPct val="15000"/>
              </a:spcBef>
              <a:buClr>
                <a:schemeClr val="tx2"/>
              </a:buClr>
              <a:buSzPct val="110000"/>
              <a:buFontTx/>
              <a:buNone/>
            </a:pPr>
            <a:r>
              <a:rPr lang="en-US" altLang="zh-CN" sz="10900" i="1" dirty="0">
                <a:solidFill>
                  <a:srgbClr val="000066"/>
                </a:solidFill>
                <a:latin typeface="华文行楷" panose="02010800040101010101" pitchFamily="2" charset="-122"/>
                <a:ea typeface="华文行楷" panose="02010800040101010101" pitchFamily="2" charset="-122"/>
              </a:rPr>
              <a:t>Thankyou !</a:t>
            </a:r>
          </a:p>
        </p:txBody>
      </p:sp>
      <p:pic>
        <p:nvPicPr>
          <p:cNvPr id="2" name="图片 1" descr="未标题-2"/>
          <p:cNvPicPr>
            <a:picLocks noChangeAspect="1"/>
          </p:cNvPicPr>
          <p:nvPr/>
        </p:nvPicPr>
        <p:blipFill>
          <a:blip r:embed="rId2"/>
          <a:stretch>
            <a:fillRect/>
          </a:stretch>
        </p:blipFill>
        <p:spPr>
          <a:xfrm>
            <a:off x="2980372" y="1512859"/>
            <a:ext cx="3183255" cy="3181350"/>
          </a:xfrm>
          <a:prstGeom prst="rect">
            <a:avLst/>
          </a:prstGeom>
        </p:spPr>
      </p:pic>
    </p:spTree>
    <p:extLst>
      <p:ext uri="{BB962C8B-B14F-4D97-AF65-F5344CB8AC3E}">
        <p14:creationId xmlns:p14="http://schemas.microsoft.com/office/powerpoint/2010/main" val="352311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899592" y="188640"/>
            <a:ext cx="7496175" cy="698500"/>
          </a:xfrm>
        </p:spPr>
        <p:txBody>
          <a:bodyPr/>
          <a:lstStyle/>
          <a:p>
            <a:pPr eaLnBrk="1" hangingPunct="1"/>
            <a:r>
              <a:rPr kumimoji="0" lang="zh-CN" altLang="en-US" sz="3200" b="1" dirty="0">
                <a:solidFill>
                  <a:srgbClr val="002060"/>
                </a:solidFill>
              </a:rPr>
              <a:t>规范示例</a:t>
            </a:r>
          </a:p>
        </p:txBody>
      </p:sp>
      <p:pic>
        <p:nvPicPr>
          <p:cNvPr id="43011" name="图片 32" descr="WeChat_1486963245.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09" y="1124744"/>
            <a:ext cx="37084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descr="WeChat_1486963217.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9509" y="1124744"/>
            <a:ext cx="361473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35" descr="WeChat_1486963216.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0422" y="1124744"/>
            <a:ext cx="3619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899592" y="190656"/>
            <a:ext cx="7496175" cy="698500"/>
          </a:xfrm>
        </p:spPr>
        <p:txBody>
          <a:bodyPr/>
          <a:lstStyle/>
          <a:p>
            <a:pPr eaLnBrk="1" hangingPunct="1"/>
            <a:r>
              <a:rPr kumimoji="0" lang="zh-CN" altLang="en-US" sz="3200" b="1" dirty="0">
                <a:solidFill>
                  <a:srgbClr val="002060"/>
                </a:solidFill>
              </a:rPr>
              <a:t>承诺函</a:t>
            </a:r>
          </a:p>
        </p:txBody>
      </p:sp>
      <p:sp>
        <p:nvSpPr>
          <p:cNvPr id="44036" name="矩形 9"/>
          <p:cNvSpPr>
            <a:spLocks noChangeArrowheads="1"/>
          </p:cNvSpPr>
          <p:nvPr/>
        </p:nvSpPr>
        <p:spPr bwMode="auto">
          <a:xfrm>
            <a:off x="2483768" y="5445224"/>
            <a:ext cx="3732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20000"/>
              </a:spcBef>
              <a:buFontTx/>
              <a:buNone/>
            </a:pPr>
            <a:r>
              <a:rPr kumimoji="0" lang="en-US" altLang="zh-CN" b="1" dirty="0">
                <a:solidFill>
                  <a:srgbClr val="FF0000"/>
                </a:solidFill>
              </a:rPr>
              <a:t> </a:t>
            </a:r>
            <a:r>
              <a:rPr kumimoji="0" lang="zh-CN" altLang="en-US" b="1" dirty="0">
                <a:solidFill>
                  <a:srgbClr val="FF0000"/>
                </a:solidFill>
              </a:rPr>
              <a:t>单项扣分，每缺</a:t>
            </a:r>
            <a:r>
              <a:rPr kumimoji="0" lang="en-US" altLang="zh-CN" b="1" dirty="0">
                <a:solidFill>
                  <a:srgbClr val="FF0000"/>
                </a:solidFill>
              </a:rPr>
              <a:t>1</a:t>
            </a:r>
            <a:r>
              <a:rPr kumimoji="0" lang="zh-CN" altLang="en-US" b="1" dirty="0">
                <a:solidFill>
                  <a:srgbClr val="FF0000"/>
                </a:solidFill>
              </a:rPr>
              <a:t>项扣</a:t>
            </a:r>
            <a:r>
              <a:rPr kumimoji="0" lang="en-US" altLang="zh-CN" b="1" dirty="0">
                <a:solidFill>
                  <a:srgbClr val="FF0000"/>
                </a:solidFill>
              </a:rPr>
              <a:t>1</a:t>
            </a:r>
            <a:r>
              <a:rPr kumimoji="0" lang="zh-CN" altLang="en-US" b="1" dirty="0">
                <a:solidFill>
                  <a:srgbClr val="FF0000"/>
                </a:solidFill>
              </a:rPr>
              <a:t>分</a:t>
            </a:r>
            <a:endParaRPr kumimoji="0" lang="en-US" altLang="zh-CN" b="1" dirty="0">
              <a:solidFill>
                <a:srgbClr val="FF0000"/>
              </a:solidFill>
            </a:endParaRPr>
          </a:p>
        </p:txBody>
      </p:sp>
      <p:sp>
        <p:nvSpPr>
          <p:cNvPr id="3" name="矩形 2"/>
          <p:cNvSpPr/>
          <p:nvPr/>
        </p:nvSpPr>
        <p:spPr>
          <a:xfrm>
            <a:off x="1410991" y="1351904"/>
            <a:ext cx="6984776" cy="3990836"/>
          </a:xfrm>
          <a:prstGeom prst="rect">
            <a:avLst/>
          </a:prstGeom>
        </p:spPr>
        <p:txBody>
          <a:bodyPr wrap="square">
            <a:spAutoFit/>
          </a:bodyPr>
          <a:lstStyle/>
          <a:p>
            <a:pPr marL="457200" indent="-457200">
              <a:lnSpc>
                <a:spcPts val="3800"/>
              </a:lnSpc>
              <a:buFont typeface="Wingdings" panose="05000000000000000000" pitchFamily="2" charset="2"/>
              <a:buChar char="p"/>
            </a:pPr>
            <a:r>
              <a:rPr lang="zh-CN" altLang="en-US" sz="2800" b="1" dirty="0">
                <a:latin typeface="微软雅黑"/>
                <a:ea typeface="微软雅黑"/>
                <a:cs typeface="微软雅黑"/>
              </a:rPr>
              <a:t>医院对胸痛中心的支持与承诺（</a:t>
            </a:r>
            <a:r>
              <a:rPr lang="en-US" altLang="zh-CN" sz="2800" b="1" dirty="0">
                <a:latin typeface="微软雅黑"/>
                <a:ea typeface="微软雅黑"/>
                <a:cs typeface="微软雅黑"/>
              </a:rPr>
              <a:t>6</a:t>
            </a:r>
            <a:r>
              <a:rPr lang="zh-CN" altLang="en-US" sz="2800" b="1" dirty="0">
                <a:latin typeface="微软雅黑"/>
                <a:ea typeface="微软雅黑"/>
                <a:cs typeface="微软雅黑"/>
              </a:rPr>
              <a:t>分）</a:t>
            </a:r>
            <a:endParaRPr lang="en-US" altLang="zh-CN" sz="2800" b="1" dirty="0">
              <a:latin typeface="微软雅黑"/>
              <a:ea typeface="微软雅黑"/>
              <a:cs typeface="微软雅黑"/>
            </a:endParaRPr>
          </a:p>
          <a:p>
            <a:pPr marL="800100" lvl="1" indent="-342900">
              <a:lnSpc>
                <a:spcPts val="3800"/>
              </a:lnSpc>
              <a:buFont typeface="Wingdings" panose="05000000000000000000" pitchFamily="2" charset="2"/>
              <a:buChar char="ü"/>
            </a:pPr>
            <a:r>
              <a:rPr lang="zh-CN" altLang="en-US" sz="2000" dirty="0">
                <a:latin typeface="微软雅黑"/>
                <a:ea typeface="微软雅黑"/>
                <a:cs typeface="微软雅黑"/>
              </a:rPr>
              <a:t>全力支持建设与认证</a:t>
            </a:r>
          </a:p>
          <a:p>
            <a:pPr marL="800100" lvl="1" indent="-342900">
              <a:lnSpc>
                <a:spcPts val="3800"/>
              </a:lnSpc>
              <a:buFont typeface="Wingdings" panose="05000000000000000000" pitchFamily="2" charset="2"/>
              <a:buChar char="ü"/>
            </a:pPr>
            <a:r>
              <a:rPr lang="zh-CN" altLang="en-US" sz="2000" dirty="0">
                <a:latin typeface="微软雅黑"/>
                <a:ea typeface="微软雅黑"/>
                <a:cs typeface="微软雅黑"/>
              </a:rPr>
              <a:t>对工作流程及管理制度进行调整</a:t>
            </a:r>
          </a:p>
          <a:p>
            <a:pPr marL="800100" lvl="1" indent="-342900">
              <a:lnSpc>
                <a:spcPts val="3800"/>
              </a:lnSpc>
              <a:buFont typeface="Wingdings" panose="05000000000000000000" pitchFamily="2" charset="2"/>
              <a:buChar char="ü"/>
            </a:pPr>
            <a:r>
              <a:rPr lang="zh-CN" altLang="en-US" sz="2000" dirty="0">
                <a:latin typeface="微软雅黑"/>
                <a:ea typeface="微软雅黑"/>
                <a:cs typeface="微软雅黑"/>
              </a:rPr>
              <a:t>签署联合救治协议</a:t>
            </a:r>
          </a:p>
          <a:p>
            <a:pPr marL="800100" lvl="1" indent="-342900">
              <a:lnSpc>
                <a:spcPts val="3800"/>
              </a:lnSpc>
              <a:buFont typeface="Wingdings" panose="05000000000000000000" pitchFamily="2" charset="2"/>
              <a:buChar char="ü"/>
            </a:pPr>
            <a:r>
              <a:rPr lang="zh-CN" altLang="en-US" sz="2000" dirty="0">
                <a:latin typeface="微软雅黑"/>
                <a:ea typeface="微软雅黑"/>
                <a:cs typeface="微软雅黑"/>
              </a:rPr>
              <a:t>与基层及社区机构签署协议</a:t>
            </a:r>
            <a:endParaRPr lang="en-US" altLang="zh-CN" sz="2000" dirty="0">
              <a:latin typeface="微软雅黑"/>
              <a:ea typeface="微软雅黑"/>
              <a:cs typeface="微软雅黑"/>
            </a:endParaRPr>
          </a:p>
          <a:p>
            <a:pPr marL="800100" lvl="1" indent="-342900">
              <a:lnSpc>
                <a:spcPts val="3800"/>
              </a:lnSpc>
              <a:buFont typeface="Wingdings" panose="05000000000000000000" pitchFamily="2" charset="2"/>
              <a:buChar char="ü"/>
            </a:pPr>
            <a:r>
              <a:rPr lang="zh-CN" altLang="en-US" sz="2000" dirty="0">
                <a:latin typeface="微软雅黑"/>
                <a:ea typeface="微软雅黑"/>
                <a:cs typeface="微软雅黑"/>
              </a:rPr>
              <a:t>实施培训计划</a:t>
            </a:r>
            <a:endParaRPr lang="en-US" altLang="zh-CN" sz="2000" dirty="0">
              <a:latin typeface="微软雅黑"/>
              <a:ea typeface="微软雅黑"/>
              <a:cs typeface="微软雅黑"/>
            </a:endParaRPr>
          </a:p>
          <a:p>
            <a:pPr marL="800100" lvl="1" indent="-342900">
              <a:lnSpc>
                <a:spcPts val="3800"/>
              </a:lnSpc>
              <a:buFont typeface="Wingdings" panose="05000000000000000000" pitchFamily="2" charset="2"/>
              <a:buChar char="ü"/>
            </a:pPr>
            <a:r>
              <a:rPr lang="zh-CN" altLang="en-US" sz="2000" dirty="0">
                <a:latin typeface="微软雅黑"/>
                <a:ea typeface="微软雅黑"/>
                <a:cs typeface="微软雅黑"/>
              </a:rPr>
              <a:t>承诺不能将</a:t>
            </a:r>
            <a:r>
              <a:rPr lang="en-US" altLang="zh-CN" sz="2000" dirty="0">
                <a:latin typeface="微软雅黑"/>
                <a:ea typeface="微软雅黑"/>
                <a:cs typeface="微软雅黑"/>
              </a:rPr>
              <a:t>ACS</a:t>
            </a:r>
            <a:r>
              <a:rPr lang="zh-CN" altLang="en-US" sz="2000" dirty="0">
                <a:latin typeface="微软雅黑"/>
                <a:ea typeface="微软雅黑"/>
                <a:cs typeface="微软雅黑"/>
              </a:rPr>
              <a:t>患者转院（</a:t>
            </a:r>
            <a:r>
              <a:rPr lang="zh-CN" altLang="en-US" sz="2000" dirty="0">
                <a:solidFill>
                  <a:srgbClr val="FF0000"/>
                </a:solidFill>
                <a:latin typeface="微软雅黑"/>
                <a:ea typeface="微软雅黑"/>
                <a:cs typeface="微软雅黑"/>
              </a:rPr>
              <a:t>基层不要求</a:t>
            </a:r>
            <a:r>
              <a:rPr lang="zh-CN" altLang="en-US" sz="2000" dirty="0">
                <a:latin typeface="微软雅黑"/>
                <a:ea typeface="微软雅黑"/>
                <a:cs typeface="微软雅黑"/>
              </a:rPr>
              <a:t>）</a:t>
            </a:r>
            <a:endParaRPr lang="en-US" altLang="zh-CN" sz="2000" dirty="0">
              <a:latin typeface="微软雅黑"/>
              <a:ea typeface="微软雅黑"/>
              <a:cs typeface="微软雅黑"/>
            </a:endParaRPr>
          </a:p>
          <a:p>
            <a:pPr marL="800100" lvl="1" indent="-342900">
              <a:lnSpc>
                <a:spcPts val="3800"/>
              </a:lnSpc>
              <a:buFont typeface="Wingdings" panose="05000000000000000000" pitchFamily="2" charset="2"/>
              <a:buChar char="ü"/>
            </a:pPr>
            <a:r>
              <a:rPr lang="zh-CN" altLang="en-US" sz="2000" dirty="0">
                <a:latin typeface="微软雅黑"/>
                <a:ea typeface="微软雅黑"/>
                <a:cs typeface="微软雅黑"/>
              </a:rPr>
              <a:t>对救护车救治能力进行改造（</a:t>
            </a:r>
            <a:r>
              <a:rPr lang="zh-CN" altLang="en-US" sz="2000" dirty="0">
                <a:solidFill>
                  <a:srgbClr val="FF0000"/>
                </a:solidFill>
                <a:latin typeface="微软雅黑"/>
                <a:ea typeface="微软雅黑"/>
                <a:cs typeface="微软雅黑"/>
              </a:rPr>
              <a:t>非必须条件</a:t>
            </a:r>
            <a:r>
              <a:rPr lang="zh-CN" altLang="en-US" sz="2000" dirty="0">
                <a:latin typeface="微软雅黑"/>
                <a:ea typeface="微软雅黑"/>
                <a:cs typeface="微软雅黑"/>
              </a:rPr>
              <a:t>）</a:t>
            </a:r>
            <a:endParaRPr lang="zh-CN" altLang="en-US" sz="2000" b="1" dirty="0">
              <a:latin typeface="微软雅黑"/>
              <a:ea typeface="微软雅黑"/>
              <a:cs typeface="微软雅黑"/>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896143" y="186929"/>
            <a:ext cx="7496175" cy="698500"/>
          </a:xfrm>
        </p:spPr>
        <p:txBody>
          <a:bodyPr/>
          <a:lstStyle/>
          <a:p>
            <a:pPr eaLnBrk="1" hangingPunct="1"/>
            <a:r>
              <a:rPr kumimoji="0" lang="zh-CN" altLang="en-US" sz="3200" b="1" dirty="0">
                <a:solidFill>
                  <a:srgbClr val="002060"/>
                </a:solidFill>
              </a:rPr>
              <a:t>承诺函文件</a:t>
            </a:r>
            <a:r>
              <a:rPr kumimoji="0" lang="zh-CN" altLang="en-US" sz="3200" b="1" dirty="0">
                <a:solidFill>
                  <a:srgbClr val="FF0000"/>
                </a:solidFill>
              </a:rPr>
              <a:t>常见问题</a:t>
            </a:r>
          </a:p>
        </p:txBody>
      </p:sp>
      <p:sp>
        <p:nvSpPr>
          <p:cNvPr id="8" name="Oval 5"/>
          <p:cNvSpPr>
            <a:spLocks noChangeArrowheads="1"/>
          </p:cNvSpPr>
          <p:nvPr/>
        </p:nvSpPr>
        <p:spPr bwMode="auto">
          <a:xfrm flipV="1">
            <a:off x="1704752" y="5198071"/>
            <a:ext cx="5403850" cy="774700"/>
          </a:xfrm>
          <a:prstGeom prst="ellipse">
            <a:avLst/>
          </a:prstGeom>
          <a:gradFill rotWithShape="1">
            <a:gsLst>
              <a:gs pos="0">
                <a:srgbClr val="000000"/>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华文细黑" pitchFamily="2" charset="-122"/>
            </a:endParaRPr>
          </a:p>
        </p:txBody>
      </p:sp>
      <p:sp>
        <p:nvSpPr>
          <p:cNvPr id="9" name="Oval 7"/>
          <p:cNvSpPr>
            <a:spLocks noChangeArrowheads="1"/>
          </p:cNvSpPr>
          <p:nvPr/>
        </p:nvSpPr>
        <p:spPr bwMode="gray">
          <a:xfrm>
            <a:off x="2339752" y="1700808"/>
            <a:ext cx="4132263" cy="4014788"/>
          </a:xfrm>
          <a:prstGeom prst="ellipse">
            <a:avLst/>
          </a:prstGeom>
          <a:gradFill rotWithShape="1">
            <a:gsLst>
              <a:gs pos="0">
                <a:srgbClr val="F8F8F8"/>
              </a:gs>
              <a:gs pos="100000">
                <a:srgbClr val="B2B2B2"/>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eaLnBrk="1" fontAlgn="base" hangingPunct="1">
              <a:lnSpc>
                <a:spcPct val="100000"/>
              </a:lnSpc>
              <a:spcBef>
                <a:spcPct val="0"/>
              </a:spcBef>
              <a:buClrTx/>
              <a:buSzTx/>
              <a:buFontTx/>
              <a:buNone/>
            </a:pPr>
            <a:endParaRPr lang="zh-CN" altLang="en-US" sz="1800" b="0">
              <a:solidFill>
                <a:srgbClr val="000000"/>
              </a:solidFill>
              <a:ea typeface="华文细黑" pitchFamily="2" charset="-122"/>
            </a:endParaRPr>
          </a:p>
        </p:txBody>
      </p:sp>
      <p:sp>
        <p:nvSpPr>
          <p:cNvPr id="10" name="Freeform 9"/>
          <p:cNvSpPr>
            <a:spLocks/>
          </p:cNvSpPr>
          <p:nvPr/>
        </p:nvSpPr>
        <p:spPr bwMode="auto">
          <a:xfrm>
            <a:off x="2317527" y="1657946"/>
            <a:ext cx="2089150" cy="2090737"/>
          </a:xfrm>
          <a:custGeom>
            <a:avLst/>
            <a:gdLst>
              <a:gd name="T0" fmla="*/ 2147483647 w 177"/>
              <a:gd name="T1" fmla="*/ 0 h 177"/>
              <a:gd name="T2" fmla="*/ 0 w 177"/>
              <a:gd name="T3" fmla="*/ 2147483647 h 177"/>
              <a:gd name="T4" fmla="*/ 2147483647 w 177"/>
              <a:gd name="T5" fmla="*/ 2147483647 h 177"/>
              <a:gd name="T6" fmla="*/ 2147483647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rotWithShape="1">
            <a:gsLst>
              <a:gs pos="0">
                <a:srgbClr val="3399FF"/>
              </a:gs>
              <a:gs pos="100000">
                <a:srgbClr val="0E58C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11" name="Line 10"/>
          <p:cNvSpPr>
            <a:spLocks noChangeShapeType="1"/>
          </p:cNvSpPr>
          <p:nvPr/>
        </p:nvSpPr>
        <p:spPr bwMode="auto">
          <a:xfrm rot="5400000" flipH="1" flipV="1">
            <a:off x="4407497" y="1268761"/>
            <a:ext cx="3" cy="4896545"/>
          </a:xfrm>
          <a:prstGeom prst="line">
            <a:avLst/>
          </a:prstGeom>
          <a:noFill/>
          <a:ln w="28575">
            <a:solidFill>
              <a:srgbClr val="0875F8"/>
            </a:solidFill>
            <a:round/>
            <a:headEnd type="triangle" w="lg"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 name="Line 11"/>
          <p:cNvSpPr>
            <a:spLocks noChangeShapeType="1"/>
          </p:cNvSpPr>
          <p:nvPr/>
        </p:nvSpPr>
        <p:spPr bwMode="auto">
          <a:xfrm flipV="1">
            <a:off x="4406677" y="1290340"/>
            <a:ext cx="0" cy="4682431"/>
          </a:xfrm>
          <a:prstGeom prst="line">
            <a:avLst/>
          </a:prstGeom>
          <a:noFill/>
          <a:ln w="28575">
            <a:solidFill>
              <a:srgbClr val="0875F8"/>
            </a:solidFill>
            <a:round/>
            <a:headEnd type="triangle" w="lg"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微软雅黑" pitchFamily="34" charset="-122"/>
            </a:endParaRPr>
          </a:p>
        </p:txBody>
      </p:sp>
      <p:pic>
        <p:nvPicPr>
          <p:cNvPr id="17" name="Picture 53"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2771552" y="1697633"/>
            <a:ext cx="32559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54"/>
          <p:cNvGrpSpPr>
            <a:grpSpLocks/>
          </p:cNvGrpSpPr>
          <p:nvPr/>
        </p:nvGrpSpPr>
        <p:grpSpPr bwMode="auto">
          <a:xfrm rot="-1297425" flipH="1" flipV="1">
            <a:off x="2566765" y="4794846"/>
            <a:ext cx="3622675" cy="869950"/>
            <a:chOff x="2532" y="1051"/>
            <a:chExt cx="893" cy="246"/>
          </a:xfrm>
        </p:grpSpPr>
        <p:grpSp>
          <p:nvGrpSpPr>
            <p:cNvPr id="19" name="Group 55"/>
            <p:cNvGrpSpPr>
              <a:grpSpLocks/>
            </p:cNvGrpSpPr>
            <p:nvPr/>
          </p:nvGrpSpPr>
          <p:grpSpPr bwMode="auto">
            <a:xfrm>
              <a:off x="2532" y="1051"/>
              <a:ext cx="743" cy="185"/>
              <a:chOff x="1565" y="2568"/>
              <a:chExt cx="1118" cy="279"/>
            </a:xfrm>
          </p:grpSpPr>
          <p:sp>
            <p:nvSpPr>
              <p:cNvPr id="25"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6"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7"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8"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grpSp>
        <p:grpSp>
          <p:nvGrpSpPr>
            <p:cNvPr id="20" name="Group 60"/>
            <p:cNvGrpSpPr>
              <a:grpSpLocks/>
            </p:cNvGrpSpPr>
            <p:nvPr/>
          </p:nvGrpSpPr>
          <p:grpSpPr bwMode="auto">
            <a:xfrm rot="1353540">
              <a:off x="2682" y="1111"/>
              <a:ext cx="743" cy="186"/>
              <a:chOff x="1565" y="2568"/>
              <a:chExt cx="1118" cy="279"/>
            </a:xfrm>
          </p:grpSpPr>
          <p:sp>
            <p:nvSpPr>
              <p:cNvPr id="21"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2"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3"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sp>
            <p:nvSpPr>
              <p:cNvPr id="24"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微软雅黑" pitchFamily="34" charset="-122"/>
                </a:endParaRPr>
              </a:p>
            </p:txBody>
          </p:sp>
        </p:grpSp>
      </p:grpSp>
      <p:sp>
        <p:nvSpPr>
          <p:cNvPr id="29" name="Rectangle 36"/>
          <p:cNvSpPr>
            <a:spLocks noChangeArrowheads="1"/>
          </p:cNvSpPr>
          <p:nvPr/>
        </p:nvSpPr>
        <p:spPr bwMode="auto">
          <a:xfrm>
            <a:off x="2506874" y="3761688"/>
            <a:ext cx="1983427" cy="1107996"/>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10000"/>
              </a:lnSpc>
            </a:pPr>
            <a:r>
              <a:rPr lang="zh-CN" altLang="en-US" sz="2000" b="1" dirty="0">
                <a:latin typeface="微软雅黑" panose="020B0503020204020204" pitchFamily="34" charset="-122"/>
                <a:ea typeface="微软雅黑" panose="020B0503020204020204" pitchFamily="34" charset="-122"/>
              </a:rPr>
              <a:t>承诺书内容过于简单（每一条款均要体现）</a:t>
            </a:r>
            <a:endParaRPr lang="en-US" altLang="zh-CN" sz="2000" b="1" dirty="0">
              <a:latin typeface="微软雅黑" panose="020B0503020204020204" pitchFamily="34" charset="-122"/>
              <a:ea typeface="微软雅黑" panose="020B0503020204020204" pitchFamily="34" charset="-122"/>
            </a:endParaRPr>
          </a:p>
        </p:txBody>
      </p:sp>
      <p:sp>
        <p:nvSpPr>
          <p:cNvPr id="30" name="Rectangle 37"/>
          <p:cNvSpPr>
            <a:spLocks noChangeArrowheads="1"/>
          </p:cNvSpPr>
          <p:nvPr/>
        </p:nvSpPr>
        <p:spPr bwMode="auto">
          <a:xfrm>
            <a:off x="4472554" y="3743448"/>
            <a:ext cx="1908175" cy="1090298"/>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latinLnBrk="0">
              <a:lnSpc>
                <a:spcPct val="110000"/>
              </a:lnSpc>
              <a:buClrTx/>
              <a:buSzTx/>
              <a:buFontTx/>
              <a:buNone/>
              <a:tabLst/>
              <a:defRPr/>
            </a:pPr>
            <a:r>
              <a:rPr lang="zh-CN" altLang="en-US" sz="2000" b="1" dirty="0">
                <a:latin typeface="微软雅黑" panose="020B0503020204020204" pitchFamily="34" charset="-122"/>
                <a:ea typeface="微软雅黑" panose="020B0503020204020204" pitchFamily="34" charset="-122"/>
              </a:rPr>
              <a:t>与网上注册时提交的承诺函一样</a:t>
            </a:r>
          </a:p>
        </p:txBody>
      </p:sp>
      <p:sp>
        <p:nvSpPr>
          <p:cNvPr id="31" name="Rectangle 38"/>
          <p:cNvSpPr>
            <a:spLocks noChangeArrowheads="1"/>
          </p:cNvSpPr>
          <p:nvPr/>
        </p:nvSpPr>
        <p:spPr bwMode="auto">
          <a:xfrm>
            <a:off x="2565971" y="2550045"/>
            <a:ext cx="1908175" cy="430374"/>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000" b="1" dirty="0">
                <a:latin typeface="微软雅黑" panose="020B0503020204020204" pitchFamily="34" charset="-122"/>
                <a:ea typeface="微软雅黑" panose="020B0503020204020204" pitchFamily="34" charset="-122"/>
              </a:rPr>
              <a:t>无正式文件</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2" name="Rectangle 39"/>
          <p:cNvSpPr>
            <a:spLocks noChangeArrowheads="1"/>
          </p:cNvSpPr>
          <p:nvPr/>
        </p:nvSpPr>
        <p:spPr bwMode="auto">
          <a:xfrm>
            <a:off x="4420171" y="2548973"/>
            <a:ext cx="1908175" cy="413190"/>
          </a:xfrm>
          <a:prstGeom prst="rect">
            <a:avLst/>
          </a:prstGeom>
          <a:noFill/>
          <a:ln>
            <a:noFill/>
          </a:ln>
          <a:effectLst>
            <a:prstShdw prst="shdw18" dist="17961" dir="13500000">
              <a:srgbClr val="3399FF">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10000"/>
              </a:lnSpc>
            </a:pPr>
            <a:r>
              <a:rPr lang="zh-CN" altLang="en-US" sz="2000" b="1" dirty="0">
                <a:latin typeface="微软雅黑" panose="020B0503020204020204" pitchFamily="34" charset="-122"/>
                <a:ea typeface="微软雅黑" panose="020B0503020204020204" pitchFamily="34" charset="-122"/>
              </a:rPr>
              <a:t>未加盖公章</a:t>
            </a:r>
          </a:p>
        </p:txBody>
      </p:sp>
    </p:spTree>
    <p:extLst>
      <p:ext uri="{BB962C8B-B14F-4D97-AF65-F5344CB8AC3E}">
        <p14:creationId xmlns:p14="http://schemas.microsoft.com/office/powerpoint/2010/main" val="311961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xfrm>
            <a:off x="899592" y="210220"/>
            <a:ext cx="7496175" cy="698500"/>
          </a:xfrm>
        </p:spPr>
        <p:txBody>
          <a:bodyPr/>
          <a:lstStyle/>
          <a:p>
            <a:pPr eaLnBrk="1" hangingPunct="1"/>
            <a:r>
              <a:rPr kumimoji="0" lang="zh-CN" altLang="en-US" sz="3200" b="1" dirty="0">
                <a:solidFill>
                  <a:srgbClr val="002060"/>
                </a:solidFill>
              </a:rPr>
              <a:t>功能区域设置及标识</a:t>
            </a:r>
          </a:p>
        </p:txBody>
      </p:sp>
      <p:graphicFrame>
        <p:nvGraphicFramePr>
          <p:cNvPr id="8" name="图表 7"/>
          <p:cNvGraphicFramePr/>
          <p:nvPr>
            <p:extLst>
              <p:ext uri="{D42A27DB-BD31-4B8C-83A1-F6EECF244321}">
                <p14:modId xmlns:p14="http://schemas.microsoft.com/office/powerpoint/2010/main" val="4117168121"/>
              </p:ext>
            </p:extLst>
          </p:nvPr>
        </p:nvGraphicFramePr>
        <p:xfrm>
          <a:off x="20528" y="1196752"/>
          <a:ext cx="8715375" cy="4929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bject 5"/>
          <p:cNvSpPr>
            <a:spLocks noGrp="1"/>
          </p:cNvSpPr>
          <p:nvPr>
            <p:ph type="body" idx="1"/>
          </p:nvPr>
        </p:nvSpPr>
        <p:spPr>
          <a:xfrm>
            <a:off x="827584" y="1341686"/>
            <a:ext cx="7731125" cy="1295226"/>
          </a:xfrm>
        </p:spPr>
        <p:txBody>
          <a:bodyPr wrap="square" lIns="0" tIns="0" rIns="0" bIns="0">
            <a:spAutoFit/>
          </a:bodyPr>
          <a:lstStyle/>
          <a:p>
            <a:pPr marL="698500" indent="-342900" eaLnBrk="1" hangingPunct="1">
              <a:lnSpc>
                <a:spcPts val="3100"/>
              </a:lnSpc>
              <a:spcBef>
                <a:spcPts val="763"/>
              </a:spcBef>
              <a:buFont typeface="Wingdings" panose="05000000000000000000" pitchFamily="2" charset="2"/>
              <a:buChar char="p"/>
            </a:pPr>
            <a:r>
              <a:rPr lang="zh-CN" altLang="en-US" b="1" dirty="0">
                <a:solidFill>
                  <a:srgbClr val="000000"/>
                </a:solidFill>
              </a:rPr>
              <a:t>现场核查与微服私访均要检查和计分，避免临时性标记和突击准备现象</a:t>
            </a:r>
            <a:endParaRPr lang="en-US" altLang="zh-CN" b="1" dirty="0">
              <a:solidFill>
                <a:srgbClr val="000000"/>
              </a:solidFill>
            </a:endParaRPr>
          </a:p>
          <a:p>
            <a:pPr marL="698500" indent="-342900" eaLnBrk="1" hangingPunct="1">
              <a:lnSpc>
                <a:spcPts val="3100"/>
              </a:lnSpc>
              <a:spcBef>
                <a:spcPts val="763"/>
              </a:spcBef>
              <a:buFont typeface="Wingdings" panose="05000000000000000000" pitchFamily="2" charset="2"/>
              <a:buChar char="p"/>
            </a:pPr>
            <a:r>
              <a:rPr lang="zh-CN" altLang="en-US" b="1" dirty="0">
                <a:solidFill>
                  <a:srgbClr val="000000"/>
                </a:solidFill>
              </a:rPr>
              <a:t>采用不恰当的</a:t>
            </a:r>
            <a:r>
              <a:rPr lang="en-US" altLang="zh-CN" b="1" dirty="0">
                <a:solidFill>
                  <a:srgbClr val="000000"/>
                </a:solidFill>
              </a:rPr>
              <a:t>LOGO</a:t>
            </a:r>
            <a:r>
              <a:rPr lang="zh-CN" altLang="en-US" b="1" dirty="0">
                <a:solidFill>
                  <a:srgbClr val="000000"/>
                </a:solidFill>
              </a:rPr>
              <a:t>和名称</a:t>
            </a:r>
            <a:endParaRPr lang="en-US" altLang="zh-CN" b="1" dirty="0">
              <a:solidFill>
                <a:srgbClr val="000000"/>
              </a:solidFill>
            </a:endParaRPr>
          </a:p>
        </p:txBody>
      </p:sp>
      <p:sp>
        <p:nvSpPr>
          <p:cNvPr id="46083" name="object 6"/>
          <p:cNvSpPr txBox="1">
            <a:spLocks noChangeArrowheads="1"/>
          </p:cNvSpPr>
          <p:nvPr/>
        </p:nvSpPr>
        <p:spPr bwMode="auto">
          <a:xfrm>
            <a:off x="4800600" y="368300"/>
            <a:ext cx="3686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r>
              <a:rPr kumimoji="0" lang="zh-CN" altLang="en-US" sz="3200" b="1">
                <a:solidFill>
                  <a:srgbClr val="FFFFFF"/>
                </a:solidFill>
              </a:rPr>
              <a:t>功能区域设置及标识</a:t>
            </a:r>
            <a:endParaRPr kumimoji="0" lang="zh-CN" altLang="en-US" sz="3200"/>
          </a:p>
        </p:txBody>
      </p:sp>
      <p:sp>
        <p:nvSpPr>
          <p:cNvPr id="46084" name="object 7"/>
          <p:cNvSpPr>
            <a:spLocks noChangeArrowheads="1"/>
          </p:cNvSpPr>
          <p:nvPr/>
        </p:nvSpPr>
        <p:spPr bwMode="auto">
          <a:xfrm>
            <a:off x="6439835" y="3422503"/>
            <a:ext cx="2216150" cy="2667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endParaRPr kumimoji="0" lang="zh-CN" altLang="en-US" sz="1800">
              <a:latin typeface="Calibri" panose="020F0502020204030204" pitchFamily="34" charset="0"/>
              <a:ea typeface="等线" panose="02010600030101010101" pitchFamily="2" charset="-122"/>
            </a:endParaRPr>
          </a:p>
        </p:txBody>
      </p:sp>
      <p:sp>
        <p:nvSpPr>
          <p:cNvPr id="46085" name="object 8"/>
          <p:cNvSpPr>
            <a:spLocks noChangeArrowheads="1"/>
          </p:cNvSpPr>
          <p:nvPr/>
        </p:nvSpPr>
        <p:spPr bwMode="auto">
          <a:xfrm>
            <a:off x="840722" y="3429000"/>
            <a:ext cx="2952750" cy="26876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endParaRPr kumimoji="0" lang="zh-CN" altLang="en-US" sz="1800">
              <a:latin typeface="Calibri" panose="020F0502020204030204" pitchFamily="34" charset="0"/>
              <a:ea typeface="等线" panose="02010600030101010101" pitchFamily="2" charset="-122"/>
            </a:endParaRPr>
          </a:p>
        </p:txBody>
      </p:sp>
      <p:sp>
        <p:nvSpPr>
          <p:cNvPr id="46086" name="object 9"/>
          <p:cNvSpPr>
            <a:spLocks noChangeArrowheads="1"/>
          </p:cNvSpPr>
          <p:nvPr/>
        </p:nvSpPr>
        <p:spPr bwMode="auto">
          <a:xfrm>
            <a:off x="4152247" y="3429000"/>
            <a:ext cx="1928813" cy="27241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kumimoji="1" sz="24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kumimoji="1" sz="20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kumimoji="1">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1600">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endParaRPr kumimoji="0" lang="zh-CN" altLang="en-US" sz="1800">
              <a:latin typeface="Calibri" panose="020F0502020204030204" pitchFamily="34" charset="0"/>
              <a:ea typeface="等线" panose="02010600030101010101" pitchFamily="2" charset="-122"/>
            </a:endParaRPr>
          </a:p>
        </p:txBody>
      </p:sp>
      <p:sp>
        <p:nvSpPr>
          <p:cNvPr id="46087" name="object 12"/>
          <p:cNvSpPr>
            <a:spLocks/>
          </p:cNvSpPr>
          <p:nvPr/>
        </p:nvSpPr>
        <p:spPr bwMode="auto">
          <a:xfrm>
            <a:off x="2403616" y="2853382"/>
            <a:ext cx="357188" cy="944015"/>
          </a:xfrm>
          <a:custGeom>
            <a:avLst/>
            <a:gdLst>
              <a:gd name="T0" fmla="*/ 356241 w 357504"/>
              <a:gd name="T1" fmla="*/ 1035040 h 1214754"/>
              <a:gd name="T2" fmla="*/ 0 w 357504"/>
              <a:gd name="T3" fmla="*/ 1035040 h 1214754"/>
              <a:gd name="T4" fmla="*/ 178126 w 357504"/>
              <a:gd name="T5" fmla="*/ 1213499 h 1214754"/>
              <a:gd name="T6" fmla="*/ 356241 w 357504"/>
              <a:gd name="T7" fmla="*/ 1035040 h 1214754"/>
              <a:gd name="T8" fmla="*/ 267183 w 357504"/>
              <a:gd name="T9" fmla="*/ 0 h 1214754"/>
              <a:gd name="T10" fmla="*/ 89056 w 357504"/>
              <a:gd name="T11" fmla="*/ 0 h 1214754"/>
              <a:gd name="T12" fmla="*/ 89056 w 357504"/>
              <a:gd name="T13" fmla="*/ 1035040 h 1214754"/>
              <a:gd name="T14" fmla="*/ 267183 w 357504"/>
              <a:gd name="T15" fmla="*/ 1035040 h 1214754"/>
              <a:gd name="T16" fmla="*/ 267183 w 357504"/>
              <a:gd name="T17" fmla="*/ 0 h 1214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7504" h="1214754">
                <a:moveTo>
                  <a:pt x="357187" y="1035850"/>
                </a:moveTo>
                <a:lnTo>
                  <a:pt x="0" y="1035850"/>
                </a:lnTo>
                <a:lnTo>
                  <a:pt x="178600" y="1214450"/>
                </a:lnTo>
                <a:lnTo>
                  <a:pt x="357187" y="1035850"/>
                </a:lnTo>
                <a:close/>
              </a:path>
              <a:path w="357504" h="1214754">
                <a:moveTo>
                  <a:pt x="267893" y="0"/>
                </a:moveTo>
                <a:lnTo>
                  <a:pt x="89293" y="0"/>
                </a:lnTo>
                <a:lnTo>
                  <a:pt x="89293" y="1035850"/>
                </a:lnTo>
                <a:lnTo>
                  <a:pt x="267893" y="1035850"/>
                </a:lnTo>
                <a:lnTo>
                  <a:pt x="2678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6088" name="object 14"/>
          <p:cNvSpPr>
            <a:spLocks/>
          </p:cNvSpPr>
          <p:nvPr/>
        </p:nvSpPr>
        <p:spPr bwMode="auto">
          <a:xfrm>
            <a:off x="4546814" y="2853382"/>
            <a:ext cx="357187" cy="2007543"/>
          </a:xfrm>
          <a:custGeom>
            <a:avLst/>
            <a:gdLst>
              <a:gd name="T0" fmla="*/ 356238 w 357504"/>
              <a:gd name="T1" fmla="*/ 1039105 h 1214754"/>
              <a:gd name="T2" fmla="*/ 0 w 357504"/>
              <a:gd name="T3" fmla="*/ 1039105 h 1214754"/>
              <a:gd name="T4" fmla="*/ 178126 w 357504"/>
              <a:gd name="T5" fmla="*/ 1218266 h 1214754"/>
              <a:gd name="T6" fmla="*/ 356238 w 357504"/>
              <a:gd name="T7" fmla="*/ 1039105 h 1214754"/>
              <a:gd name="T8" fmla="*/ 267181 w 357504"/>
              <a:gd name="T9" fmla="*/ 0 h 1214754"/>
              <a:gd name="T10" fmla="*/ 89056 w 357504"/>
              <a:gd name="T11" fmla="*/ 0 h 1214754"/>
              <a:gd name="T12" fmla="*/ 89056 w 357504"/>
              <a:gd name="T13" fmla="*/ 1039105 h 1214754"/>
              <a:gd name="T14" fmla="*/ 267181 w 357504"/>
              <a:gd name="T15" fmla="*/ 1039105 h 1214754"/>
              <a:gd name="T16" fmla="*/ 267181 w 357504"/>
              <a:gd name="T17" fmla="*/ 0 h 1214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7504" h="1214754">
                <a:moveTo>
                  <a:pt x="357187" y="1035850"/>
                </a:moveTo>
                <a:lnTo>
                  <a:pt x="0" y="1035850"/>
                </a:lnTo>
                <a:lnTo>
                  <a:pt x="178600" y="1214450"/>
                </a:lnTo>
                <a:lnTo>
                  <a:pt x="357187" y="1035850"/>
                </a:lnTo>
                <a:close/>
              </a:path>
              <a:path w="357504" h="1214754">
                <a:moveTo>
                  <a:pt x="267893" y="0"/>
                </a:moveTo>
                <a:lnTo>
                  <a:pt x="89293" y="0"/>
                </a:lnTo>
                <a:lnTo>
                  <a:pt x="89293" y="1035850"/>
                </a:lnTo>
                <a:lnTo>
                  <a:pt x="267893" y="1035850"/>
                </a:lnTo>
                <a:lnTo>
                  <a:pt x="2678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6089" name="标题 15"/>
          <p:cNvSpPr>
            <a:spLocks noGrp="1"/>
          </p:cNvSpPr>
          <p:nvPr>
            <p:ph type="title"/>
          </p:nvPr>
        </p:nvSpPr>
        <p:spPr>
          <a:xfrm>
            <a:off x="892249" y="210220"/>
            <a:ext cx="7496175" cy="698500"/>
          </a:xfrm>
        </p:spPr>
        <p:txBody>
          <a:bodyPr/>
          <a:lstStyle/>
          <a:p>
            <a:pPr eaLnBrk="1" hangingPunct="1"/>
            <a:r>
              <a:rPr kumimoji="0" lang="zh-CN" altLang="en-US" sz="3200" b="1" dirty="0">
                <a:solidFill>
                  <a:srgbClr val="002060"/>
                </a:solidFill>
              </a:rPr>
              <a:t>功能区域设置及标识注意事项</a:t>
            </a:r>
          </a:p>
        </p:txBody>
      </p:sp>
      <p:sp>
        <p:nvSpPr>
          <p:cNvPr id="46090" name="object 14"/>
          <p:cNvSpPr>
            <a:spLocks/>
          </p:cNvSpPr>
          <p:nvPr/>
        </p:nvSpPr>
        <p:spPr bwMode="auto">
          <a:xfrm>
            <a:off x="6745979" y="2853382"/>
            <a:ext cx="358775" cy="999480"/>
          </a:xfrm>
          <a:custGeom>
            <a:avLst/>
            <a:gdLst>
              <a:gd name="T0" fmla="*/ 361010 w 357504"/>
              <a:gd name="T1" fmla="*/ 1039105 h 1214754"/>
              <a:gd name="T2" fmla="*/ 0 w 357504"/>
              <a:gd name="T3" fmla="*/ 1039105 h 1214754"/>
              <a:gd name="T4" fmla="*/ 180511 w 357504"/>
              <a:gd name="T5" fmla="*/ 1218266 h 1214754"/>
              <a:gd name="T6" fmla="*/ 361010 w 357504"/>
              <a:gd name="T7" fmla="*/ 1039105 h 1214754"/>
              <a:gd name="T8" fmla="*/ 270760 w 357504"/>
              <a:gd name="T9" fmla="*/ 0 h 1214754"/>
              <a:gd name="T10" fmla="*/ 90249 w 357504"/>
              <a:gd name="T11" fmla="*/ 0 h 1214754"/>
              <a:gd name="T12" fmla="*/ 90249 w 357504"/>
              <a:gd name="T13" fmla="*/ 1039105 h 1214754"/>
              <a:gd name="T14" fmla="*/ 270760 w 357504"/>
              <a:gd name="T15" fmla="*/ 1039105 h 1214754"/>
              <a:gd name="T16" fmla="*/ 270760 w 357504"/>
              <a:gd name="T17" fmla="*/ 0 h 1214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7504" h="1214754">
                <a:moveTo>
                  <a:pt x="357187" y="1035850"/>
                </a:moveTo>
                <a:lnTo>
                  <a:pt x="0" y="1035850"/>
                </a:lnTo>
                <a:lnTo>
                  <a:pt x="178600" y="1214450"/>
                </a:lnTo>
                <a:lnTo>
                  <a:pt x="357187" y="1035850"/>
                </a:lnTo>
                <a:close/>
              </a:path>
              <a:path w="357504" h="1214754">
                <a:moveTo>
                  <a:pt x="267893" y="0"/>
                </a:moveTo>
                <a:lnTo>
                  <a:pt x="89293" y="0"/>
                </a:lnTo>
                <a:lnTo>
                  <a:pt x="89293" y="1035850"/>
                </a:lnTo>
                <a:lnTo>
                  <a:pt x="267893" y="1035850"/>
                </a:lnTo>
                <a:lnTo>
                  <a:pt x="2678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9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4446</TotalTime>
  <Words>3844</Words>
  <Application>Microsoft Office PowerPoint</Application>
  <PresentationFormat>全屏显示(4:3)</PresentationFormat>
  <Paragraphs>247</Paragraphs>
  <Slides>40</Slides>
  <Notes>1</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40</vt:i4>
      </vt:variant>
    </vt:vector>
  </HeadingPairs>
  <TitlesOfParts>
    <vt:vector size="52" baseType="lpstr">
      <vt:lpstr>等线</vt:lpstr>
      <vt:lpstr>华文行楷</vt:lpstr>
      <vt:lpstr>华文细黑</vt:lpstr>
      <vt:lpstr>宋体</vt:lpstr>
      <vt:lpstr>微软雅黑</vt:lpstr>
      <vt:lpstr>Arial</vt:lpstr>
      <vt:lpstr>Calibri</vt:lpstr>
      <vt:lpstr>Calibri Light</vt:lpstr>
      <vt:lpstr>Wingdings</vt:lpstr>
      <vt:lpstr>Office 主题​​</vt:lpstr>
      <vt:lpstr>1_Office 主题​​</vt:lpstr>
      <vt:lpstr>29_Office 主题​​</vt:lpstr>
      <vt:lpstr>              认证标准： 要素一、要素二解读</vt:lpstr>
      <vt:lpstr>PowerPoint 演示文稿</vt:lpstr>
      <vt:lpstr>组织机构</vt:lpstr>
      <vt:lpstr>组织机构成立文件常见问题</vt:lpstr>
      <vt:lpstr>规范示例</vt:lpstr>
      <vt:lpstr>承诺函</vt:lpstr>
      <vt:lpstr>承诺函文件常见问题</vt:lpstr>
      <vt:lpstr>功能区域设置及标识</vt:lpstr>
      <vt:lpstr>功能区域设置及标识注意事项</vt:lpstr>
      <vt:lpstr>人员资质及专科救治条件（20分）</vt:lpstr>
      <vt:lpstr>人员资质及专科救治条件（20分）</vt:lpstr>
      <vt:lpstr>人员资质及专科救治条件（20分）</vt:lpstr>
      <vt:lpstr>人员资质及专科救治条件（20分）</vt:lpstr>
      <vt:lpstr>人员资质及专科救治条件（20分）</vt:lpstr>
      <vt:lpstr>人员资质及专科救治条件（20分）</vt:lpstr>
      <vt:lpstr>人员资质及专科救治条件（20分）</vt:lpstr>
      <vt:lpstr>PowerPoint 演示文稿</vt:lpstr>
      <vt:lpstr>规范示例</vt:lpstr>
      <vt:lpstr>诊断及鉴别诊断</vt:lpstr>
      <vt:lpstr>时钟统一</vt:lpstr>
      <vt:lpstr>胸痛患者时间轨迹跟踪示例</vt:lpstr>
      <vt:lpstr>时钟统一常见问题</vt:lpstr>
      <vt:lpstr>数据库填报与管理</vt:lpstr>
      <vt:lpstr>数据库填报与管理</vt:lpstr>
      <vt:lpstr>数据库填报与管理</vt:lpstr>
      <vt:lpstr>数据库填报与管理常见问题</vt:lpstr>
      <vt:lpstr>PowerPoint 演示文稿</vt:lpstr>
      <vt:lpstr>对急性胸痛的早期甄别</vt:lpstr>
      <vt:lpstr>对急性胸痛的早期甄别</vt:lpstr>
      <vt:lpstr>STEMI患者的再灌注流程（29分）</vt:lpstr>
      <vt:lpstr>STEMI患者的再灌注流程</vt:lpstr>
      <vt:lpstr>基层胸痛中心STEMI流程</vt:lpstr>
      <vt:lpstr>基层胸痛中心STEMI流程</vt:lpstr>
      <vt:lpstr>基层胸痛中心STEMI流程</vt:lpstr>
      <vt:lpstr>基层胸痛中心STEMI流程</vt:lpstr>
      <vt:lpstr>NSTEMI/UA患者的危险分层及治疗（18分）</vt:lpstr>
      <vt:lpstr>对低危胸痛患者的评估及处理（15分）</vt:lpstr>
      <vt:lpstr>院内发生ACS的救治（5分）</vt:lpstr>
      <vt:lpstr>对急性主动脉夹层及急性肺动脉栓塞的诊治</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gxy</cp:lastModifiedBy>
  <cp:revision>361</cp:revision>
  <dcterms:created xsi:type="dcterms:W3CDTF">2013-04-09T08:09:18Z</dcterms:created>
  <dcterms:modified xsi:type="dcterms:W3CDTF">2017-03-01T04:09:15Z</dcterms:modified>
</cp:coreProperties>
</file>