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6" r:id="rId1"/>
  </p:sldMasterIdLst>
  <p:notesMasterIdLst>
    <p:notesMasterId r:id="rId32"/>
  </p:notesMasterIdLst>
  <p:sldIdLst>
    <p:sldId id="256" r:id="rId2"/>
    <p:sldId id="312" r:id="rId3"/>
    <p:sldId id="318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71" r:id="rId13"/>
    <p:sldId id="272" r:id="rId14"/>
    <p:sldId id="257" r:id="rId15"/>
    <p:sldId id="314" r:id="rId16"/>
    <p:sldId id="316" r:id="rId17"/>
    <p:sldId id="313" r:id="rId18"/>
    <p:sldId id="315" r:id="rId19"/>
    <p:sldId id="266" r:id="rId20"/>
    <p:sldId id="273" r:id="rId21"/>
    <p:sldId id="289" r:id="rId22"/>
    <p:sldId id="307" r:id="rId23"/>
    <p:sldId id="308" r:id="rId24"/>
    <p:sldId id="309" r:id="rId25"/>
    <p:sldId id="310" r:id="rId26"/>
    <p:sldId id="311" r:id="rId27"/>
    <p:sldId id="317" r:id="rId28"/>
    <p:sldId id="284" r:id="rId29"/>
    <p:sldId id="285" r:id="rId30"/>
    <p:sldId id="278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dministrator\AppData\Local\Temp\&#32479;&#35745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Administrator\AppData\Local\Temp\&#32479;&#35745;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Sheet1!$A$1:$I$1</c:f>
              <c:strCache>
                <c:ptCount val="9"/>
                <c:pt idx="0">
                  <c:v>第一批</c:v>
                </c:pt>
                <c:pt idx="1">
                  <c:v>第二批</c:v>
                </c:pt>
                <c:pt idx="2">
                  <c:v>第三批</c:v>
                </c:pt>
                <c:pt idx="3">
                  <c:v>第四批</c:v>
                </c:pt>
                <c:pt idx="4">
                  <c:v>第五批</c:v>
                </c:pt>
                <c:pt idx="5">
                  <c:v>第六批</c:v>
                </c:pt>
                <c:pt idx="6">
                  <c:v>第七批</c:v>
                </c:pt>
                <c:pt idx="7">
                  <c:v>第八批</c:v>
                </c:pt>
                <c:pt idx="8">
                  <c:v>第九批</c:v>
                </c:pt>
              </c:strCache>
            </c:strRef>
          </c:cat>
          <c:val>
            <c:numRef>
              <c:f>Sheet1!$A$2:$I$2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9</c:v>
                </c:pt>
                <c:pt idx="3">
                  <c:v>6</c:v>
                </c:pt>
                <c:pt idx="4">
                  <c:v>12</c:v>
                </c:pt>
                <c:pt idx="5">
                  <c:v>10</c:v>
                </c:pt>
                <c:pt idx="6">
                  <c:v>13</c:v>
                </c:pt>
                <c:pt idx="7">
                  <c:v>24</c:v>
                </c:pt>
                <c:pt idx="8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A-4074-B3D7-271A8CFA8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901120"/>
        <c:axId val="239047424"/>
      </c:barChart>
      <c:catAx>
        <c:axId val="218901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239047424"/>
        <c:crosses val="autoZero"/>
        <c:auto val="1"/>
        <c:lblAlgn val="ctr"/>
        <c:lblOffset val="100"/>
        <c:noMultiLvlLbl val="0"/>
      </c:catAx>
      <c:valAx>
        <c:axId val="239047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8901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[统计.xlsx]Sheet6!$A$2</c:f>
              <c:strCache>
                <c:ptCount val="1"/>
                <c:pt idx="0">
                  <c:v>D2B趋势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[统计.xlsx]Sheet6!$B$1:$E$1</c:f>
              <c:strCache>
                <c:ptCount val="4"/>
                <c:pt idx="0">
                  <c:v>CPC成立前</c:v>
                </c:pt>
                <c:pt idx="1">
                  <c:v>CPC成立一年</c:v>
                </c:pt>
                <c:pt idx="2">
                  <c:v>CPC成立二年</c:v>
                </c:pt>
                <c:pt idx="3">
                  <c:v>CPC成立三年</c:v>
                </c:pt>
              </c:strCache>
            </c:strRef>
          </c:cat>
          <c:val>
            <c:numRef>
              <c:f>[统计.xlsx]Sheet6!$B$2:$E$2</c:f>
              <c:numCache>
                <c:formatCode>0.00_);[Red]\(0.00\)</c:formatCode>
                <c:ptCount val="4"/>
                <c:pt idx="0">
                  <c:v>149.65</c:v>
                </c:pt>
                <c:pt idx="1">
                  <c:v>115.29</c:v>
                </c:pt>
                <c:pt idx="2">
                  <c:v>88.56</c:v>
                </c:pt>
                <c:pt idx="3">
                  <c:v>81.41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1D-45C0-81F5-6D4058C9C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754432"/>
        <c:axId val="206951552"/>
      </c:barChart>
      <c:catAx>
        <c:axId val="194754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zh-CN"/>
          </a:p>
        </c:txPr>
        <c:crossAx val="206951552"/>
        <c:crosses val="autoZero"/>
        <c:auto val="1"/>
        <c:lblAlgn val="ctr"/>
        <c:lblOffset val="100"/>
        <c:noMultiLvlLbl val="0"/>
      </c:catAx>
      <c:valAx>
        <c:axId val="2069515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D2B</a:t>
                </a:r>
                <a:r>
                  <a:rPr lang="zh-CN" altLang="en-US"/>
                  <a:t>时间（分钟）</a:t>
                </a:r>
                <a:endParaRPr lang="en-US" altLang="en-US"/>
              </a:p>
            </c:rich>
          </c:tx>
          <c:overlay val="0"/>
        </c:title>
        <c:numFmt formatCode="0.00_);[Red]\(0.00\)" sourceLinked="1"/>
        <c:majorTickMark val="none"/>
        <c:minorTickMark val="none"/>
        <c:tickLblPos val="nextTo"/>
        <c:crossAx val="1947544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050"/>
          </a:pPr>
          <a:endParaRPr lang="zh-CN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CN"/>
              <a:t>胸痛中心成立前后死亡率变化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7497352014460836E-2"/>
          <c:y val="0.13743180210498704"/>
          <c:w val="0.8247283091334181"/>
          <c:h val="0.78170290464873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[统计.xlsx]Sheet7!$A$2</c:f>
              <c:strCache>
                <c:ptCount val="1"/>
                <c:pt idx="0">
                  <c:v>合计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[统计.xlsx]Sheet7!$B$1:$E$1</c:f>
              <c:strCache>
                <c:ptCount val="4"/>
                <c:pt idx="0">
                  <c:v>CPC成立前</c:v>
                </c:pt>
                <c:pt idx="1">
                  <c:v>CPC成立一年</c:v>
                </c:pt>
                <c:pt idx="2">
                  <c:v>CPC成立二年</c:v>
                </c:pt>
                <c:pt idx="3">
                  <c:v>CPC成立三年</c:v>
                </c:pt>
              </c:strCache>
            </c:strRef>
          </c:cat>
          <c:val>
            <c:numRef>
              <c:f>[统计.xlsx]Sheet7!$B$2:$E$2</c:f>
              <c:numCache>
                <c:formatCode>0.00_);[Red]\(0.00\)</c:formatCode>
                <c:ptCount val="4"/>
                <c:pt idx="0">
                  <c:v>10.94</c:v>
                </c:pt>
                <c:pt idx="1">
                  <c:v>4.1100000000000003</c:v>
                </c:pt>
                <c:pt idx="2">
                  <c:v>3.55</c:v>
                </c:pt>
                <c:pt idx="3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0E-45E2-908E-1ACCD016F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999296"/>
        <c:axId val="267000832"/>
      </c:barChart>
      <c:catAx>
        <c:axId val="266999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7000832"/>
        <c:crosses val="autoZero"/>
        <c:auto val="1"/>
        <c:lblAlgn val="ctr"/>
        <c:lblOffset val="100"/>
        <c:noMultiLvlLbl val="0"/>
      </c:catAx>
      <c:valAx>
        <c:axId val="267000832"/>
        <c:scaling>
          <c:orientation val="minMax"/>
        </c:scaling>
        <c:delete val="0"/>
        <c:axPos val="l"/>
        <c:majorGridlines/>
        <c:numFmt formatCode="0.00_);[Red]\(0.00\)" sourceLinked="1"/>
        <c:majorTickMark val="out"/>
        <c:minorTickMark val="none"/>
        <c:tickLblPos val="nextTo"/>
        <c:crossAx val="266999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#1">
  <dgm:title val=""/>
  <dgm:desc val=""/>
  <dgm:catLst>
    <dgm:cat type="accent3" pri="11400"/>
  </dgm:catLst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4F464D-3925-4C74-B82B-0C1FABBA86F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FB19818-0CD1-47F3-9CD4-681C464DF262}">
      <dgm:prSet phldrT="[文本]" custT="1"/>
      <dgm:spPr/>
      <dgm:t>
        <a:bodyPr/>
        <a:lstStyle/>
        <a:p>
          <a:r>
            <a: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全球第一家</a:t>
          </a:r>
          <a:r>
            <a: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CPC</a:t>
          </a:r>
          <a:r>
            <a: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于</a:t>
          </a:r>
          <a:r>
            <a: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1981</a:t>
          </a:r>
          <a:r>
            <a: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年在美国建立，至今美国已经发展到</a:t>
          </a:r>
          <a:r>
            <a: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5000</a:t>
          </a:r>
          <a:r>
            <a: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余家</a:t>
          </a:r>
          <a:r>
            <a: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,</a:t>
          </a:r>
          <a:r>
            <a: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其中</a:t>
          </a:r>
          <a:r>
            <a: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900</a:t>
          </a:r>
          <a:r>
            <a: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余家已经通过认证</a:t>
          </a:r>
        </a:p>
      </dgm:t>
    </dgm:pt>
    <dgm:pt modelId="{B20AB5B3-C9C1-4523-89FD-5BEA252AAD32}" type="parTrans" cxnId="{9153629C-608A-49B7-8F3E-6641994BE47E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38049EC-A61A-48CB-B871-6226D62D8096}" type="sibTrans" cxnId="{9153629C-608A-49B7-8F3E-6641994BE47E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6ACFBEB-4045-46C2-8172-C53E8E07EB37}">
      <dgm:prSet phldrT="[文本]" custT="1"/>
      <dgm:spPr/>
      <dgm:t>
        <a:bodyPr/>
        <a:lstStyle/>
        <a:p>
          <a:r>
            <a: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英、法、加、澳、德国等在医院内设立“胸痛中心”，其中德国总体水平处于国际领先</a:t>
          </a:r>
        </a:p>
      </dgm:t>
    </dgm:pt>
    <dgm:pt modelId="{76E181F3-FB09-4925-863D-BA0BC65A91C2}" type="parTrans" cxnId="{AA16A17E-93AF-42BB-87C3-546FEB02C70B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27D9F2F-4237-4F15-86B8-5CB2C014FD0B}" type="sibTrans" cxnId="{AA16A17E-93AF-42BB-87C3-546FEB02C70B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C1A1A6D-4BD7-49EB-901F-BD24BD42C99F}">
      <dgm:prSet phldrT="[文本]" custT="1"/>
      <dgm:spPr/>
      <dgm:t>
        <a:bodyPr/>
        <a:lstStyle/>
        <a:p>
          <a:pPr>
            <a:lnSpc>
              <a:spcPct val="90000"/>
            </a:lnSpc>
          </a:pPr>
          <a:r>
            <a: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认证体系：</a:t>
          </a:r>
          <a:endParaRPr lang="en-US" altLang="zh-CN" sz="20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ts val="1200"/>
            </a:lnSpc>
          </a:pPr>
          <a:r>
            <a:rPr lang="en-US" altLang="zh-CN" sz="2000" b="1" dirty="0">
              <a:solidFill>
                <a:schemeClr val="bg1"/>
              </a:solidFill>
              <a:latin typeface="微软雅黑"/>
              <a:ea typeface="微软雅黑"/>
            </a:rPr>
            <a:t>①</a:t>
          </a:r>
          <a:r>
            <a: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美国：</a:t>
          </a:r>
          <a:r>
            <a: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SCPC</a:t>
          </a:r>
          <a:r>
            <a: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，从国内走向国际认证</a:t>
          </a:r>
          <a:endParaRPr lang="en-US" altLang="zh-CN" sz="20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ts val="1200"/>
            </a:lnSpc>
          </a:pPr>
          <a:r>
            <a:rPr lang="en-US" altLang="zh-CN" sz="2000" b="1" dirty="0">
              <a:solidFill>
                <a:schemeClr val="bg1"/>
              </a:solidFill>
              <a:latin typeface="微软雅黑"/>
              <a:ea typeface="微软雅黑"/>
            </a:rPr>
            <a:t>②</a:t>
          </a:r>
          <a:r>
            <a: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德国</a:t>
          </a:r>
          <a:r>
            <a: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CPU</a:t>
          </a:r>
          <a:r>
            <a: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认证</a:t>
          </a:r>
          <a:endParaRPr lang="en-US" altLang="zh-CN" sz="20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ts val="1200"/>
            </a:lnSpc>
          </a:pPr>
          <a:r>
            <a:rPr lang="en-US" altLang="zh-CN" sz="2000" b="1" dirty="0">
              <a:solidFill>
                <a:schemeClr val="bg1"/>
              </a:solidFill>
              <a:latin typeface="微软雅黑"/>
              <a:ea typeface="微软雅黑"/>
            </a:rPr>
            <a:t>③</a:t>
          </a:r>
          <a:r>
            <a: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中国认证体系</a:t>
          </a:r>
        </a:p>
      </dgm:t>
    </dgm:pt>
    <dgm:pt modelId="{0F46844B-BDD3-4C08-93FD-517C570E0787}" type="parTrans" cxnId="{16DCE1BD-F986-48CE-8627-F8537B9D77D6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3766107-A7E6-4ADB-B5AD-328A5138CF19}" type="sibTrans" cxnId="{16DCE1BD-F986-48CE-8627-F8537B9D77D6}">
      <dgm:prSet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B97B0D0-1AA5-4BD5-B5A0-802ADC67BFFD}" type="pres">
      <dgm:prSet presAssocID="{634F464D-3925-4C74-B82B-0C1FABBA86FD}" presName="linear" presStyleCnt="0">
        <dgm:presLayoutVars>
          <dgm:dir/>
          <dgm:animLvl val="lvl"/>
          <dgm:resizeHandles val="exact"/>
        </dgm:presLayoutVars>
      </dgm:prSet>
      <dgm:spPr/>
    </dgm:pt>
    <dgm:pt modelId="{67ECDBBB-B798-433C-922B-4BE91406C7E5}" type="pres">
      <dgm:prSet presAssocID="{5FB19818-0CD1-47F3-9CD4-681C464DF262}" presName="parentLin" presStyleCnt="0"/>
      <dgm:spPr/>
    </dgm:pt>
    <dgm:pt modelId="{C0370175-515F-4A34-88E8-418BC1EB058D}" type="pres">
      <dgm:prSet presAssocID="{5FB19818-0CD1-47F3-9CD4-681C464DF262}" presName="parentLeftMargin" presStyleLbl="node1" presStyleIdx="0" presStyleCnt="3"/>
      <dgm:spPr/>
    </dgm:pt>
    <dgm:pt modelId="{A0B2F47A-0FB5-4BE3-9073-264F31E05F7E}" type="pres">
      <dgm:prSet presAssocID="{5FB19818-0CD1-47F3-9CD4-681C464DF262}" presName="parentText" presStyleLbl="node1" presStyleIdx="0" presStyleCnt="3" custScaleX="112331" custScaleY="216609">
        <dgm:presLayoutVars>
          <dgm:chMax val="0"/>
          <dgm:bulletEnabled val="1"/>
        </dgm:presLayoutVars>
      </dgm:prSet>
      <dgm:spPr/>
    </dgm:pt>
    <dgm:pt modelId="{AEED6408-FF62-400F-87B8-F1ACC5A8B6FE}" type="pres">
      <dgm:prSet presAssocID="{5FB19818-0CD1-47F3-9CD4-681C464DF262}" presName="negativeSpace" presStyleCnt="0"/>
      <dgm:spPr/>
    </dgm:pt>
    <dgm:pt modelId="{F525636A-8ADF-4EB5-B51C-C4D366F129AE}" type="pres">
      <dgm:prSet presAssocID="{5FB19818-0CD1-47F3-9CD4-681C464DF262}" presName="childText" presStyleLbl="conFgAcc1" presStyleIdx="0" presStyleCnt="3" custScaleY="115581">
        <dgm:presLayoutVars>
          <dgm:bulletEnabled val="1"/>
        </dgm:presLayoutVars>
      </dgm:prSet>
      <dgm:spPr>
        <a:ln w="28575">
          <a:solidFill>
            <a:schemeClr val="accent1"/>
          </a:solidFill>
        </a:ln>
      </dgm:spPr>
    </dgm:pt>
    <dgm:pt modelId="{741FA338-6AF0-4517-8E1F-DBD6633E4B8A}" type="pres">
      <dgm:prSet presAssocID="{A38049EC-A61A-48CB-B871-6226D62D8096}" presName="spaceBetweenRectangles" presStyleCnt="0"/>
      <dgm:spPr/>
    </dgm:pt>
    <dgm:pt modelId="{EB586A10-8173-41E7-BF0C-A8793EFD1CEE}" type="pres">
      <dgm:prSet presAssocID="{16ACFBEB-4045-46C2-8172-C53E8E07EB37}" presName="parentLin" presStyleCnt="0"/>
      <dgm:spPr/>
    </dgm:pt>
    <dgm:pt modelId="{6D4D04B9-FA6C-4957-93C6-86C046E31C90}" type="pres">
      <dgm:prSet presAssocID="{16ACFBEB-4045-46C2-8172-C53E8E07EB37}" presName="parentLeftMargin" presStyleLbl="node1" presStyleIdx="0" presStyleCnt="3"/>
      <dgm:spPr/>
    </dgm:pt>
    <dgm:pt modelId="{7654FDA4-79F4-469B-9CBB-3334F97E9995}" type="pres">
      <dgm:prSet presAssocID="{16ACFBEB-4045-46C2-8172-C53E8E07EB37}" presName="parentText" presStyleLbl="node1" presStyleIdx="1" presStyleCnt="3" custScaleX="112745" custScaleY="203897">
        <dgm:presLayoutVars>
          <dgm:chMax val="0"/>
          <dgm:bulletEnabled val="1"/>
        </dgm:presLayoutVars>
      </dgm:prSet>
      <dgm:spPr/>
    </dgm:pt>
    <dgm:pt modelId="{8DB517AF-AAC4-423B-A5D4-E31911398452}" type="pres">
      <dgm:prSet presAssocID="{16ACFBEB-4045-46C2-8172-C53E8E07EB37}" presName="negativeSpace" presStyleCnt="0"/>
      <dgm:spPr/>
    </dgm:pt>
    <dgm:pt modelId="{0E940E9D-2FED-4CE0-AE7E-C4EAB56FD694}" type="pres">
      <dgm:prSet presAssocID="{16ACFBEB-4045-46C2-8172-C53E8E07EB37}" presName="childText" presStyleLbl="conFgAcc1" presStyleIdx="1" presStyleCnt="3" custScaleY="109609">
        <dgm:presLayoutVars>
          <dgm:bulletEnabled val="1"/>
        </dgm:presLayoutVars>
      </dgm:prSet>
      <dgm:spPr>
        <a:ln w="28575">
          <a:solidFill>
            <a:schemeClr val="accent1"/>
          </a:solidFill>
        </a:ln>
      </dgm:spPr>
    </dgm:pt>
    <dgm:pt modelId="{A2EDC52B-605F-4D04-898B-BC00D109DCE8}" type="pres">
      <dgm:prSet presAssocID="{227D9F2F-4237-4F15-86B8-5CB2C014FD0B}" presName="spaceBetweenRectangles" presStyleCnt="0"/>
      <dgm:spPr/>
    </dgm:pt>
    <dgm:pt modelId="{0696B0E2-7A9F-42A5-A6D7-9F857E5BEA2B}" type="pres">
      <dgm:prSet presAssocID="{1C1A1A6D-4BD7-49EB-901F-BD24BD42C99F}" presName="parentLin" presStyleCnt="0"/>
      <dgm:spPr/>
    </dgm:pt>
    <dgm:pt modelId="{51F0B23C-2483-436E-870E-1D8ADF7BDDCF}" type="pres">
      <dgm:prSet presAssocID="{1C1A1A6D-4BD7-49EB-901F-BD24BD42C99F}" presName="parentLeftMargin" presStyleLbl="node1" presStyleIdx="1" presStyleCnt="3"/>
      <dgm:spPr/>
    </dgm:pt>
    <dgm:pt modelId="{840B7355-47D6-45BB-8C86-8C10B286CA60}" type="pres">
      <dgm:prSet presAssocID="{1C1A1A6D-4BD7-49EB-901F-BD24BD42C99F}" presName="parentText" presStyleLbl="node1" presStyleIdx="2" presStyleCnt="3" custScaleX="113609" custScaleY="260340">
        <dgm:presLayoutVars>
          <dgm:chMax val="0"/>
          <dgm:bulletEnabled val="1"/>
        </dgm:presLayoutVars>
      </dgm:prSet>
      <dgm:spPr/>
    </dgm:pt>
    <dgm:pt modelId="{874701DC-F12F-4816-9843-A8DA2B1DFD7A}" type="pres">
      <dgm:prSet presAssocID="{1C1A1A6D-4BD7-49EB-901F-BD24BD42C99F}" presName="negativeSpace" presStyleCnt="0"/>
      <dgm:spPr/>
    </dgm:pt>
    <dgm:pt modelId="{3C1B2712-9F8A-4481-922B-5A82AE8D9222}" type="pres">
      <dgm:prSet presAssocID="{1C1A1A6D-4BD7-49EB-901F-BD24BD42C99F}" presName="childText" presStyleLbl="conFgAcc1" presStyleIdx="2" presStyleCnt="3" custLinFactNeighborX="-187" custLinFactNeighborY="-4023">
        <dgm:presLayoutVars>
          <dgm:bulletEnabled val="1"/>
        </dgm:presLayoutVars>
      </dgm:prSet>
      <dgm:spPr>
        <a:ln w="28575">
          <a:solidFill>
            <a:schemeClr val="accent1"/>
          </a:solidFill>
        </a:ln>
      </dgm:spPr>
    </dgm:pt>
  </dgm:ptLst>
  <dgm:cxnLst>
    <dgm:cxn modelId="{8F29DC1B-C98E-465B-937E-460E9BF7C927}" type="presOf" srcId="{16ACFBEB-4045-46C2-8172-C53E8E07EB37}" destId="{6D4D04B9-FA6C-4957-93C6-86C046E31C90}" srcOrd="0" destOrd="0" presId="urn:microsoft.com/office/officeart/2005/8/layout/list1"/>
    <dgm:cxn modelId="{E27B6F31-DAF3-4B13-A63C-4494FDA955CD}" type="presOf" srcId="{5FB19818-0CD1-47F3-9CD4-681C464DF262}" destId="{C0370175-515F-4A34-88E8-418BC1EB058D}" srcOrd="0" destOrd="0" presId="urn:microsoft.com/office/officeart/2005/8/layout/list1"/>
    <dgm:cxn modelId="{C8D1733B-34C3-4838-840A-1228D58E0C92}" type="presOf" srcId="{634F464D-3925-4C74-B82B-0C1FABBA86FD}" destId="{AB97B0D0-1AA5-4BD5-B5A0-802ADC67BFFD}" srcOrd="0" destOrd="0" presId="urn:microsoft.com/office/officeart/2005/8/layout/list1"/>
    <dgm:cxn modelId="{DE7A5E7A-27BB-41D0-AD95-7695CD739879}" type="presOf" srcId="{1C1A1A6D-4BD7-49EB-901F-BD24BD42C99F}" destId="{840B7355-47D6-45BB-8C86-8C10B286CA60}" srcOrd="1" destOrd="0" presId="urn:microsoft.com/office/officeart/2005/8/layout/list1"/>
    <dgm:cxn modelId="{AA16A17E-93AF-42BB-87C3-546FEB02C70B}" srcId="{634F464D-3925-4C74-B82B-0C1FABBA86FD}" destId="{16ACFBEB-4045-46C2-8172-C53E8E07EB37}" srcOrd="1" destOrd="0" parTransId="{76E181F3-FB09-4925-863D-BA0BC65A91C2}" sibTransId="{227D9F2F-4237-4F15-86B8-5CB2C014FD0B}"/>
    <dgm:cxn modelId="{5330E486-BF74-4EB1-959D-D15C81443A24}" type="presOf" srcId="{16ACFBEB-4045-46C2-8172-C53E8E07EB37}" destId="{7654FDA4-79F4-469B-9CBB-3334F97E9995}" srcOrd="1" destOrd="0" presId="urn:microsoft.com/office/officeart/2005/8/layout/list1"/>
    <dgm:cxn modelId="{9153629C-608A-49B7-8F3E-6641994BE47E}" srcId="{634F464D-3925-4C74-B82B-0C1FABBA86FD}" destId="{5FB19818-0CD1-47F3-9CD4-681C464DF262}" srcOrd="0" destOrd="0" parTransId="{B20AB5B3-C9C1-4523-89FD-5BEA252AAD32}" sibTransId="{A38049EC-A61A-48CB-B871-6226D62D8096}"/>
    <dgm:cxn modelId="{16DCE1BD-F986-48CE-8627-F8537B9D77D6}" srcId="{634F464D-3925-4C74-B82B-0C1FABBA86FD}" destId="{1C1A1A6D-4BD7-49EB-901F-BD24BD42C99F}" srcOrd="2" destOrd="0" parTransId="{0F46844B-BDD3-4C08-93FD-517C570E0787}" sibTransId="{33766107-A7E6-4ADB-B5AD-328A5138CF19}"/>
    <dgm:cxn modelId="{44137FCE-DECF-4248-A9B6-2F443F74B145}" type="presOf" srcId="{5FB19818-0CD1-47F3-9CD4-681C464DF262}" destId="{A0B2F47A-0FB5-4BE3-9073-264F31E05F7E}" srcOrd="1" destOrd="0" presId="urn:microsoft.com/office/officeart/2005/8/layout/list1"/>
    <dgm:cxn modelId="{FA491AE3-A168-49B1-8B76-47F96296BD00}" type="presOf" srcId="{1C1A1A6D-4BD7-49EB-901F-BD24BD42C99F}" destId="{51F0B23C-2483-436E-870E-1D8ADF7BDDCF}" srcOrd="0" destOrd="0" presId="urn:microsoft.com/office/officeart/2005/8/layout/list1"/>
    <dgm:cxn modelId="{269B6D78-699F-4DE3-9AB6-52813777E27F}" type="presParOf" srcId="{AB97B0D0-1AA5-4BD5-B5A0-802ADC67BFFD}" destId="{67ECDBBB-B798-433C-922B-4BE91406C7E5}" srcOrd="0" destOrd="0" presId="urn:microsoft.com/office/officeart/2005/8/layout/list1"/>
    <dgm:cxn modelId="{E9AF27BC-678C-480F-9458-546D28FF5EAC}" type="presParOf" srcId="{67ECDBBB-B798-433C-922B-4BE91406C7E5}" destId="{C0370175-515F-4A34-88E8-418BC1EB058D}" srcOrd="0" destOrd="0" presId="urn:microsoft.com/office/officeart/2005/8/layout/list1"/>
    <dgm:cxn modelId="{5B550777-F098-44D0-88B7-FE58C06BDD03}" type="presParOf" srcId="{67ECDBBB-B798-433C-922B-4BE91406C7E5}" destId="{A0B2F47A-0FB5-4BE3-9073-264F31E05F7E}" srcOrd="1" destOrd="0" presId="urn:microsoft.com/office/officeart/2005/8/layout/list1"/>
    <dgm:cxn modelId="{55A73DD5-F138-4631-B8D6-CADE0CA2E529}" type="presParOf" srcId="{AB97B0D0-1AA5-4BD5-B5A0-802ADC67BFFD}" destId="{AEED6408-FF62-400F-87B8-F1ACC5A8B6FE}" srcOrd="1" destOrd="0" presId="urn:microsoft.com/office/officeart/2005/8/layout/list1"/>
    <dgm:cxn modelId="{94E38FA6-21AF-46C8-B088-7E63E0BCF80A}" type="presParOf" srcId="{AB97B0D0-1AA5-4BD5-B5A0-802ADC67BFFD}" destId="{F525636A-8ADF-4EB5-B51C-C4D366F129AE}" srcOrd="2" destOrd="0" presId="urn:microsoft.com/office/officeart/2005/8/layout/list1"/>
    <dgm:cxn modelId="{A31BE9E7-DF7D-44DB-8736-6527827DD315}" type="presParOf" srcId="{AB97B0D0-1AA5-4BD5-B5A0-802ADC67BFFD}" destId="{741FA338-6AF0-4517-8E1F-DBD6633E4B8A}" srcOrd="3" destOrd="0" presId="urn:microsoft.com/office/officeart/2005/8/layout/list1"/>
    <dgm:cxn modelId="{25FF62E4-0382-42AC-AE93-22CA73A1D0F6}" type="presParOf" srcId="{AB97B0D0-1AA5-4BD5-B5A0-802ADC67BFFD}" destId="{EB586A10-8173-41E7-BF0C-A8793EFD1CEE}" srcOrd="4" destOrd="0" presId="urn:microsoft.com/office/officeart/2005/8/layout/list1"/>
    <dgm:cxn modelId="{77B4CA70-09AA-4859-B1FE-971FFF2DA0B0}" type="presParOf" srcId="{EB586A10-8173-41E7-BF0C-A8793EFD1CEE}" destId="{6D4D04B9-FA6C-4957-93C6-86C046E31C90}" srcOrd="0" destOrd="0" presId="urn:microsoft.com/office/officeart/2005/8/layout/list1"/>
    <dgm:cxn modelId="{27C92619-EBBA-4FE0-BD43-3A7C6A10D28E}" type="presParOf" srcId="{EB586A10-8173-41E7-BF0C-A8793EFD1CEE}" destId="{7654FDA4-79F4-469B-9CBB-3334F97E9995}" srcOrd="1" destOrd="0" presId="urn:microsoft.com/office/officeart/2005/8/layout/list1"/>
    <dgm:cxn modelId="{74454DE9-0C46-4156-9A0D-C10B32E4AAB1}" type="presParOf" srcId="{AB97B0D0-1AA5-4BD5-B5A0-802ADC67BFFD}" destId="{8DB517AF-AAC4-423B-A5D4-E31911398452}" srcOrd="5" destOrd="0" presId="urn:microsoft.com/office/officeart/2005/8/layout/list1"/>
    <dgm:cxn modelId="{8490451E-C5E1-44F9-BAA5-A16C61ADDF6F}" type="presParOf" srcId="{AB97B0D0-1AA5-4BD5-B5A0-802ADC67BFFD}" destId="{0E940E9D-2FED-4CE0-AE7E-C4EAB56FD694}" srcOrd="6" destOrd="0" presId="urn:microsoft.com/office/officeart/2005/8/layout/list1"/>
    <dgm:cxn modelId="{C705E2CA-8F05-4E61-B902-16AF4C695C2B}" type="presParOf" srcId="{AB97B0D0-1AA5-4BD5-B5A0-802ADC67BFFD}" destId="{A2EDC52B-605F-4D04-898B-BC00D109DCE8}" srcOrd="7" destOrd="0" presId="urn:microsoft.com/office/officeart/2005/8/layout/list1"/>
    <dgm:cxn modelId="{1693A831-E4CE-42B6-9667-55B604E7DADC}" type="presParOf" srcId="{AB97B0D0-1AA5-4BD5-B5A0-802ADC67BFFD}" destId="{0696B0E2-7A9F-42A5-A6D7-9F857E5BEA2B}" srcOrd="8" destOrd="0" presId="urn:microsoft.com/office/officeart/2005/8/layout/list1"/>
    <dgm:cxn modelId="{957941FE-719C-446B-BA4C-F9B17B494309}" type="presParOf" srcId="{0696B0E2-7A9F-42A5-A6D7-9F857E5BEA2B}" destId="{51F0B23C-2483-436E-870E-1D8ADF7BDDCF}" srcOrd="0" destOrd="0" presId="urn:microsoft.com/office/officeart/2005/8/layout/list1"/>
    <dgm:cxn modelId="{C0465A22-E6C1-46A6-965C-EBD48A15671C}" type="presParOf" srcId="{0696B0E2-7A9F-42A5-A6D7-9F857E5BEA2B}" destId="{840B7355-47D6-45BB-8C86-8C10B286CA60}" srcOrd="1" destOrd="0" presId="urn:microsoft.com/office/officeart/2005/8/layout/list1"/>
    <dgm:cxn modelId="{D4709890-F8FF-4F1D-951A-49EF2D512ADC}" type="presParOf" srcId="{AB97B0D0-1AA5-4BD5-B5A0-802ADC67BFFD}" destId="{874701DC-F12F-4816-9843-A8DA2B1DFD7A}" srcOrd="9" destOrd="0" presId="urn:microsoft.com/office/officeart/2005/8/layout/list1"/>
    <dgm:cxn modelId="{EBC4805E-C777-48BF-A9D2-3F85D33E044E}" type="presParOf" srcId="{AB97B0D0-1AA5-4BD5-B5A0-802ADC67BFFD}" destId="{3C1B2712-9F8A-4481-922B-5A82AE8D922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AF4742-BBA8-42FA-AAA0-FF490484E39B}" type="doc">
      <dgm:prSet loTypeId="urn:microsoft.com/office/officeart/2005/8/layout/cycle6#1" loCatId="cycle" qsTypeId="urn:microsoft.com/office/officeart/2005/8/quickstyle/3d1#1" qsCatId="3D" csTypeId="urn:microsoft.com/office/officeart/2005/8/colors/accent3_4#1" csCatId="accent3" phldr="1"/>
      <dgm:spPr/>
      <dgm:t>
        <a:bodyPr/>
        <a:lstStyle/>
        <a:p>
          <a:endParaRPr lang="zh-CN" altLang="en-US"/>
        </a:p>
      </dgm:t>
    </dgm:pt>
    <dgm:pt modelId="{CD19460C-3378-46A7-8553-9465CCCCE35A}">
      <dgm:prSet phldrT="[文本]" custT="1"/>
      <dgm:spPr/>
      <dgm:t>
        <a:bodyPr/>
        <a:lstStyle/>
        <a:p>
          <a:r>
            <a:rPr lang="zh-CN" altLang="en-US" sz="2000" b="1" dirty="0">
              <a:solidFill>
                <a:srgbClr val="002060"/>
              </a:solidFill>
            </a:rPr>
            <a:t>胸痛</a:t>
          </a:r>
          <a:endParaRPr lang="en-US" altLang="zh-CN" sz="2000" b="1" dirty="0">
            <a:solidFill>
              <a:srgbClr val="002060"/>
            </a:solidFill>
          </a:endParaRPr>
        </a:p>
        <a:p>
          <a:r>
            <a:rPr lang="zh-CN" altLang="en-US" sz="2000" b="1" dirty="0">
              <a:solidFill>
                <a:srgbClr val="002060"/>
              </a:solidFill>
            </a:rPr>
            <a:t>中心</a:t>
          </a:r>
        </a:p>
      </dgm:t>
    </dgm:pt>
    <dgm:pt modelId="{90CEAEF3-C848-4CED-A075-55B767F84FCB}" type="parTrans" cxnId="{61BDFA1F-2123-4EA6-AE38-5D98B5EE7DFE}">
      <dgm:prSet/>
      <dgm:spPr/>
      <dgm:t>
        <a:bodyPr/>
        <a:lstStyle/>
        <a:p>
          <a:endParaRPr lang="zh-CN" altLang="en-US"/>
        </a:p>
      </dgm:t>
    </dgm:pt>
    <dgm:pt modelId="{4F93FA35-0CD8-4D4B-B21D-4769033B2C3C}" type="sibTrans" cxnId="{61BDFA1F-2123-4EA6-AE38-5D98B5EE7DFE}">
      <dgm:prSet/>
      <dgm:spPr/>
      <dgm:t>
        <a:bodyPr/>
        <a:lstStyle/>
        <a:p>
          <a:endParaRPr lang="zh-CN" altLang="en-US"/>
        </a:p>
      </dgm:t>
    </dgm:pt>
    <dgm:pt modelId="{58AECFD4-D0FC-46A5-B55B-C6EC7DF88DFE}">
      <dgm:prSet phldrT="[文本]" custT="1"/>
      <dgm:spPr/>
      <dgm:t>
        <a:bodyPr/>
        <a:lstStyle/>
        <a:p>
          <a:r>
            <a:rPr lang="zh-CN" altLang="en-US" sz="1600" b="1" dirty="0"/>
            <a:t>创伤救治</a:t>
          </a:r>
          <a:endParaRPr lang="en-US" altLang="zh-CN" sz="1600" b="1" dirty="0"/>
        </a:p>
        <a:p>
          <a:r>
            <a:rPr lang="zh-CN" altLang="en-US" sz="1600" b="1" dirty="0"/>
            <a:t>中心</a:t>
          </a:r>
          <a:endParaRPr lang="zh-CN" altLang="en-US" sz="1600" dirty="0"/>
        </a:p>
      </dgm:t>
    </dgm:pt>
    <dgm:pt modelId="{500EEC9F-DD05-4A31-B43C-49F6A47B8726}" type="parTrans" cxnId="{E0A04DD7-FC0A-448C-9DCA-BC6BF4BE441C}">
      <dgm:prSet/>
      <dgm:spPr/>
      <dgm:t>
        <a:bodyPr/>
        <a:lstStyle/>
        <a:p>
          <a:endParaRPr lang="zh-CN" altLang="en-US"/>
        </a:p>
      </dgm:t>
    </dgm:pt>
    <dgm:pt modelId="{206A2D1D-7652-429A-9E67-32C6E48B49E5}" type="sibTrans" cxnId="{E0A04DD7-FC0A-448C-9DCA-BC6BF4BE441C}">
      <dgm:prSet/>
      <dgm:spPr/>
      <dgm:t>
        <a:bodyPr/>
        <a:lstStyle/>
        <a:p>
          <a:endParaRPr lang="zh-CN" altLang="en-US"/>
        </a:p>
      </dgm:t>
    </dgm:pt>
    <dgm:pt modelId="{24CB6ABA-7A16-4602-B428-F2C4AC6D2082}">
      <dgm:prSet phldrT="[文本]"/>
      <dgm:spPr/>
      <dgm:t>
        <a:bodyPr/>
        <a:lstStyle/>
        <a:p>
          <a:r>
            <a:rPr lang="zh-CN" b="1" dirty="0"/>
            <a:t>危重新生儿救治中心</a:t>
          </a:r>
          <a:endParaRPr lang="zh-CN" altLang="en-US" dirty="0"/>
        </a:p>
      </dgm:t>
    </dgm:pt>
    <dgm:pt modelId="{2699F27B-5C2B-4A8F-8BD9-ADB775A585EA}" type="parTrans" cxnId="{30262E4C-3028-4345-BD07-3BEF53344C05}">
      <dgm:prSet/>
      <dgm:spPr/>
      <dgm:t>
        <a:bodyPr/>
        <a:lstStyle/>
        <a:p>
          <a:endParaRPr lang="zh-CN" altLang="en-US"/>
        </a:p>
      </dgm:t>
    </dgm:pt>
    <dgm:pt modelId="{DF981106-D978-47E0-B92E-567AC5685590}" type="sibTrans" cxnId="{30262E4C-3028-4345-BD07-3BEF53344C05}">
      <dgm:prSet/>
      <dgm:spPr/>
      <dgm:t>
        <a:bodyPr/>
        <a:lstStyle/>
        <a:p>
          <a:endParaRPr lang="zh-CN" altLang="en-US"/>
        </a:p>
      </dgm:t>
    </dgm:pt>
    <dgm:pt modelId="{B6F1D026-7B7E-4D87-97F4-38ED1122AC52}">
      <dgm:prSet phldrT="[文本]" custT="1"/>
      <dgm:spPr/>
      <dgm:t>
        <a:bodyPr/>
        <a:lstStyle/>
        <a:p>
          <a:r>
            <a:rPr lang="zh-CN" altLang="en-US" sz="1600" b="1" dirty="0"/>
            <a:t>危重孕产妇救治中心</a:t>
          </a:r>
          <a:endParaRPr lang="zh-CN" altLang="en-US" sz="1600" dirty="0"/>
        </a:p>
      </dgm:t>
    </dgm:pt>
    <dgm:pt modelId="{E769B18A-C07D-4FB8-92AA-6D6999483CA5}" type="parTrans" cxnId="{661F2AC7-23EF-4F9F-A011-8C52793A4FF9}">
      <dgm:prSet/>
      <dgm:spPr/>
      <dgm:t>
        <a:bodyPr/>
        <a:lstStyle/>
        <a:p>
          <a:endParaRPr lang="zh-CN" altLang="en-US"/>
        </a:p>
      </dgm:t>
    </dgm:pt>
    <dgm:pt modelId="{56D5026B-842C-4D36-9FD0-701DF2E3D608}" type="sibTrans" cxnId="{661F2AC7-23EF-4F9F-A011-8C52793A4FF9}">
      <dgm:prSet/>
      <dgm:spPr/>
      <dgm:t>
        <a:bodyPr/>
        <a:lstStyle/>
        <a:p>
          <a:endParaRPr lang="zh-CN" altLang="en-US"/>
        </a:p>
      </dgm:t>
    </dgm:pt>
    <dgm:pt modelId="{916B194F-499E-4620-91CF-9AA562913BBD}">
      <dgm:prSet phldrT="[文本]" custT="1"/>
      <dgm:spPr/>
      <dgm:t>
        <a:bodyPr/>
        <a:lstStyle/>
        <a:p>
          <a:r>
            <a:rPr lang="zh-CN" altLang="en-US" sz="1600" b="1" dirty="0"/>
            <a:t>卒中中心</a:t>
          </a:r>
          <a:endParaRPr lang="zh-CN" altLang="en-US" sz="1600" dirty="0"/>
        </a:p>
      </dgm:t>
    </dgm:pt>
    <dgm:pt modelId="{3F49D1DB-ACEC-42F4-9424-5465C55DA9A3}" type="parTrans" cxnId="{506EDF54-CCE2-42F8-9CEF-98AF4BD4C240}">
      <dgm:prSet/>
      <dgm:spPr/>
      <dgm:t>
        <a:bodyPr/>
        <a:lstStyle/>
        <a:p>
          <a:endParaRPr lang="zh-CN" altLang="en-US"/>
        </a:p>
      </dgm:t>
    </dgm:pt>
    <dgm:pt modelId="{B0DAF183-2634-4E25-9871-286318FC601A}" type="sibTrans" cxnId="{506EDF54-CCE2-42F8-9CEF-98AF4BD4C240}">
      <dgm:prSet/>
      <dgm:spPr/>
      <dgm:t>
        <a:bodyPr/>
        <a:lstStyle/>
        <a:p>
          <a:endParaRPr lang="zh-CN" altLang="en-US"/>
        </a:p>
      </dgm:t>
    </dgm:pt>
    <dgm:pt modelId="{C84C60D4-FE8D-4159-8C79-63EC513122A6}" type="pres">
      <dgm:prSet presAssocID="{EDAF4742-BBA8-42FA-AAA0-FF490484E39B}" presName="cycle" presStyleCnt="0">
        <dgm:presLayoutVars>
          <dgm:dir/>
          <dgm:resizeHandles val="exact"/>
        </dgm:presLayoutVars>
      </dgm:prSet>
      <dgm:spPr/>
    </dgm:pt>
    <dgm:pt modelId="{517A8DE5-9941-402E-A8D8-DA07E01C1E46}" type="pres">
      <dgm:prSet presAssocID="{CD19460C-3378-46A7-8553-9465CCCCE35A}" presName="node" presStyleLbl="node1" presStyleIdx="0" presStyleCnt="5" custRadScaleRad="100072" custRadScaleInc="2299">
        <dgm:presLayoutVars>
          <dgm:bulletEnabled val="1"/>
        </dgm:presLayoutVars>
      </dgm:prSet>
      <dgm:spPr/>
    </dgm:pt>
    <dgm:pt modelId="{6BA064C4-A12E-4C7D-A4A7-D1081013CA94}" type="pres">
      <dgm:prSet presAssocID="{CD19460C-3378-46A7-8553-9465CCCCE35A}" presName="spNode" presStyleCnt="0"/>
      <dgm:spPr/>
    </dgm:pt>
    <dgm:pt modelId="{ADD58A76-4883-4EAE-86B7-62B8229F1C97}" type="pres">
      <dgm:prSet presAssocID="{4F93FA35-0CD8-4D4B-B21D-4769033B2C3C}" presName="sibTrans" presStyleLbl="sibTrans1D1" presStyleIdx="0" presStyleCnt="5"/>
      <dgm:spPr/>
    </dgm:pt>
    <dgm:pt modelId="{DD6D208A-CABF-4014-90DC-8F1144E5E5AC}" type="pres">
      <dgm:prSet presAssocID="{58AECFD4-D0FC-46A5-B55B-C6EC7DF88DFE}" presName="node" presStyleLbl="node1" presStyleIdx="1" presStyleCnt="5">
        <dgm:presLayoutVars>
          <dgm:bulletEnabled val="1"/>
        </dgm:presLayoutVars>
      </dgm:prSet>
      <dgm:spPr/>
    </dgm:pt>
    <dgm:pt modelId="{EFC25B85-70E7-4BBB-8B9A-23842964137E}" type="pres">
      <dgm:prSet presAssocID="{58AECFD4-D0FC-46A5-B55B-C6EC7DF88DFE}" presName="spNode" presStyleCnt="0"/>
      <dgm:spPr/>
    </dgm:pt>
    <dgm:pt modelId="{FC36BFC4-3B5A-4161-9ACA-9B7E36A5ADC7}" type="pres">
      <dgm:prSet presAssocID="{206A2D1D-7652-429A-9E67-32C6E48B49E5}" presName="sibTrans" presStyleLbl="sibTrans1D1" presStyleIdx="1" presStyleCnt="5"/>
      <dgm:spPr/>
    </dgm:pt>
    <dgm:pt modelId="{0D4CD2B2-CA30-4AC8-8CAA-8EBDCE8E36D2}" type="pres">
      <dgm:prSet presAssocID="{24CB6ABA-7A16-4602-B428-F2C4AC6D2082}" presName="node" presStyleLbl="node1" presStyleIdx="2" presStyleCnt="5" custRadScaleRad="100000" custRadScaleInc="0">
        <dgm:presLayoutVars>
          <dgm:bulletEnabled val="1"/>
        </dgm:presLayoutVars>
      </dgm:prSet>
      <dgm:spPr/>
    </dgm:pt>
    <dgm:pt modelId="{9C4E0BDA-5BC2-4777-9DF2-C3E6523D8830}" type="pres">
      <dgm:prSet presAssocID="{24CB6ABA-7A16-4602-B428-F2C4AC6D2082}" presName="spNode" presStyleCnt="0"/>
      <dgm:spPr/>
    </dgm:pt>
    <dgm:pt modelId="{11CF0DD4-DE8E-4962-B795-A73039E3D463}" type="pres">
      <dgm:prSet presAssocID="{DF981106-D978-47E0-B92E-567AC5685590}" presName="sibTrans" presStyleLbl="sibTrans1D1" presStyleIdx="2" presStyleCnt="5"/>
      <dgm:spPr/>
    </dgm:pt>
    <dgm:pt modelId="{2F26FE71-5667-4F6F-BCFE-A8FF200D1106}" type="pres">
      <dgm:prSet presAssocID="{B6F1D026-7B7E-4D87-97F4-38ED1122AC52}" presName="node" presStyleLbl="node1" presStyleIdx="3" presStyleCnt="5">
        <dgm:presLayoutVars>
          <dgm:bulletEnabled val="1"/>
        </dgm:presLayoutVars>
      </dgm:prSet>
      <dgm:spPr/>
    </dgm:pt>
    <dgm:pt modelId="{CB6E14B2-5E8F-4869-BE26-BEB25A7D55CB}" type="pres">
      <dgm:prSet presAssocID="{B6F1D026-7B7E-4D87-97F4-38ED1122AC52}" presName="spNode" presStyleCnt="0"/>
      <dgm:spPr/>
    </dgm:pt>
    <dgm:pt modelId="{E18FEB2C-0C15-4BE1-98E4-ADA16C177458}" type="pres">
      <dgm:prSet presAssocID="{56D5026B-842C-4D36-9FD0-701DF2E3D608}" presName="sibTrans" presStyleLbl="sibTrans1D1" presStyleIdx="3" presStyleCnt="5"/>
      <dgm:spPr/>
    </dgm:pt>
    <dgm:pt modelId="{C786DDDE-BB7E-424F-A6B1-F7016D8E21F7}" type="pres">
      <dgm:prSet presAssocID="{916B194F-499E-4620-91CF-9AA562913BBD}" presName="node" presStyleLbl="node1" presStyleIdx="4" presStyleCnt="5">
        <dgm:presLayoutVars>
          <dgm:bulletEnabled val="1"/>
        </dgm:presLayoutVars>
      </dgm:prSet>
      <dgm:spPr/>
    </dgm:pt>
    <dgm:pt modelId="{65899256-2DA1-416E-A166-0B51BA545291}" type="pres">
      <dgm:prSet presAssocID="{916B194F-499E-4620-91CF-9AA562913BBD}" presName="spNode" presStyleCnt="0"/>
      <dgm:spPr/>
    </dgm:pt>
    <dgm:pt modelId="{A713424C-4081-4E5E-87B1-F8862DC0E15A}" type="pres">
      <dgm:prSet presAssocID="{B0DAF183-2634-4E25-9871-286318FC601A}" presName="sibTrans" presStyleLbl="sibTrans1D1" presStyleIdx="4" presStyleCnt="5"/>
      <dgm:spPr/>
    </dgm:pt>
  </dgm:ptLst>
  <dgm:cxnLst>
    <dgm:cxn modelId="{61BDFA1F-2123-4EA6-AE38-5D98B5EE7DFE}" srcId="{EDAF4742-BBA8-42FA-AAA0-FF490484E39B}" destId="{CD19460C-3378-46A7-8553-9465CCCCE35A}" srcOrd="0" destOrd="0" parTransId="{90CEAEF3-C848-4CED-A075-55B767F84FCB}" sibTransId="{4F93FA35-0CD8-4D4B-B21D-4769033B2C3C}"/>
    <dgm:cxn modelId="{E610C428-22DC-48EB-AFF7-F678B79A8012}" type="presOf" srcId="{4F93FA35-0CD8-4D4B-B21D-4769033B2C3C}" destId="{ADD58A76-4883-4EAE-86B7-62B8229F1C97}" srcOrd="0" destOrd="0" presId="urn:microsoft.com/office/officeart/2005/8/layout/cycle6#1"/>
    <dgm:cxn modelId="{F3FB3837-9F3E-40D4-9C76-4DB394508C9D}" type="presOf" srcId="{58AECFD4-D0FC-46A5-B55B-C6EC7DF88DFE}" destId="{DD6D208A-CABF-4014-90DC-8F1144E5E5AC}" srcOrd="0" destOrd="0" presId="urn:microsoft.com/office/officeart/2005/8/layout/cycle6#1"/>
    <dgm:cxn modelId="{30262E4C-3028-4345-BD07-3BEF53344C05}" srcId="{EDAF4742-BBA8-42FA-AAA0-FF490484E39B}" destId="{24CB6ABA-7A16-4602-B428-F2C4AC6D2082}" srcOrd="2" destOrd="0" parTransId="{2699F27B-5C2B-4A8F-8BD9-ADB775A585EA}" sibTransId="{DF981106-D978-47E0-B92E-567AC5685590}"/>
    <dgm:cxn modelId="{B692C44C-AB9A-4C40-9943-D7ECAC631283}" type="presOf" srcId="{24CB6ABA-7A16-4602-B428-F2C4AC6D2082}" destId="{0D4CD2B2-CA30-4AC8-8CAA-8EBDCE8E36D2}" srcOrd="0" destOrd="0" presId="urn:microsoft.com/office/officeart/2005/8/layout/cycle6#1"/>
    <dgm:cxn modelId="{9E66896E-F1DC-4222-B5B6-68DE5D0F01CF}" type="presOf" srcId="{B6F1D026-7B7E-4D87-97F4-38ED1122AC52}" destId="{2F26FE71-5667-4F6F-BCFE-A8FF200D1106}" srcOrd="0" destOrd="0" presId="urn:microsoft.com/office/officeart/2005/8/layout/cycle6#1"/>
    <dgm:cxn modelId="{5606BF6E-4667-41D5-9F0D-578F95EB56ED}" type="presOf" srcId="{206A2D1D-7652-429A-9E67-32C6E48B49E5}" destId="{FC36BFC4-3B5A-4161-9ACA-9B7E36A5ADC7}" srcOrd="0" destOrd="0" presId="urn:microsoft.com/office/officeart/2005/8/layout/cycle6#1"/>
    <dgm:cxn modelId="{EF98FE4E-ED8D-448D-9FA7-9C435D797BBF}" type="presOf" srcId="{EDAF4742-BBA8-42FA-AAA0-FF490484E39B}" destId="{C84C60D4-FE8D-4159-8C79-63EC513122A6}" srcOrd="0" destOrd="0" presId="urn:microsoft.com/office/officeart/2005/8/layout/cycle6#1"/>
    <dgm:cxn modelId="{506EDF54-CCE2-42F8-9CEF-98AF4BD4C240}" srcId="{EDAF4742-BBA8-42FA-AAA0-FF490484E39B}" destId="{916B194F-499E-4620-91CF-9AA562913BBD}" srcOrd="4" destOrd="0" parTransId="{3F49D1DB-ACEC-42F4-9424-5465C55DA9A3}" sibTransId="{B0DAF183-2634-4E25-9871-286318FC601A}"/>
    <dgm:cxn modelId="{7F180679-5F4E-4A5B-BB8E-7CDCFB2694B6}" type="presOf" srcId="{B0DAF183-2634-4E25-9871-286318FC601A}" destId="{A713424C-4081-4E5E-87B1-F8862DC0E15A}" srcOrd="0" destOrd="0" presId="urn:microsoft.com/office/officeart/2005/8/layout/cycle6#1"/>
    <dgm:cxn modelId="{35CE4890-7E80-4B58-BA65-B3BF84ECF1B0}" type="presOf" srcId="{916B194F-499E-4620-91CF-9AA562913BBD}" destId="{C786DDDE-BB7E-424F-A6B1-F7016D8E21F7}" srcOrd="0" destOrd="0" presId="urn:microsoft.com/office/officeart/2005/8/layout/cycle6#1"/>
    <dgm:cxn modelId="{7F58CCA9-9D10-4306-A10E-5965E32DEB98}" type="presOf" srcId="{CD19460C-3378-46A7-8553-9465CCCCE35A}" destId="{517A8DE5-9941-402E-A8D8-DA07E01C1E46}" srcOrd="0" destOrd="0" presId="urn:microsoft.com/office/officeart/2005/8/layout/cycle6#1"/>
    <dgm:cxn modelId="{A6259AB2-19EB-4A98-B71F-2589E9247DFF}" type="presOf" srcId="{56D5026B-842C-4D36-9FD0-701DF2E3D608}" destId="{E18FEB2C-0C15-4BE1-98E4-ADA16C177458}" srcOrd="0" destOrd="0" presId="urn:microsoft.com/office/officeart/2005/8/layout/cycle6#1"/>
    <dgm:cxn modelId="{3EF6ABBC-664D-4147-899B-1B62EC486497}" type="presOf" srcId="{DF981106-D978-47E0-B92E-567AC5685590}" destId="{11CF0DD4-DE8E-4962-B795-A73039E3D463}" srcOrd="0" destOrd="0" presId="urn:microsoft.com/office/officeart/2005/8/layout/cycle6#1"/>
    <dgm:cxn modelId="{661F2AC7-23EF-4F9F-A011-8C52793A4FF9}" srcId="{EDAF4742-BBA8-42FA-AAA0-FF490484E39B}" destId="{B6F1D026-7B7E-4D87-97F4-38ED1122AC52}" srcOrd="3" destOrd="0" parTransId="{E769B18A-C07D-4FB8-92AA-6D6999483CA5}" sibTransId="{56D5026B-842C-4D36-9FD0-701DF2E3D608}"/>
    <dgm:cxn modelId="{E0A04DD7-FC0A-448C-9DCA-BC6BF4BE441C}" srcId="{EDAF4742-BBA8-42FA-AAA0-FF490484E39B}" destId="{58AECFD4-D0FC-46A5-B55B-C6EC7DF88DFE}" srcOrd="1" destOrd="0" parTransId="{500EEC9F-DD05-4A31-B43C-49F6A47B8726}" sibTransId="{206A2D1D-7652-429A-9E67-32C6E48B49E5}"/>
    <dgm:cxn modelId="{9D0F2C59-0302-45A9-B331-B00A97636F6A}" type="presParOf" srcId="{C84C60D4-FE8D-4159-8C79-63EC513122A6}" destId="{517A8DE5-9941-402E-A8D8-DA07E01C1E46}" srcOrd="0" destOrd="0" presId="urn:microsoft.com/office/officeart/2005/8/layout/cycle6#1"/>
    <dgm:cxn modelId="{AE0BE0BC-B899-4F8A-87C9-0374415C472C}" type="presParOf" srcId="{C84C60D4-FE8D-4159-8C79-63EC513122A6}" destId="{6BA064C4-A12E-4C7D-A4A7-D1081013CA94}" srcOrd="1" destOrd="0" presId="urn:microsoft.com/office/officeart/2005/8/layout/cycle6#1"/>
    <dgm:cxn modelId="{4F96DE65-EB45-4BE6-BC65-22318D3CC844}" type="presParOf" srcId="{C84C60D4-FE8D-4159-8C79-63EC513122A6}" destId="{ADD58A76-4883-4EAE-86B7-62B8229F1C97}" srcOrd="2" destOrd="0" presId="urn:microsoft.com/office/officeart/2005/8/layout/cycle6#1"/>
    <dgm:cxn modelId="{103F206E-76B6-45D7-BF63-96A9D025740A}" type="presParOf" srcId="{C84C60D4-FE8D-4159-8C79-63EC513122A6}" destId="{DD6D208A-CABF-4014-90DC-8F1144E5E5AC}" srcOrd="3" destOrd="0" presId="urn:microsoft.com/office/officeart/2005/8/layout/cycle6#1"/>
    <dgm:cxn modelId="{718D7571-CB07-43CA-A36F-BF40CA8D0A7E}" type="presParOf" srcId="{C84C60D4-FE8D-4159-8C79-63EC513122A6}" destId="{EFC25B85-70E7-4BBB-8B9A-23842964137E}" srcOrd="4" destOrd="0" presId="urn:microsoft.com/office/officeart/2005/8/layout/cycle6#1"/>
    <dgm:cxn modelId="{9198FDF6-9740-42C0-9C77-E1755AA77E6F}" type="presParOf" srcId="{C84C60D4-FE8D-4159-8C79-63EC513122A6}" destId="{FC36BFC4-3B5A-4161-9ACA-9B7E36A5ADC7}" srcOrd="5" destOrd="0" presId="urn:microsoft.com/office/officeart/2005/8/layout/cycle6#1"/>
    <dgm:cxn modelId="{E239E51B-546A-48F0-935D-02C83FE47C4C}" type="presParOf" srcId="{C84C60D4-FE8D-4159-8C79-63EC513122A6}" destId="{0D4CD2B2-CA30-4AC8-8CAA-8EBDCE8E36D2}" srcOrd="6" destOrd="0" presId="urn:microsoft.com/office/officeart/2005/8/layout/cycle6#1"/>
    <dgm:cxn modelId="{FFB9BF09-4CC5-4EFF-B59D-DDD16ED9CF3B}" type="presParOf" srcId="{C84C60D4-FE8D-4159-8C79-63EC513122A6}" destId="{9C4E0BDA-5BC2-4777-9DF2-C3E6523D8830}" srcOrd="7" destOrd="0" presId="urn:microsoft.com/office/officeart/2005/8/layout/cycle6#1"/>
    <dgm:cxn modelId="{547E2BF9-1074-4CEE-AB72-0D185961FF2F}" type="presParOf" srcId="{C84C60D4-FE8D-4159-8C79-63EC513122A6}" destId="{11CF0DD4-DE8E-4962-B795-A73039E3D463}" srcOrd="8" destOrd="0" presId="urn:microsoft.com/office/officeart/2005/8/layout/cycle6#1"/>
    <dgm:cxn modelId="{A0812AE0-F237-4F1D-8F15-2FAEEDD4146E}" type="presParOf" srcId="{C84C60D4-FE8D-4159-8C79-63EC513122A6}" destId="{2F26FE71-5667-4F6F-BCFE-A8FF200D1106}" srcOrd="9" destOrd="0" presId="urn:microsoft.com/office/officeart/2005/8/layout/cycle6#1"/>
    <dgm:cxn modelId="{4FE9EAEE-2D01-4119-8885-2534C9A5C661}" type="presParOf" srcId="{C84C60D4-FE8D-4159-8C79-63EC513122A6}" destId="{CB6E14B2-5E8F-4869-BE26-BEB25A7D55CB}" srcOrd="10" destOrd="0" presId="urn:microsoft.com/office/officeart/2005/8/layout/cycle6#1"/>
    <dgm:cxn modelId="{BEFBE546-29F1-4813-B566-03D5E4E0EDD9}" type="presParOf" srcId="{C84C60D4-FE8D-4159-8C79-63EC513122A6}" destId="{E18FEB2C-0C15-4BE1-98E4-ADA16C177458}" srcOrd="11" destOrd="0" presId="urn:microsoft.com/office/officeart/2005/8/layout/cycle6#1"/>
    <dgm:cxn modelId="{F31C1070-735C-4BB9-A225-00CD24D8FAB5}" type="presParOf" srcId="{C84C60D4-FE8D-4159-8C79-63EC513122A6}" destId="{C786DDDE-BB7E-424F-A6B1-F7016D8E21F7}" srcOrd="12" destOrd="0" presId="urn:microsoft.com/office/officeart/2005/8/layout/cycle6#1"/>
    <dgm:cxn modelId="{81CBAAF7-FB49-4A33-99BE-9CE3B370E537}" type="presParOf" srcId="{C84C60D4-FE8D-4159-8C79-63EC513122A6}" destId="{65899256-2DA1-416E-A166-0B51BA545291}" srcOrd="13" destOrd="0" presId="urn:microsoft.com/office/officeart/2005/8/layout/cycle6#1"/>
    <dgm:cxn modelId="{CEB42525-0681-46BE-A7C4-C61E98642DE9}" type="presParOf" srcId="{C84C60D4-FE8D-4159-8C79-63EC513122A6}" destId="{A713424C-4081-4E5E-87B1-F8862DC0E15A}" srcOrd="14" destOrd="0" presId="urn:microsoft.com/office/officeart/2005/8/layout/cycle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2D6735-46C7-4033-90D2-662DC9633FB5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32AAD94-F304-4194-B6A0-2D49D3261487}">
      <dgm:prSet phldrT="[文本]" custT="1"/>
      <dgm:spPr/>
      <dgm:t>
        <a:bodyPr/>
        <a:lstStyle/>
        <a:p>
          <a:pPr algn="l"/>
          <a:r>
            <a: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1.</a:t>
          </a:r>
          <a:r>
            <a:rPr lang="zh-CN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基本条件与资质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B35D1C6E-BB0A-4C79-9FFC-3CA1CF18144C}" type="parTrans" cxnId="{E52148A4-E2B6-4D19-A3AE-3572D2F27BBE}">
      <dgm:prSet/>
      <dgm:spPr/>
      <dgm:t>
        <a:bodyPr/>
        <a:lstStyle/>
        <a:p>
          <a:pPr algn="l"/>
          <a:endParaRPr lang="zh-CN" altLang="en-US"/>
        </a:p>
      </dgm:t>
    </dgm:pt>
    <dgm:pt modelId="{AE1471E2-1FF5-4109-9116-45EB2144CFBD}" type="sibTrans" cxnId="{E52148A4-E2B6-4D19-A3AE-3572D2F27BBE}">
      <dgm:prSet/>
      <dgm:spPr/>
      <dgm:t>
        <a:bodyPr/>
        <a:lstStyle/>
        <a:p>
          <a:pPr algn="l"/>
          <a:endParaRPr lang="zh-CN" altLang="en-US"/>
        </a:p>
      </dgm:t>
    </dgm:pt>
    <dgm:pt modelId="{60CFABC6-187A-447E-9BAF-7F799661F6F5}">
      <dgm:prSet phldrT="[文本]" custT="1"/>
      <dgm:spPr/>
      <dgm:t>
        <a:bodyPr/>
        <a:lstStyle/>
        <a:p>
          <a:pPr algn="l"/>
          <a:r>
            <a:rPr lang="zh-CN" altLang="en-US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重点是考查以急诊</a:t>
          </a:r>
          <a:r>
            <a:rPr lang="en-US" altLang="zh-CN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PCI</a:t>
          </a:r>
          <a:r>
            <a:rPr lang="zh-CN" altLang="en-US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为主的</a:t>
          </a:r>
          <a:r>
            <a:rPr lang="en-US" altLang="zh-CN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STEMI</a:t>
          </a:r>
          <a:r>
            <a:rPr lang="zh-CN" altLang="en-US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救治能力</a:t>
          </a:r>
          <a:endParaRPr lang="zh-CN" altLang="en-US" sz="1800" dirty="0">
            <a:solidFill>
              <a:srgbClr val="002060"/>
            </a:solidFill>
          </a:endParaRPr>
        </a:p>
      </dgm:t>
    </dgm:pt>
    <dgm:pt modelId="{6A997810-C5F4-4234-8D66-6394D3FE2378}" type="parTrans" cxnId="{BF55E0E4-6569-4C36-B63C-1103A92C2083}">
      <dgm:prSet/>
      <dgm:spPr/>
      <dgm:t>
        <a:bodyPr/>
        <a:lstStyle/>
        <a:p>
          <a:pPr algn="l"/>
          <a:endParaRPr lang="zh-CN" altLang="en-US"/>
        </a:p>
      </dgm:t>
    </dgm:pt>
    <dgm:pt modelId="{B5340C8B-24B4-44A0-AE42-8EDCE818A159}" type="sibTrans" cxnId="{BF55E0E4-6569-4C36-B63C-1103A92C2083}">
      <dgm:prSet/>
      <dgm:spPr/>
      <dgm:t>
        <a:bodyPr/>
        <a:lstStyle/>
        <a:p>
          <a:pPr algn="l"/>
          <a:endParaRPr lang="zh-CN" altLang="en-US"/>
        </a:p>
      </dgm:t>
    </dgm:pt>
    <dgm:pt modelId="{988AC402-3229-401D-956B-A110FD81B77B}">
      <dgm:prSet phldrT="[文本]" custT="1"/>
      <dgm:spPr/>
      <dgm:t>
        <a:bodyPr/>
        <a:lstStyle/>
        <a:p>
          <a:pPr algn="l"/>
          <a:r>
            <a: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2.</a:t>
          </a:r>
          <a:r>
            <a: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对急性胸痛患者的评估和救治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33AF337F-1148-4B0E-83C5-D76B82B5A668}" type="parTrans" cxnId="{DB612197-C0BF-4F77-BE28-DF6BA7BA376F}">
      <dgm:prSet/>
      <dgm:spPr/>
      <dgm:t>
        <a:bodyPr/>
        <a:lstStyle/>
        <a:p>
          <a:pPr algn="l"/>
          <a:endParaRPr lang="zh-CN" altLang="en-US"/>
        </a:p>
      </dgm:t>
    </dgm:pt>
    <dgm:pt modelId="{82855D70-1F61-4599-B862-5773082ABA56}" type="sibTrans" cxnId="{DB612197-C0BF-4F77-BE28-DF6BA7BA376F}">
      <dgm:prSet/>
      <dgm:spPr/>
      <dgm:t>
        <a:bodyPr/>
        <a:lstStyle/>
        <a:p>
          <a:pPr algn="l"/>
          <a:endParaRPr lang="zh-CN" altLang="en-US"/>
        </a:p>
      </dgm:t>
    </dgm:pt>
    <dgm:pt modelId="{6763C842-1090-44EE-99A6-28788296FDEB}">
      <dgm:prSet phldrT="[文本]" custT="1"/>
      <dgm:spPr/>
      <dgm:t>
        <a:bodyPr/>
        <a:lstStyle/>
        <a:p>
          <a:pPr algn="l"/>
          <a:r>
            <a:rPr lang="zh-CN" altLang="en-US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强调是在临床实践中执行</a:t>
          </a:r>
          <a:r>
            <a:rPr lang="en-US" altLang="zh-CN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ACS</a:t>
          </a:r>
          <a:r>
            <a:rPr lang="zh-CN" altLang="en-US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指南：将指南流程化</a:t>
          </a:r>
          <a:endParaRPr lang="zh-CN" altLang="en-US" sz="1800" dirty="0">
            <a:solidFill>
              <a:srgbClr val="002060"/>
            </a:solidFill>
          </a:endParaRPr>
        </a:p>
      </dgm:t>
    </dgm:pt>
    <dgm:pt modelId="{068C476A-E6EB-4D00-BE8E-498EBB4D8C6B}" type="parTrans" cxnId="{F93EF139-AF7B-41B6-96C8-5859B79074C3}">
      <dgm:prSet/>
      <dgm:spPr/>
      <dgm:t>
        <a:bodyPr/>
        <a:lstStyle/>
        <a:p>
          <a:pPr algn="l"/>
          <a:endParaRPr lang="zh-CN" altLang="en-US"/>
        </a:p>
      </dgm:t>
    </dgm:pt>
    <dgm:pt modelId="{22F8EFE6-C7DF-442D-8A0A-FE96A23D8F63}" type="sibTrans" cxnId="{F93EF139-AF7B-41B6-96C8-5859B79074C3}">
      <dgm:prSet/>
      <dgm:spPr/>
      <dgm:t>
        <a:bodyPr/>
        <a:lstStyle/>
        <a:p>
          <a:pPr algn="l"/>
          <a:endParaRPr lang="zh-CN" altLang="en-US"/>
        </a:p>
      </dgm:t>
    </dgm:pt>
    <dgm:pt modelId="{CA8F89F6-AA05-4D6D-A78B-7225B971C8AE}">
      <dgm:prSet phldrT="[文本]" custT="1"/>
      <dgm:spPr/>
      <dgm:t>
        <a:bodyPr/>
        <a:lstStyle/>
        <a:p>
          <a:pPr algn="l"/>
          <a:r>
            <a: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3.</a:t>
          </a:r>
          <a:r>
            <a: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院前急救系统与院内绿色通道的整合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84029AB6-A354-473F-A0C4-EA5E5DC399A9}" type="parTrans" cxnId="{7942D9AC-A085-4EBC-B9A9-B3CC652725D1}">
      <dgm:prSet/>
      <dgm:spPr/>
      <dgm:t>
        <a:bodyPr/>
        <a:lstStyle/>
        <a:p>
          <a:pPr algn="l"/>
          <a:endParaRPr lang="zh-CN" altLang="en-US"/>
        </a:p>
      </dgm:t>
    </dgm:pt>
    <dgm:pt modelId="{2438C63B-EAED-4A0A-AB0B-64F473886432}" type="sibTrans" cxnId="{7942D9AC-A085-4EBC-B9A9-B3CC652725D1}">
      <dgm:prSet/>
      <dgm:spPr/>
      <dgm:t>
        <a:bodyPr/>
        <a:lstStyle/>
        <a:p>
          <a:pPr algn="l"/>
          <a:endParaRPr lang="zh-CN" altLang="en-US"/>
        </a:p>
      </dgm:t>
    </dgm:pt>
    <dgm:pt modelId="{5B6D5C1A-DC73-46B0-9F39-DD2684479A89}">
      <dgm:prSet phldrT="[文本]" custT="1"/>
      <dgm:spPr/>
      <dgm:t>
        <a:bodyPr/>
        <a:lstStyle/>
        <a:p>
          <a:pPr algn="l"/>
          <a:r>
            <a:rPr lang="zh-CN" altLang="en-US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医院必须主动与院前急救系统合作以缩短救治时间</a:t>
          </a:r>
          <a:endParaRPr lang="zh-CN" altLang="en-US" sz="1800" dirty="0">
            <a:solidFill>
              <a:srgbClr val="002060"/>
            </a:solidFill>
          </a:endParaRPr>
        </a:p>
      </dgm:t>
    </dgm:pt>
    <dgm:pt modelId="{55602805-401B-4A1B-B89E-804A28ADF710}" type="parTrans" cxnId="{10751A43-B45A-4804-A40F-50F27962BA36}">
      <dgm:prSet/>
      <dgm:spPr/>
      <dgm:t>
        <a:bodyPr/>
        <a:lstStyle/>
        <a:p>
          <a:pPr algn="l"/>
          <a:endParaRPr lang="zh-CN" altLang="en-US"/>
        </a:p>
      </dgm:t>
    </dgm:pt>
    <dgm:pt modelId="{BE47A24E-92C4-4B9F-BDB7-90176A58EB2D}" type="sibTrans" cxnId="{10751A43-B45A-4804-A40F-50F27962BA36}">
      <dgm:prSet/>
      <dgm:spPr/>
      <dgm:t>
        <a:bodyPr/>
        <a:lstStyle/>
        <a:p>
          <a:pPr algn="l"/>
          <a:endParaRPr lang="zh-CN" altLang="en-US"/>
        </a:p>
      </dgm:t>
    </dgm:pt>
    <dgm:pt modelId="{A7A1CEB9-7640-4D3D-9AB4-3C3554715C36}">
      <dgm:prSet custT="1"/>
      <dgm:spPr/>
      <dgm:t>
        <a:bodyPr/>
        <a:lstStyle/>
        <a:p>
          <a:pPr algn="l"/>
          <a:r>
            <a: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5.</a:t>
          </a:r>
          <a:r>
            <a: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持续改进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37A32FF1-3E92-411D-A370-D15E707DFF65}" type="parTrans" cxnId="{32765E04-5F9F-4086-B4D1-97B5787AD328}">
      <dgm:prSet/>
      <dgm:spPr/>
      <dgm:t>
        <a:bodyPr/>
        <a:lstStyle/>
        <a:p>
          <a:pPr algn="l"/>
          <a:endParaRPr lang="zh-CN" altLang="en-US"/>
        </a:p>
      </dgm:t>
    </dgm:pt>
    <dgm:pt modelId="{6CAFF772-22BC-4486-85CB-0FD310117549}" type="sibTrans" cxnId="{32765E04-5F9F-4086-B4D1-97B5787AD328}">
      <dgm:prSet/>
      <dgm:spPr/>
      <dgm:t>
        <a:bodyPr/>
        <a:lstStyle/>
        <a:p>
          <a:pPr algn="l"/>
          <a:endParaRPr lang="zh-CN" altLang="en-US"/>
        </a:p>
      </dgm:t>
    </dgm:pt>
    <dgm:pt modelId="{0CAE179B-4979-4039-BA84-2C4A207EAEBB}">
      <dgm:prSet custT="1"/>
      <dgm:spPr/>
      <dgm:t>
        <a:bodyPr/>
        <a:lstStyle/>
        <a:p>
          <a:pPr algn="l"/>
          <a:r>
            <a:rPr lang="zh-CN" altLang="en-US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以缩短</a:t>
          </a:r>
          <a:r>
            <a:rPr lang="en-US" altLang="zh-CN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STEMI</a:t>
          </a:r>
          <a:r>
            <a:rPr lang="zh-CN" altLang="en-US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总缺血时间为目标，强调逐步改进流程</a:t>
          </a:r>
          <a:endParaRPr lang="zh-CN" altLang="en-US" sz="1800" dirty="0">
            <a:solidFill>
              <a:srgbClr val="002060"/>
            </a:solidFill>
          </a:endParaRPr>
        </a:p>
      </dgm:t>
    </dgm:pt>
    <dgm:pt modelId="{874B16BD-F8A3-4CFF-94ED-79144A7A9FA8}" type="parTrans" cxnId="{F0C53BEC-E461-4828-A805-B1D88002BF30}">
      <dgm:prSet/>
      <dgm:spPr/>
      <dgm:t>
        <a:bodyPr/>
        <a:lstStyle/>
        <a:p>
          <a:pPr algn="l"/>
          <a:endParaRPr lang="zh-CN" altLang="en-US"/>
        </a:p>
      </dgm:t>
    </dgm:pt>
    <dgm:pt modelId="{E62C43AF-7C7A-449A-AC35-653E551C23EE}" type="sibTrans" cxnId="{F0C53BEC-E461-4828-A805-B1D88002BF30}">
      <dgm:prSet/>
      <dgm:spPr/>
      <dgm:t>
        <a:bodyPr/>
        <a:lstStyle/>
        <a:p>
          <a:pPr algn="l"/>
          <a:endParaRPr lang="zh-CN" altLang="en-US"/>
        </a:p>
      </dgm:t>
    </dgm:pt>
    <dgm:pt modelId="{74B2687F-45D0-412D-B4A5-ADDBC3F50F50}">
      <dgm:prSet custT="1"/>
      <dgm:spPr/>
      <dgm:t>
        <a:bodyPr/>
        <a:lstStyle/>
        <a:p>
          <a:pPr algn="l"/>
          <a:r>
            <a: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4.</a:t>
          </a:r>
          <a:r>
            <a: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培训与教育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C78A3515-BFA4-4A92-A518-20213D4DEB1E}" type="parTrans" cxnId="{4CDE7A4F-2490-4DC5-8D8E-31F7AEB959F4}">
      <dgm:prSet/>
      <dgm:spPr/>
      <dgm:t>
        <a:bodyPr/>
        <a:lstStyle/>
        <a:p>
          <a:pPr algn="l"/>
          <a:endParaRPr lang="zh-CN" altLang="en-US"/>
        </a:p>
      </dgm:t>
    </dgm:pt>
    <dgm:pt modelId="{CB7727EF-3361-4E88-B271-6836A3FBE306}" type="sibTrans" cxnId="{4CDE7A4F-2490-4DC5-8D8E-31F7AEB959F4}">
      <dgm:prSet/>
      <dgm:spPr/>
      <dgm:t>
        <a:bodyPr/>
        <a:lstStyle/>
        <a:p>
          <a:pPr algn="l"/>
          <a:endParaRPr lang="zh-CN" altLang="en-US"/>
        </a:p>
      </dgm:t>
    </dgm:pt>
    <dgm:pt modelId="{D26BC0D6-C453-42E5-8BB5-FEB2153ED06F}">
      <dgm:prSet custT="1"/>
      <dgm:spPr/>
      <dgm:t>
        <a:bodyPr/>
        <a:lstStyle/>
        <a:p>
          <a:pPr algn="l"/>
          <a:r>
            <a:rPr lang="zh-CN" altLang="en-US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让胸痛急救的各个环节协调工作，形成合力</a:t>
          </a:r>
          <a:endParaRPr lang="zh-CN" altLang="en-US" sz="1800" dirty="0">
            <a:solidFill>
              <a:srgbClr val="002060"/>
            </a:solidFill>
          </a:endParaRPr>
        </a:p>
      </dgm:t>
    </dgm:pt>
    <dgm:pt modelId="{47A073B2-0A7B-4911-BEB7-8136CB9752DA}" type="parTrans" cxnId="{38CCE2C8-459E-41A3-8A1F-63106D1FD0A2}">
      <dgm:prSet/>
      <dgm:spPr/>
      <dgm:t>
        <a:bodyPr/>
        <a:lstStyle/>
        <a:p>
          <a:pPr algn="l"/>
          <a:endParaRPr lang="zh-CN" altLang="en-US"/>
        </a:p>
      </dgm:t>
    </dgm:pt>
    <dgm:pt modelId="{915AEDE8-D85B-4442-BF5B-B1665435403C}" type="sibTrans" cxnId="{38CCE2C8-459E-41A3-8A1F-63106D1FD0A2}">
      <dgm:prSet/>
      <dgm:spPr/>
      <dgm:t>
        <a:bodyPr/>
        <a:lstStyle/>
        <a:p>
          <a:pPr algn="l"/>
          <a:endParaRPr lang="zh-CN" altLang="en-US"/>
        </a:p>
      </dgm:t>
    </dgm:pt>
    <dgm:pt modelId="{5379854F-479A-443F-B72F-2922E4190397}" type="pres">
      <dgm:prSet presAssocID="{1A2D6735-46C7-4033-90D2-662DC9633FB5}" presName="Name0" presStyleCnt="0">
        <dgm:presLayoutVars>
          <dgm:dir/>
          <dgm:animLvl val="lvl"/>
          <dgm:resizeHandles val="exact"/>
        </dgm:presLayoutVars>
      </dgm:prSet>
      <dgm:spPr/>
    </dgm:pt>
    <dgm:pt modelId="{FC80C11E-A85A-4378-B93F-5043A679A2EC}" type="pres">
      <dgm:prSet presAssocID="{D32AAD94-F304-4194-B6A0-2D49D3261487}" presName="linNode" presStyleCnt="0"/>
      <dgm:spPr/>
    </dgm:pt>
    <dgm:pt modelId="{B560FDCD-B02A-4DBB-8098-73108E228A54}" type="pres">
      <dgm:prSet presAssocID="{D32AAD94-F304-4194-B6A0-2D49D3261487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7541052-8C9D-48C6-9A29-E79B730FF067}" type="pres">
      <dgm:prSet presAssocID="{D32AAD94-F304-4194-B6A0-2D49D3261487}" presName="descendantText" presStyleLbl="alignAccFollowNode1" presStyleIdx="0" presStyleCnt="5" custLinFactNeighborX="0" custLinFactNeighborY="0">
        <dgm:presLayoutVars>
          <dgm:bulletEnabled val="1"/>
        </dgm:presLayoutVars>
      </dgm:prSet>
      <dgm:spPr/>
    </dgm:pt>
    <dgm:pt modelId="{94265346-FB61-452D-89D5-12DD1623CD7C}" type="pres">
      <dgm:prSet presAssocID="{AE1471E2-1FF5-4109-9116-45EB2144CFBD}" presName="sp" presStyleCnt="0"/>
      <dgm:spPr/>
    </dgm:pt>
    <dgm:pt modelId="{32F53741-C48E-4B1C-8A13-028D31AD76BE}" type="pres">
      <dgm:prSet presAssocID="{988AC402-3229-401D-956B-A110FD81B77B}" presName="linNode" presStyleCnt="0"/>
      <dgm:spPr/>
    </dgm:pt>
    <dgm:pt modelId="{D432A756-CDC2-457E-8A3A-875F5D3D4E35}" type="pres">
      <dgm:prSet presAssocID="{988AC402-3229-401D-956B-A110FD81B77B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F0CDA02F-7566-4872-8B0D-469DCFE397C2}" type="pres">
      <dgm:prSet presAssocID="{988AC402-3229-401D-956B-A110FD81B77B}" presName="descendantText" presStyleLbl="alignAccFollowNode1" presStyleIdx="1" presStyleCnt="5">
        <dgm:presLayoutVars>
          <dgm:bulletEnabled val="1"/>
        </dgm:presLayoutVars>
      </dgm:prSet>
      <dgm:spPr/>
    </dgm:pt>
    <dgm:pt modelId="{0952402E-1BA5-428A-BD6F-B4ADE0C8E501}" type="pres">
      <dgm:prSet presAssocID="{82855D70-1F61-4599-B862-5773082ABA56}" presName="sp" presStyleCnt="0"/>
      <dgm:spPr/>
    </dgm:pt>
    <dgm:pt modelId="{26122AF8-D9D0-4968-88DE-9BBEAB9D1EE5}" type="pres">
      <dgm:prSet presAssocID="{CA8F89F6-AA05-4D6D-A78B-7225B971C8AE}" presName="linNode" presStyleCnt="0"/>
      <dgm:spPr/>
    </dgm:pt>
    <dgm:pt modelId="{3F0CEE56-3F07-4DBA-B9FD-941FE11AACB3}" type="pres">
      <dgm:prSet presAssocID="{CA8F89F6-AA05-4D6D-A78B-7225B971C8AE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FB87FFE4-7B54-4196-AE7C-AD18DB916E2C}" type="pres">
      <dgm:prSet presAssocID="{CA8F89F6-AA05-4D6D-A78B-7225B971C8AE}" presName="descendantText" presStyleLbl="alignAccFollowNode1" presStyleIdx="2" presStyleCnt="5">
        <dgm:presLayoutVars>
          <dgm:bulletEnabled val="1"/>
        </dgm:presLayoutVars>
      </dgm:prSet>
      <dgm:spPr/>
    </dgm:pt>
    <dgm:pt modelId="{A1EE1907-6478-4B6D-99B2-FB0E19C02AFA}" type="pres">
      <dgm:prSet presAssocID="{2438C63B-EAED-4A0A-AB0B-64F473886432}" presName="sp" presStyleCnt="0"/>
      <dgm:spPr/>
    </dgm:pt>
    <dgm:pt modelId="{B43E8AF3-0452-48C1-B851-DCF2BD178422}" type="pres">
      <dgm:prSet presAssocID="{74B2687F-45D0-412D-B4A5-ADDBC3F50F50}" presName="linNode" presStyleCnt="0"/>
      <dgm:spPr/>
    </dgm:pt>
    <dgm:pt modelId="{9C883B33-436A-498B-B29A-EAA5AD95A3A7}" type="pres">
      <dgm:prSet presAssocID="{74B2687F-45D0-412D-B4A5-ADDBC3F50F50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9C355AB1-06E4-47E4-9299-2A6B1586095A}" type="pres">
      <dgm:prSet presAssocID="{74B2687F-45D0-412D-B4A5-ADDBC3F50F50}" presName="descendantText" presStyleLbl="alignAccFollowNode1" presStyleIdx="3" presStyleCnt="5">
        <dgm:presLayoutVars>
          <dgm:bulletEnabled val="1"/>
        </dgm:presLayoutVars>
      </dgm:prSet>
      <dgm:spPr/>
    </dgm:pt>
    <dgm:pt modelId="{BDD0874A-0BD9-44E4-8B2E-C06489A31BB7}" type="pres">
      <dgm:prSet presAssocID="{CB7727EF-3361-4E88-B271-6836A3FBE306}" presName="sp" presStyleCnt="0"/>
      <dgm:spPr/>
    </dgm:pt>
    <dgm:pt modelId="{230D3754-0D0B-4292-A609-FD7049441AB1}" type="pres">
      <dgm:prSet presAssocID="{A7A1CEB9-7640-4D3D-9AB4-3C3554715C36}" presName="linNode" presStyleCnt="0"/>
      <dgm:spPr/>
    </dgm:pt>
    <dgm:pt modelId="{34FBA098-C72B-4A11-A3F1-57F3C1BF7FD9}" type="pres">
      <dgm:prSet presAssocID="{A7A1CEB9-7640-4D3D-9AB4-3C3554715C36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C635CF8F-E136-4C59-B2C2-8F55C374C4C4}" type="pres">
      <dgm:prSet presAssocID="{A7A1CEB9-7640-4D3D-9AB4-3C3554715C36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32765E04-5F9F-4086-B4D1-97B5787AD328}" srcId="{1A2D6735-46C7-4033-90D2-662DC9633FB5}" destId="{A7A1CEB9-7640-4D3D-9AB4-3C3554715C36}" srcOrd="4" destOrd="0" parTransId="{37A32FF1-3E92-411D-A370-D15E707DFF65}" sibTransId="{6CAFF772-22BC-4486-85CB-0FD310117549}"/>
    <dgm:cxn modelId="{24BDB705-E90B-45FB-A199-D0A1133732ED}" type="presOf" srcId="{D26BC0D6-C453-42E5-8BB5-FEB2153ED06F}" destId="{9C355AB1-06E4-47E4-9299-2A6B1586095A}" srcOrd="0" destOrd="0" presId="urn:microsoft.com/office/officeart/2005/8/layout/vList5"/>
    <dgm:cxn modelId="{67B19425-F41B-434D-81A5-0EB48FEF39E8}" type="presOf" srcId="{988AC402-3229-401D-956B-A110FD81B77B}" destId="{D432A756-CDC2-457E-8A3A-875F5D3D4E35}" srcOrd="0" destOrd="0" presId="urn:microsoft.com/office/officeart/2005/8/layout/vList5"/>
    <dgm:cxn modelId="{F93EF139-AF7B-41B6-96C8-5859B79074C3}" srcId="{988AC402-3229-401D-956B-A110FD81B77B}" destId="{6763C842-1090-44EE-99A6-28788296FDEB}" srcOrd="0" destOrd="0" parTransId="{068C476A-E6EB-4D00-BE8E-498EBB4D8C6B}" sibTransId="{22F8EFE6-C7DF-442D-8A0A-FE96A23D8F63}"/>
    <dgm:cxn modelId="{B6FA1D40-5086-4292-BD65-EE20DB930E7B}" type="presOf" srcId="{0CAE179B-4979-4039-BA84-2C4A207EAEBB}" destId="{C635CF8F-E136-4C59-B2C2-8F55C374C4C4}" srcOrd="0" destOrd="0" presId="urn:microsoft.com/office/officeart/2005/8/layout/vList5"/>
    <dgm:cxn modelId="{10751A43-B45A-4804-A40F-50F27962BA36}" srcId="{CA8F89F6-AA05-4D6D-A78B-7225B971C8AE}" destId="{5B6D5C1A-DC73-46B0-9F39-DD2684479A89}" srcOrd="0" destOrd="0" parTransId="{55602805-401B-4A1B-B89E-804A28ADF710}" sibTransId="{BE47A24E-92C4-4B9F-BDB7-90176A58EB2D}"/>
    <dgm:cxn modelId="{742A2F69-2C6A-4A8F-9E04-3873E4CB9692}" type="presOf" srcId="{5B6D5C1A-DC73-46B0-9F39-DD2684479A89}" destId="{FB87FFE4-7B54-4196-AE7C-AD18DB916E2C}" srcOrd="0" destOrd="0" presId="urn:microsoft.com/office/officeart/2005/8/layout/vList5"/>
    <dgm:cxn modelId="{4CDE7A4F-2490-4DC5-8D8E-31F7AEB959F4}" srcId="{1A2D6735-46C7-4033-90D2-662DC9633FB5}" destId="{74B2687F-45D0-412D-B4A5-ADDBC3F50F50}" srcOrd="3" destOrd="0" parTransId="{C78A3515-BFA4-4A92-A518-20213D4DEB1E}" sibTransId="{CB7727EF-3361-4E88-B271-6836A3FBE306}"/>
    <dgm:cxn modelId="{15417E88-38CB-47D3-9522-F61D5D388EF1}" type="presOf" srcId="{74B2687F-45D0-412D-B4A5-ADDBC3F50F50}" destId="{9C883B33-436A-498B-B29A-EAA5AD95A3A7}" srcOrd="0" destOrd="0" presId="urn:microsoft.com/office/officeart/2005/8/layout/vList5"/>
    <dgm:cxn modelId="{2C7C5F90-2DF8-4ACD-BEAB-367103566C46}" type="presOf" srcId="{D32AAD94-F304-4194-B6A0-2D49D3261487}" destId="{B560FDCD-B02A-4DBB-8098-73108E228A54}" srcOrd="0" destOrd="0" presId="urn:microsoft.com/office/officeart/2005/8/layout/vList5"/>
    <dgm:cxn modelId="{DB612197-C0BF-4F77-BE28-DF6BA7BA376F}" srcId="{1A2D6735-46C7-4033-90D2-662DC9633FB5}" destId="{988AC402-3229-401D-956B-A110FD81B77B}" srcOrd="1" destOrd="0" parTransId="{33AF337F-1148-4B0E-83C5-D76B82B5A668}" sibTransId="{82855D70-1F61-4599-B862-5773082ABA56}"/>
    <dgm:cxn modelId="{322DB7A2-7623-4ABF-8914-FBDD76D1DFCF}" type="presOf" srcId="{60CFABC6-187A-447E-9BAF-7F799661F6F5}" destId="{17541052-8C9D-48C6-9A29-E79B730FF067}" srcOrd="0" destOrd="0" presId="urn:microsoft.com/office/officeart/2005/8/layout/vList5"/>
    <dgm:cxn modelId="{E52148A4-E2B6-4D19-A3AE-3572D2F27BBE}" srcId="{1A2D6735-46C7-4033-90D2-662DC9633FB5}" destId="{D32AAD94-F304-4194-B6A0-2D49D3261487}" srcOrd="0" destOrd="0" parTransId="{B35D1C6E-BB0A-4C79-9FFC-3CA1CF18144C}" sibTransId="{AE1471E2-1FF5-4109-9116-45EB2144CFBD}"/>
    <dgm:cxn modelId="{7942D9AC-A085-4EBC-B9A9-B3CC652725D1}" srcId="{1A2D6735-46C7-4033-90D2-662DC9633FB5}" destId="{CA8F89F6-AA05-4D6D-A78B-7225B971C8AE}" srcOrd="2" destOrd="0" parTransId="{84029AB6-A354-473F-A0C4-EA5E5DC399A9}" sibTransId="{2438C63B-EAED-4A0A-AB0B-64F473886432}"/>
    <dgm:cxn modelId="{96E1C8BC-326D-41DA-92EB-639FBB3EFF44}" type="presOf" srcId="{CA8F89F6-AA05-4D6D-A78B-7225B971C8AE}" destId="{3F0CEE56-3F07-4DBA-B9FD-941FE11AACB3}" srcOrd="0" destOrd="0" presId="urn:microsoft.com/office/officeart/2005/8/layout/vList5"/>
    <dgm:cxn modelId="{38CCE2C8-459E-41A3-8A1F-63106D1FD0A2}" srcId="{74B2687F-45D0-412D-B4A5-ADDBC3F50F50}" destId="{D26BC0D6-C453-42E5-8BB5-FEB2153ED06F}" srcOrd="0" destOrd="0" parTransId="{47A073B2-0A7B-4911-BEB7-8136CB9752DA}" sibTransId="{915AEDE8-D85B-4442-BF5B-B1665435403C}"/>
    <dgm:cxn modelId="{F1E77FD3-65AE-4193-AD7E-99D5B4EC1115}" type="presOf" srcId="{A7A1CEB9-7640-4D3D-9AB4-3C3554715C36}" destId="{34FBA098-C72B-4A11-A3F1-57F3C1BF7FD9}" srcOrd="0" destOrd="0" presId="urn:microsoft.com/office/officeart/2005/8/layout/vList5"/>
    <dgm:cxn modelId="{2687C3D7-B247-45B4-A9DA-B48C0FDE6576}" type="presOf" srcId="{6763C842-1090-44EE-99A6-28788296FDEB}" destId="{F0CDA02F-7566-4872-8B0D-469DCFE397C2}" srcOrd="0" destOrd="0" presId="urn:microsoft.com/office/officeart/2005/8/layout/vList5"/>
    <dgm:cxn modelId="{BF55E0E4-6569-4C36-B63C-1103A92C2083}" srcId="{D32AAD94-F304-4194-B6A0-2D49D3261487}" destId="{60CFABC6-187A-447E-9BAF-7F799661F6F5}" srcOrd="0" destOrd="0" parTransId="{6A997810-C5F4-4234-8D66-6394D3FE2378}" sibTransId="{B5340C8B-24B4-44A0-AE42-8EDCE818A159}"/>
    <dgm:cxn modelId="{760F9EE9-39D2-43CB-98FF-981E99A75067}" type="presOf" srcId="{1A2D6735-46C7-4033-90D2-662DC9633FB5}" destId="{5379854F-479A-443F-B72F-2922E4190397}" srcOrd="0" destOrd="0" presId="urn:microsoft.com/office/officeart/2005/8/layout/vList5"/>
    <dgm:cxn modelId="{F0C53BEC-E461-4828-A805-B1D88002BF30}" srcId="{A7A1CEB9-7640-4D3D-9AB4-3C3554715C36}" destId="{0CAE179B-4979-4039-BA84-2C4A207EAEBB}" srcOrd="0" destOrd="0" parTransId="{874B16BD-F8A3-4CFF-94ED-79144A7A9FA8}" sibTransId="{E62C43AF-7C7A-449A-AC35-653E551C23EE}"/>
    <dgm:cxn modelId="{5BBC7F41-9C62-4FE2-8D88-ADC09CED0ACE}" type="presParOf" srcId="{5379854F-479A-443F-B72F-2922E4190397}" destId="{FC80C11E-A85A-4378-B93F-5043A679A2EC}" srcOrd="0" destOrd="0" presId="urn:microsoft.com/office/officeart/2005/8/layout/vList5"/>
    <dgm:cxn modelId="{265C7876-6A8E-4365-82A8-D228B14D2352}" type="presParOf" srcId="{FC80C11E-A85A-4378-B93F-5043A679A2EC}" destId="{B560FDCD-B02A-4DBB-8098-73108E228A54}" srcOrd="0" destOrd="0" presId="urn:microsoft.com/office/officeart/2005/8/layout/vList5"/>
    <dgm:cxn modelId="{D73FE3F1-C19A-4E26-BAF5-EF5C0B13DF16}" type="presParOf" srcId="{FC80C11E-A85A-4378-B93F-5043A679A2EC}" destId="{17541052-8C9D-48C6-9A29-E79B730FF067}" srcOrd="1" destOrd="0" presId="urn:microsoft.com/office/officeart/2005/8/layout/vList5"/>
    <dgm:cxn modelId="{3E324433-3E9C-4ABA-8DB0-1D05EED83FE9}" type="presParOf" srcId="{5379854F-479A-443F-B72F-2922E4190397}" destId="{94265346-FB61-452D-89D5-12DD1623CD7C}" srcOrd="1" destOrd="0" presId="urn:microsoft.com/office/officeart/2005/8/layout/vList5"/>
    <dgm:cxn modelId="{1E1DDB63-8AF8-4AC6-96A7-0956882FF525}" type="presParOf" srcId="{5379854F-479A-443F-B72F-2922E4190397}" destId="{32F53741-C48E-4B1C-8A13-028D31AD76BE}" srcOrd="2" destOrd="0" presId="urn:microsoft.com/office/officeart/2005/8/layout/vList5"/>
    <dgm:cxn modelId="{486118F3-5CB8-4B86-AB2B-290CD2EFFB99}" type="presParOf" srcId="{32F53741-C48E-4B1C-8A13-028D31AD76BE}" destId="{D432A756-CDC2-457E-8A3A-875F5D3D4E35}" srcOrd="0" destOrd="0" presId="urn:microsoft.com/office/officeart/2005/8/layout/vList5"/>
    <dgm:cxn modelId="{60971036-D3F8-4E8D-AAB0-C718B05571FA}" type="presParOf" srcId="{32F53741-C48E-4B1C-8A13-028D31AD76BE}" destId="{F0CDA02F-7566-4872-8B0D-469DCFE397C2}" srcOrd="1" destOrd="0" presId="urn:microsoft.com/office/officeart/2005/8/layout/vList5"/>
    <dgm:cxn modelId="{EA54EF34-D97D-4903-8B0A-5041B1FDA987}" type="presParOf" srcId="{5379854F-479A-443F-B72F-2922E4190397}" destId="{0952402E-1BA5-428A-BD6F-B4ADE0C8E501}" srcOrd="3" destOrd="0" presId="urn:microsoft.com/office/officeart/2005/8/layout/vList5"/>
    <dgm:cxn modelId="{E4EB328E-4C44-4CE9-AE08-A1F36667B192}" type="presParOf" srcId="{5379854F-479A-443F-B72F-2922E4190397}" destId="{26122AF8-D9D0-4968-88DE-9BBEAB9D1EE5}" srcOrd="4" destOrd="0" presId="urn:microsoft.com/office/officeart/2005/8/layout/vList5"/>
    <dgm:cxn modelId="{07FBD9DE-6DF8-41C3-9F56-EDB54A925E3E}" type="presParOf" srcId="{26122AF8-D9D0-4968-88DE-9BBEAB9D1EE5}" destId="{3F0CEE56-3F07-4DBA-B9FD-941FE11AACB3}" srcOrd="0" destOrd="0" presId="urn:microsoft.com/office/officeart/2005/8/layout/vList5"/>
    <dgm:cxn modelId="{0697ACAC-E035-4EB6-A092-CB7B7E777ADB}" type="presParOf" srcId="{26122AF8-D9D0-4968-88DE-9BBEAB9D1EE5}" destId="{FB87FFE4-7B54-4196-AE7C-AD18DB916E2C}" srcOrd="1" destOrd="0" presId="urn:microsoft.com/office/officeart/2005/8/layout/vList5"/>
    <dgm:cxn modelId="{49BAA2B7-0761-4F42-A02D-81F2E917B5B6}" type="presParOf" srcId="{5379854F-479A-443F-B72F-2922E4190397}" destId="{A1EE1907-6478-4B6D-99B2-FB0E19C02AFA}" srcOrd="5" destOrd="0" presId="urn:microsoft.com/office/officeart/2005/8/layout/vList5"/>
    <dgm:cxn modelId="{CFADF927-6570-435F-AABE-539949A2CD6B}" type="presParOf" srcId="{5379854F-479A-443F-B72F-2922E4190397}" destId="{B43E8AF3-0452-48C1-B851-DCF2BD178422}" srcOrd="6" destOrd="0" presId="urn:microsoft.com/office/officeart/2005/8/layout/vList5"/>
    <dgm:cxn modelId="{B0B725F7-1C73-4C32-A86C-2DC6469A9843}" type="presParOf" srcId="{B43E8AF3-0452-48C1-B851-DCF2BD178422}" destId="{9C883B33-436A-498B-B29A-EAA5AD95A3A7}" srcOrd="0" destOrd="0" presId="urn:microsoft.com/office/officeart/2005/8/layout/vList5"/>
    <dgm:cxn modelId="{53954146-C5E0-4906-9151-579A1BAE23D4}" type="presParOf" srcId="{B43E8AF3-0452-48C1-B851-DCF2BD178422}" destId="{9C355AB1-06E4-47E4-9299-2A6B1586095A}" srcOrd="1" destOrd="0" presId="urn:microsoft.com/office/officeart/2005/8/layout/vList5"/>
    <dgm:cxn modelId="{F010F449-8213-4CDF-B6ED-2B528E4897E0}" type="presParOf" srcId="{5379854F-479A-443F-B72F-2922E4190397}" destId="{BDD0874A-0BD9-44E4-8B2E-C06489A31BB7}" srcOrd="7" destOrd="0" presId="urn:microsoft.com/office/officeart/2005/8/layout/vList5"/>
    <dgm:cxn modelId="{B3326EE4-1931-4EB1-9910-7A58B96E8165}" type="presParOf" srcId="{5379854F-479A-443F-B72F-2922E4190397}" destId="{230D3754-0D0B-4292-A609-FD7049441AB1}" srcOrd="8" destOrd="0" presId="urn:microsoft.com/office/officeart/2005/8/layout/vList5"/>
    <dgm:cxn modelId="{0017960E-5155-47D0-9991-0D9B4939E8D8}" type="presParOf" srcId="{230D3754-0D0B-4292-A609-FD7049441AB1}" destId="{34FBA098-C72B-4A11-A3F1-57F3C1BF7FD9}" srcOrd="0" destOrd="0" presId="urn:microsoft.com/office/officeart/2005/8/layout/vList5"/>
    <dgm:cxn modelId="{9D208FBF-A0FC-474F-817F-A3A464307C57}" type="presParOf" srcId="{230D3754-0D0B-4292-A609-FD7049441AB1}" destId="{C635CF8F-E136-4C59-B2C2-8F55C374C4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2D6735-46C7-4033-90D2-662DC9633FB5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32AAD94-F304-4194-B6A0-2D49D3261487}">
      <dgm:prSet phldrT="[文本]" custT="1"/>
      <dgm:spPr/>
      <dgm:t>
        <a:bodyPr/>
        <a:lstStyle/>
        <a:p>
          <a:pPr algn="l"/>
          <a:r>
            <a: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1.</a:t>
          </a:r>
          <a:r>
            <a:rPr lang="zh-CN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基本条件与资质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B35D1C6E-BB0A-4C79-9FFC-3CA1CF18144C}" type="parTrans" cxnId="{E52148A4-E2B6-4D19-A3AE-3572D2F27BBE}">
      <dgm:prSet/>
      <dgm:spPr/>
      <dgm:t>
        <a:bodyPr/>
        <a:lstStyle/>
        <a:p>
          <a:pPr algn="l"/>
          <a:endParaRPr lang="zh-CN" altLang="en-US"/>
        </a:p>
      </dgm:t>
    </dgm:pt>
    <dgm:pt modelId="{AE1471E2-1FF5-4109-9116-45EB2144CFBD}" type="sibTrans" cxnId="{E52148A4-E2B6-4D19-A3AE-3572D2F27BBE}">
      <dgm:prSet/>
      <dgm:spPr/>
      <dgm:t>
        <a:bodyPr/>
        <a:lstStyle/>
        <a:p>
          <a:pPr algn="l"/>
          <a:endParaRPr lang="zh-CN" altLang="en-US"/>
        </a:p>
      </dgm:t>
    </dgm:pt>
    <dgm:pt modelId="{60CFABC6-187A-447E-9BAF-7F799661F6F5}">
      <dgm:prSet phldrT="[文本]" custT="1"/>
      <dgm:spPr/>
      <dgm:t>
        <a:bodyPr/>
        <a:lstStyle/>
        <a:p>
          <a:pPr algn="l"/>
          <a:r>
            <a:rPr lang="zh-CN" altLang="en-US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接诊量、基本急救及心血管条件、转运条件力</a:t>
          </a:r>
        </a:p>
      </dgm:t>
    </dgm:pt>
    <dgm:pt modelId="{6A997810-C5F4-4234-8D66-6394D3FE2378}" type="parTrans" cxnId="{BF55E0E4-6569-4C36-B63C-1103A92C2083}">
      <dgm:prSet/>
      <dgm:spPr/>
      <dgm:t>
        <a:bodyPr/>
        <a:lstStyle/>
        <a:p>
          <a:pPr algn="l"/>
          <a:endParaRPr lang="zh-CN" altLang="en-US"/>
        </a:p>
      </dgm:t>
    </dgm:pt>
    <dgm:pt modelId="{B5340C8B-24B4-44A0-AE42-8EDCE818A159}" type="sibTrans" cxnId="{BF55E0E4-6569-4C36-B63C-1103A92C2083}">
      <dgm:prSet/>
      <dgm:spPr/>
      <dgm:t>
        <a:bodyPr/>
        <a:lstStyle/>
        <a:p>
          <a:pPr algn="l"/>
          <a:endParaRPr lang="zh-CN" altLang="en-US"/>
        </a:p>
      </dgm:t>
    </dgm:pt>
    <dgm:pt modelId="{988AC402-3229-401D-956B-A110FD81B77B}">
      <dgm:prSet phldrT="[文本]" custT="1"/>
      <dgm:spPr/>
      <dgm:t>
        <a:bodyPr/>
        <a:lstStyle/>
        <a:p>
          <a:pPr algn="l"/>
          <a:r>
            <a: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2.</a:t>
          </a:r>
          <a:r>
            <a: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对急性胸痛患者的评估和救治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33AF337F-1148-4B0E-83C5-D76B82B5A668}" type="parTrans" cxnId="{DB612197-C0BF-4F77-BE28-DF6BA7BA376F}">
      <dgm:prSet/>
      <dgm:spPr/>
      <dgm:t>
        <a:bodyPr/>
        <a:lstStyle/>
        <a:p>
          <a:pPr algn="l"/>
          <a:endParaRPr lang="zh-CN" altLang="en-US"/>
        </a:p>
      </dgm:t>
    </dgm:pt>
    <dgm:pt modelId="{82855D70-1F61-4599-B862-5773082ABA56}" type="sibTrans" cxnId="{DB612197-C0BF-4F77-BE28-DF6BA7BA376F}">
      <dgm:prSet/>
      <dgm:spPr/>
      <dgm:t>
        <a:bodyPr/>
        <a:lstStyle/>
        <a:p>
          <a:pPr algn="l"/>
          <a:endParaRPr lang="zh-CN" altLang="en-US"/>
        </a:p>
      </dgm:t>
    </dgm:pt>
    <dgm:pt modelId="{6763C842-1090-44EE-99A6-28788296FDEB}">
      <dgm:prSet phldrT="[文本]" custT="1"/>
      <dgm:spPr/>
      <dgm:t>
        <a:bodyPr/>
        <a:lstStyle/>
        <a:p>
          <a:pPr algn="l"/>
          <a:r>
            <a:rPr lang="en-US" altLang="zh-CN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30min</a:t>
          </a:r>
          <a:r>
            <a:rPr lang="zh-CN" altLang="en-US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：转出或溶栓，与</a:t>
          </a:r>
          <a:r>
            <a:rPr lang="en-US" altLang="zh-CN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PCI</a:t>
          </a:r>
          <a:r>
            <a:rPr lang="zh-CN" altLang="en-US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医院的联络机制</a:t>
          </a:r>
        </a:p>
      </dgm:t>
    </dgm:pt>
    <dgm:pt modelId="{068C476A-E6EB-4D00-BE8E-498EBB4D8C6B}" type="parTrans" cxnId="{F93EF139-AF7B-41B6-96C8-5859B79074C3}">
      <dgm:prSet/>
      <dgm:spPr/>
      <dgm:t>
        <a:bodyPr/>
        <a:lstStyle/>
        <a:p>
          <a:pPr algn="l"/>
          <a:endParaRPr lang="zh-CN" altLang="en-US"/>
        </a:p>
      </dgm:t>
    </dgm:pt>
    <dgm:pt modelId="{22F8EFE6-C7DF-442D-8A0A-FE96A23D8F63}" type="sibTrans" cxnId="{F93EF139-AF7B-41B6-96C8-5859B79074C3}">
      <dgm:prSet/>
      <dgm:spPr/>
      <dgm:t>
        <a:bodyPr/>
        <a:lstStyle/>
        <a:p>
          <a:pPr algn="l"/>
          <a:endParaRPr lang="zh-CN" altLang="en-US"/>
        </a:p>
      </dgm:t>
    </dgm:pt>
    <dgm:pt modelId="{CA8F89F6-AA05-4D6D-A78B-7225B971C8AE}">
      <dgm:prSet phldrT="[文本]" custT="1"/>
      <dgm:spPr/>
      <dgm:t>
        <a:bodyPr/>
        <a:lstStyle/>
        <a:p>
          <a:pPr algn="l"/>
          <a:r>
            <a: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3.</a:t>
          </a:r>
          <a:r>
            <a: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院前急救系统与院内绿色通道的整合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84029AB6-A354-473F-A0C4-EA5E5DC399A9}" type="parTrans" cxnId="{7942D9AC-A085-4EBC-B9A9-B3CC652725D1}">
      <dgm:prSet/>
      <dgm:spPr/>
      <dgm:t>
        <a:bodyPr/>
        <a:lstStyle/>
        <a:p>
          <a:pPr algn="l"/>
          <a:endParaRPr lang="zh-CN" altLang="en-US"/>
        </a:p>
      </dgm:t>
    </dgm:pt>
    <dgm:pt modelId="{2438C63B-EAED-4A0A-AB0B-64F473886432}" type="sibTrans" cxnId="{7942D9AC-A085-4EBC-B9A9-B3CC652725D1}">
      <dgm:prSet/>
      <dgm:spPr/>
      <dgm:t>
        <a:bodyPr/>
        <a:lstStyle/>
        <a:p>
          <a:pPr algn="l"/>
          <a:endParaRPr lang="zh-CN" altLang="en-US"/>
        </a:p>
      </dgm:t>
    </dgm:pt>
    <dgm:pt modelId="{5B6D5C1A-DC73-46B0-9F39-DD2684479A89}">
      <dgm:prSet phldrT="[文本]" custT="1"/>
      <dgm:spPr/>
      <dgm:t>
        <a:bodyPr/>
        <a:lstStyle/>
        <a:p>
          <a:pPr algn="l"/>
          <a:r>
            <a:rPr lang="zh-CN" altLang="en-US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传输</a:t>
          </a:r>
          <a:r>
            <a:rPr lang="en-US" altLang="zh-CN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ECG</a:t>
          </a:r>
          <a:r>
            <a:rPr lang="zh-CN" altLang="en-US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、现场分诊、直达</a:t>
          </a:r>
          <a:r>
            <a:rPr lang="en-US" altLang="zh-CN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PCI</a:t>
          </a:r>
          <a:r>
            <a:rPr lang="zh-CN" altLang="en-US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医院或溶栓场所</a:t>
          </a:r>
        </a:p>
      </dgm:t>
    </dgm:pt>
    <dgm:pt modelId="{55602805-401B-4A1B-B89E-804A28ADF710}" type="parTrans" cxnId="{10751A43-B45A-4804-A40F-50F27962BA36}">
      <dgm:prSet/>
      <dgm:spPr/>
      <dgm:t>
        <a:bodyPr/>
        <a:lstStyle/>
        <a:p>
          <a:pPr algn="l"/>
          <a:endParaRPr lang="zh-CN" altLang="en-US"/>
        </a:p>
      </dgm:t>
    </dgm:pt>
    <dgm:pt modelId="{BE47A24E-92C4-4B9F-BDB7-90176A58EB2D}" type="sibTrans" cxnId="{10751A43-B45A-4804-A40F-50F27962BA36}">
      <dgm:prSet/>
      <dgm:spPr/>
      <dgm:t>
        <a:bodyPr/>
        <a:lstStyle/>
        <a:p>
          <a:pPr algn="l"/>
          <a:endParaRPr lang="zh-CN" altLang="en-US"/>
        </a:p>
      </dgm:t>
    </dgm:pt>
    <dgm:pt modelId="{A7A1CEB9-7640-4D3D-9AB4-3C3554715C36}">
      <dgm:prSet custT="1"/>
      <dgm:spPr/>
      <dgm:t>
        <a:bodyPr/>
        <a:lstStyle/>
        <a:p>
          <a:pPr algn="l"/>
          <a:r>
            <a: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5.</a:t>
          </a:r>
          <a:r>
            <a: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持续改进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37A32FF1-3E92-411D-A370-D15E707DFF65}" type="parTrans" cxnId="{32765E04-5F9F-4086-B4D1-97B5787AD328}">
      <dgm:prSet/>
      <dgm:spPr/>
      <dgm:t>
        <a:bodyPr/>
        <a:lstStyle/>
        <a:p>
          <a:pPr algn="l"/>
          <a:endParaRPr lang="zh-CN" altLang="en-US"/>
        </a:p>
      </dgm:t>
    </dgm:pt>
    <dgm:pt modelId="{6CAFF772-22BC-4486-85CB-0FD310117549}" type="sibTrans" cxnId="{32765E04-5F9F-4086-B4D1-97B5787AD328}">
      <dgm:prSet/>
      <dgm:spPr/>
      <dgm:t>
        <a:bodyPr/>
        <a:lstStyle/>
        <a:p>
          <a:pPr algn="l"/>
          <a:endParaRPr lang="zh-CN" altLang="en-US"/>
        </a:p>
      </dgm:t>
    </dgm:pt>
    <dgm:pt modelId="{0CAE179B-4979-4039-BA84-2C4A207EAEBB}">
      <dgm:prSet custT="1"/>
      <dgm:spPr/>
      <dgm:t>
        <a:bodyPr/>
        <a:lstStyle/>
        <a:p>
          <a:pPr algn="l"/>
          <a:r>
            <a:rPr lang="zh-CN" altLang="en-US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保持持续改进的机制，改进效果</a:t>
          </a:r>
        </a:p>
      </dgm:t>
    </dgm:pt>
    <dgm:pt modelId="{874B16BD-F8A3-4CFF-94ED-79144A7A9FA8}" type="parTrans" cxnId="{F0C53BEC-E461-4828-A805-B1D88002BF30}">
      <dgm:prSet/>
      <dgm:spPr/>
      <dgm:t>
        <a:bodyPr/>
        <a:lstStyle/>
        <a:p>
          <a:pPr algn="l"/>
          <a:endParaRPr lang="zh-CN" altLang="en-US"/>
        </a:p>
      </dgm:t>
    </dgm:pt>
    <dgm:pt modelId="{E62C43AF-7C7A-449A-AC35-653E551C23EE}" type="sibTrans" cxnId="{F0C53BEC-E461-4828-A805-B1D88002BF30}">
      <dgm:prSet/>
      <dgm:spPr/>
      <dgm:t>
        <a:bodyPr/>
        <a:lstStyle/>
        <a:p>
          <a:pPr algn="l"/>
          <a:endParaRPr lang="zh-CN" altLang="en-US"/>
        </a:p>
      </dgm:t>
    </dgm:pt>
    <dgm:pt modelId="{74B2687F-45D0-412D-B4A5-ADDBC3F50F50}">
      <dgm:prSet custT="1"/>
      <dgm:spPr/>
      <dgm:t>
        <a:bodyPr/>
        <a:lstStyle/>
        <a:p>
          <a:pPr algn="l"/>
          <a:r>
            <a: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4.</a:t>
          </a:r>
          <a:r>
            <a: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培训与教育</a:t>
          </a:r>
          <a:endParaRPr lang="zh-CN" altLang="en-US" sz="2000" dirty="0">
            <a:solidFill>
              <a:schemeClr val="bg1"/>
            </a:solidFill>
          </a:endParaRPr>
        </a:p>
      </dgm:t>
    </dgm:pt>
    <dgm:pt modelId="{C78A3515-BFA4-4A92-A518-20213D4DEB1E}" type="parTrans" cxnId="{4CDE7A4F-2490-4DC5-8D8E-31F7AEB959F4}">
      <dgm:prSet/>
      <dgm:spPr/>
      <dgm:t>
        <a:bodyPr/>
        <a:lstStyle/>
        <a:p>
          <a:pPr algn="l"/>
          <a:endParaRPr lang="zh-CN" altLang="en-US"/>
        </a:p>
      </dgm:t>
    </dgm:pt>
    <dgm:pt modelId="{CB7727EF-3361-4E88-B271-6836A3FBE306}" type="sibTrans" cxnId="{4CDE7A4F-2490-4DC5-8D8E-31F7AEB959F4}">
      <dgm:prSet/>
      <dgm:spPr/>
      <dgm:t>
        <a:bodyPr/>
        <a:lstStyle/>
        <a:p>
          <a:pPr algn="l"/>
          <a:endParaRPr lang="zh-CN" altLang="en-US"/>
        </a:p>
      </dgm:t>
    </dgm:pt>
    <dgm:pt modelId="{D26BC0D6-C453-42E5-8BB5-FEB2153ED06F}">
      <dgm:prSet custT="1"/>
      <dgm:spPr/>
      <dgm:t>
        <a:bodyPr/>
        <a:lstStyle/>
        <a:p>
          <a:pPr algn="l"/>
          <a:r>
            <a:rPr lang="zh-CN" altLang="en-US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医院全员、社区医院、社区大众教育与培训</a:t>
          </a:r>
        </a:p>
      </dgm:t>
    </dgm:pt>
    <dgm:pt modelId="{47A073B2-0A7B-4911-BEB7-8136CB9752DA}" type="parTrans" cxnId="{38CCE2C8-459E-41A3-8A1F-63106D1FD0A2}">
      <dgm:prSet/>
      <dgm:spPr/>
      <dgm:t>
        <a:bodyPr/>
        <a:lstStyle/>
        <a:p>
          <a:pPr algn="l"/>
          <a:endParaRPr lang="zh-CN" altLang="en-US"/>
        </a:p>
      </dgm:t>
    </dgm:pt>
    <dgm:pt modelId="{915AEDE8-D85B-4442-BF5B-B1665435403C}" type="sibTrans" cxnId="{38CCE2C8-459E-41A3-8A1F-63106D1FD0A2}">
      <dgm:prSet/>
      <dgm:spPr/>
      <dgm:t>
        <a:bodyPr/>
        <a:lstStyle/>
        <a:p>
          <a:pPr algn="l"/>
          <a:endParaRPr lang="zh-CN" altLang="en-US"/>
        </a:p>
      </dgm:t>
    </dgm:pt>
    <dgm:pt modelId="{5379854F-479A-443F-B72F-2922E4190397}" type="pres">
      <dgm:prSet presAssocID="{1A2D6735-46C7-4033-90D2-662DC9633FB5}" presName="Name0" presStyleCnt="0">
        <dgm:presLayoutVars>
          <dgm:dir/>
          <dgm:animLvl val="lvl"/>
          <dgm:resizeHandles val="exact"/>
        </dgm:presLayoutVars>
      </dgm:prSet>
      <dgm:spPr/>
    </dgm:pt>
    <dgm:pt modelId="{FC80C11E-A85A-4378-B93F-5043A679A2EC}" type="pres">
      <dgm:prSet presAssocID="{D32AAD94-F304-4194-B6A0-2D49D3261487}" presName="linNode" presStyleCnt="0"/>
      <dgm:spPr/>
    </dgm:pt>
    <dgm:pt modelId="{B560FDCD-B02A-4DBB-8098-73108E228A54}" type="pres">
      <dgm:prSet presAssocID="{D32AAD94-F304-4194-B6A0-2D49D3261487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7541052-8C9D-48C6-9A29-E79B730FF067}" type="pres">
      <dgm:prSet presAssocID="{D32AAD94-F304-4194-B6A0-2D49D3261487}" presName="descendantText" presStyleLbl="alignAccFollowNode1" presStyleIdx="0" presStyleCnt="5" custLinFactNeighborX="0" custLinFactNeighborY="0">
        <dgm:presLayoutVars>
          <dgm:bulletEnabled val="1"/>
        </dgm:presLayoutVars>
      </dgm:prSet>
      <dgm:spPr/>
    </dgm:pt>
    <dgm:pt modelId="{94265346-FB61-452D-89D5-12DD1623CD7C}" type="pres">
      <dgm:prSet presAssocID="{AE1471E2-1FF5-4109-9116-45EB2144CFBD}" presName="sp" presStyleCnt="0"/>
      <dgm:spPr/>
    </dgm:pt>
    <dgm:pt modelId="{32F53741-C48E-4B1C-8A13-028D31AD76BE}" type="pres">
      <dgm:prSet presAssocID="{988AC402-3229-401D-956B-A110FD81B77B}" presName="linNode" presStyleCnt="0"/>
      <dgm:spPr/>
    </dgm:pt>
    <dgm:pt modelId="{D432A756-CDC2-457E-8A3A-875F5D3D4E35}" type="pres">
      <dgm:prSet presAssocID="{988AC402-3229-401D-956B-A110FD81B77B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F0CDA02F-7566-4872-8B0D-469DCFE397C2}" type="pres">
      <dgm:prSet presAssocID="{988AC402-3229-401D-956B-A110FD81B77B}" presName="descendantText" presStyleLbl="alignAccFollowNode1" presStyleIdx="1" presStyleCnt="5">
        <dgm:presLayoutVars>
          <dgm:bulletEnabled val="1"/>
        </dgm:presLayoutVars>
      </dgm:prSet>
      <dgm:spPr/>
    </dgm:pt>
    <dgm:pt modelId="{0952402E-1BA5-428A-BD6F-B4ADE0C8E501}" type="pres">
      <dgm:prSet presAssocID="{82855D70-1F61-4599-B862-5773082ABA56}" presName="sp" presStyleCnt="0"/>
      <dgm:spPr/>
    </dgm:pt>
    <dgm:pt modelId="{26122AF8-D9D0-4968-88DE-9BBEAB9D1EE5}" type="pres">
      <dgm:prSet presAssocID="{CA8F89F6-AA05-4D6D-A78B-7225B971C8AE}" presName="linNode" presStyleCnt="0"/>
      <dgm:spPr/>
    </dgm:pt>
    <dgm:pt modelId="{3F0CEE56-3F07-4DBA-B9FD-941FE11AACB3}" type="pres">
      <dgm:prSet presAssocID="{CA8F89F6-AA05-4D6D-A78B-7225B971C8AE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FB87FFE4-7B54-4196-AE7C-AD18DB916E2C}" type="pres">
      <dgm:prSet presAssocID="{CA8F89F6-AA05-4D6D-A78B-7225B971C8AE}" presName="descendantText" presStyleLbl="alignAccFollowNode1" presStyleIdx="2" presStyleCnt="5">
        <dgm:presLayoutVars>
          <dgm:bulletEnabled val="1"/>
        </dgm:presLayoutVars>
      </dgm:prSet>
      <dgm:spPr/>
    </dgm:pt>
    <dgm:pt modelId="{A1EE1907-6478-4B6D-99B2-FB0E19C02AFA}" type="pres">
      <dgm:prSet presAssocID="{2438C63B-EAED-4A0A-AB0B-64F473886432}" presName="sp" presStyleCnt="0"/>
      <dgm:spPr/>
    </dgm:pt>
    <dgm:pt modelId="{B43E8AF3-0452-48C1-B851-DCF2BD178422}" type="pres">
      <dgm:prSet presAssocID="{74B2687F-45D0-412D-B4A5-ADDBC3F50F50}" presName="linNode" presStyleCnt="0"/>
      <dgm:spPr/>
    </dgm:pt>
    <dgm:pt modelId="{9C883B33-436A-498B-B29A-EAA5AD95A3A7}" type="pres">
      <dgm:prSet presAssocID="{74B2687F-45D0-412D-B4A5-ADDBC3F50F50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9C355AB1-06E4-47E4-9299-2A6B1586095A}" type="pres">
      <dgm:prSet presAssocID="{74B2687F-45D0-412D-B4A5-ADDBC3F50F50}" presName="descendantText" presStyleLbl="alignAccFollowNode1" presStyleIdx="3" presStyleCnt="5">
        <dgm:presLayoutVars>
          <dgm:bulletEnabled val="1"/>
        </dgm:presLayoutVars>
      </dgm:prSet>
      <dgm:spPr/>
    </dgm:pt>
    <dgm:pt modelId="{BDD0874A-0BD9-44E4-8B2E-C06489A31BB7}" type="pres">
      <dgm:prSet presAssocID="{CB7727EF-3361-4E88-B271-6836A3FBE306}" presName="sp" presStyleCnt="0"/>
      <dgm:spPr/>
    </dgm:pt>
    <dgm:pt modelId="{230D3754-0D0B-4292-A609-FD7049441AB1}" type="pres">
      <dgm:prSet presAssocID="{A7A1CEB9-7640-4D3D-9AB4-3C3554715C36}" presName="linNode" presStyleCnt="0"/>
      <dgm:spPr/>
    </dgm:pt>
    <dgm:pt modelId="{34FBA098-C72B-4A11-A3F1-57F3C1BF7FD9}" type="pres">
      <dgm:prSet presAssocID="{A7A1CEB9-7640-4D3D-9AB4-3C3554715C36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C635CF8F-E136-4C59-B2C2-8F55C374C4C4}" type="pres">
      <dgm:prSet presAssocID="{A7A1CEB9-7640-4D3D-9AB4-3C3554715C36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32765E04-5F9F-4086-B4D1-97B5787AD328}" srcId="{1A2D6735-46C7-4033-90D2-662DC9633FB5}" destId="{A7A1CEB9-7640-4D3D-9AB4-3C3554715C36}" srcOrd="4" destOrd="0" parTransId="{37A32FF1-3E92-411D-A370-D15E707DFF65}" sibTransId="{6CAFF772-22BC-4486-85CB-0FD310117549}"/>
    <dgm:cxn modelId="{24BDB705-E90B-45FB-A199-D0A1133732ED}" type="presOf" srcId="{D26BC0D6-C453-42E5-8BB5-FEB2153ED06F}" destId="{9C355AB1-06E4-47E4-9299-2A6B1586095A}" srcOrd="0" destOrd="0" presId="urn:microsoft.com/office/officeart/2005/8/layout/vList5"/>
    <dgm:cxn modelId="{67B19425-F41B-434D-81A5-0EB48FEF39E8}" type="presOf" srcId="{988AC402-3229-401D-956B-A110FD81B77B}" destId="{D432A756-CDC2-457E-8A3A-875F5D3D4E35}" srcOrd="0" destOrd="0" presId="urn:microsoft.com/office/officeart/2005/8/layout/vList5"/>
    <dgm:cxn modelId="{F93EF139-AF7B-41B6-96C8-5859B79074C3}" srcId="{988AC402-3229-401D-956B-A110FD81B77B}" destId="{6763C842-1090-44EE-99A6-28788296FDEB}" srcOrd="0" destOrd="0" parTransId="{068C476A-E6EB-4D00-BE8E-498EBB4D8C6B}" sibTransId="{22F8EFE6-C7DF-442D-8A0A-FE96A23D8F63}"/>
    <dgm:cxn modelId="{B6FA1D40-5086-4292-BD65-EE20DB930E7B}" type="presOf" srcId="{0CAE179B-4979-4039-BA84-2C4A207EAEBB}" destId="{C635CF8F-E136-4C59-B2C2-8F55C374C4C4}" srcOrd="0" destOrd="0" presId="urn:microsoft.com/office/officeart/2005/8/layout/vList5"/>
    <dgm:cxn modelId="{10751A43-B45A-4804-A40F-50F27962BA36}" srcId="{CA8F89F6-AA05-4D6D-A78B-7225B971C8AE}" destId="{5B6D5C1A-DC73-46B0-9F39-DD2684479A89}" srcOrd="0" destOrd="0" parTransId="{55602805-401B-4A1B-B89E-804A28ADF710}" sibTransId="{BE47A24E-92C4-4B9F-BDB7-90176A58EB2D}"/>
    <dgm:cxn modelId="{742A2F69-2C6A-4A8F-9E04-3873E4CB9692}" type="presOf" srcId="{5B6D5C1A-DC73-46B0-9F39-DD2684479A89}" destId="{FB87FFE4-7B54-4196-AE7C-AD18DB916E2C}" srcOrd="0" destOrd="0" presId="urn:microsoft.com/office/officeart/2005/8/layout/vList5"/>
    <dgm:cxn modelId="{4CDE7A4F-2490-4DC5-8D8E-31F7AEB959F4}" srcId="{1A2D6735-46C7-4033-90D2-662DC9633FB5}" destId="{74B2687F-45D0-412D-B4A5-ADDBC3F50F50}" srcOrd="3" destOrd="0" parTransId="{C78A3515-BFA4-4A92-A518-20213D4DEB1E}" sibTransId="{CB7727EF-3361-4E88-B271-6836A3FBE306}"/>
    <dgm:cxn modelId="{15417E88-38CB-47D3-9522-F61D5D388EF1}" type="presOf" srcId="{74B2687F-45D0-412D-B4A5-ADDBC3F50F50}" destId="{9C883B33-436A-498B-B29A-EAA5AD95A3A7}" srcOrd="0" destOrd="0" presId="urn:microsoft.com/office/officeart/2005/8/layout/vList5"/>
    <dgm:cxn modelId="{2C7C5F90-2DF8-4ACD-BEAB-367103566C46}" type="presOf" srcId="{D32AAD94-F304-4194-B6A0-2D49D3261487}" destId="{B560FDCD-B02A-4DBB-8098-73108E228A54}" srcOrd="0" destOrd="0" presId="urn:microsoft.com/office/officeart/2005/8/layout/vList5"/>
    <dgm:cxn modelId="{DB612197-C0BF-4F77-BE28-DF6BA7BA376F}" srcId="{1A2D6735-46C7-4033-90D2-662DC9633FB5}" destId="{988AC402-3229-401D-956B-A110FD81B77B}" srcOrd="1" destOrd="0" parTransId="{33AF337F-1148-4B0E-83C5-D76B82B5A668}" sibTransId="{82855D70-1F61-4599-B862-5773082ABA56}"/>
    <dgm:cxn modelId="{322DB7A2-7623-4ABF-8914-FBDD76D1DFCF}" type="presOf" srcId="{60CFABC6-187A-447E-9BAF-7F799661F6F5}" destId="{17541052-8C9D-48C6-9A29-E79B730FF067}" srcOrd="0" destOrd="0" presId="urn:microsoft.com/office/officeart/2005/8/layout/vList5"/>
    <dgm:cxn modelId="{E52148A4-E2B6-4D19-A3AE-3572D2F27BBE}" srcId="{1A2D6735-46C7-4033-90D2-662DC9633FB5}" destId="{D32AAD94-F304-4194-B6A0-2D49D3261487}" srcOrd="0" destOrd="0" parTransId="{B35D1C6E-BB0A-4C79-9FFC-3CA1CF18144C}" sibTransId="{AE1471E2-1FF5-4109-9116-45EB2144CFBD}"/>
    <dgm:cxn modelId="{7942D9AC-A085-4EBC-B9A9-B3CC652725D1}" srcId="{1A2D6735-46C7-4033-90D2-662DC9633FB5}" destId="{CA8F89F6-AA05-4D6D-A78B-7225B971C8AE}" srcOrd="2" destOrd="0" parTransId="{84029AB6-A354-473F-A0C4-EA5E5DC399A9}" sibTransId="{2438C63B-EAED-4A0A-AB0B-64F473886432}"/>
    <dgm:cxn modelId="{96E1C8BC-326D-41DA-92EB-639FBB3EFF44}" type="presOf" srcId="{CA8F89F6-AA05-4D6D-A78B-7225B971C8AE}" destId="{3F0CEE56-3F07-4DBA-B9FD-941FE11AACB3}" srcOrd="0" destOrd="0" presId="urn:microsoft.com/office/officeart/2005/8/layout/vList5"/>
    <dgm:cxn modelId="{38CCE2C8-459E-41A3-8A1F-63106D1FD0A2}" srcId="{74B2687F-45D0-412D-B4A5-ADDBC3F50F50}" destId="{D26BC0D6-C453-42E5-8BB5-FEB2153ED06F}" srcOrd="0" destOrd="0" parTransId="{47A073B2-0A7B-4911-BEB7-8136CB9752DA}" sibTransId="{915AEDE8-D85B-4442-BF5B-B1665435403C}"/>
    <dgm:cxn modelId="{F1E77FD3-65AE-4193-AD7E-99D5B4EC1115}" type="presOf" srcId="{A7A1CEB9-7640-4D3D-9AB4-3C3554715C36}" destId="{34FBA098-C72B-4A11-A3F1-57F3C1BF7FD9}" srcOrd="0" destOrd="0" presId="urn:microsoft.com/office/officeart/2005/8/layout/vList5"/>
    <dgm:cxn modelId="{2687C3D7-B247-45B4-A9DA-B48C0FDE6576}" type="presOf" srcId="{6763C842-1090-44EE-99A6-28788296FDEB}" destId="{F0CDA02F-7566-4872-8B0D-469DCFE397C2}" srcOrd="0" destOrd="0" presId="urn:microsoft.com/office/officeart/2005/8/layout/vList5"/>
    <dgm:cxn modelId="{BF55E0E4-6569-4C36-B63C-1103A92C2083}" srcId="{D32AAD94-F304-4194-B6A0-2D49D3261487}" destId="{60CFABC6-187A-447E-9BAF-7F799661F6F5}" srcOrd="0" destOrd="0" parTransId="{6A997810-C5F4-4234-8D66-6394D3FE2378}" sibTransId="{B5340C8B-24B4-44A0-AE42-8EDCE818A159}"/>
    <dgm:cxn modelId="{760F9EE9-39D2-43CB-98FF-981E99A75067}" type="presOf" srcId="{1A2D6735-46C7-4033-90D2-662DC9633FB5}" destId="{5379854F-479A-443F-B72F-2922E4190397}" srcOrd="0" destOrd="0" presId="urn:microsoft.com/office/officeart/2005/8/layout/vList5"/>
    <dgm:cxn modelId="{F0C53BEC-E461-4828-A805-B1D88002BF30}" srcId="{A7A1CEB9-7640-4D3D-9AB4-3C3554715C36}" destId="{0CAE179B-4979-4039-BA84-2C4A207EAEBB}" srcOrd="0" destOrd="0" parTransId="{874B16BD-F8A3-4CFF-94ED-79144A7A9FA8}" sibTransId="{E62C43AF-7C7A-449A-AC35-653E551C23EE}"/>
    <dgm:cxn modelId="{5BBC7F41-9C62-4FE2-8D88-ADC09CED0ACE}" type="presParOf" srcId="{5379854F-479A-443F-B72F-2922E4190397}" destId="{FC80C11E-A85A-4378-B93F-5043A679A2EC}" srcOrd="0" destOrd="0" presId="urn:microsoft.com/office/officeart/2005/8/layout/vList5"/>
    <dgm:cxn modelId="{265C7876-6A8E-4365-82A8-D228B14D2352}" type="presParOf" srcId="{FC80C11E-A85A-4378-B93F-5043A679A2EC}" destId="{B560FDCD-B02A-4DBB-8098-73108E228A54}" srcOrd="0" destOrd="0" presId="urn:microsoft.com/office/officeart/2005/8/layout/vList5"/>
    <dgm:cxn modelId="{D73FE3F1-C19A-4E26-BAF5-EF5C0B13DF16}" type="presParOf" srcId="{FC80C11E-A85A-4378-B93F-5043A679A2EC}" destId="{17541052-8C9D-48C6-9A29-E79B730FF067}" srcOrd="1" destOrd="0" presId="urn:microsoft.com/office/officeart/2005/8/layout/vList5"/>
    <dgm:cxn modelId="{3E324433-3E9C-4ABA-8DB0-1D05EED83FE9}" type="presParOf" srcId="{5379854F-479A-443F-B72F-2922E4190397}" destId="{94265346-FB61-452D-89D5-12DD1623CD7C}" srcOrd="1" destOrd="0" presId="urn:microsoft.com/office/officeart/2005/8/layout/vList5"/>
    <dgm:cxn modelId="{1E1DDB63-8AF8-4AC6-96A7-0956882FF525}" type="presParOf" srcId="{5379854F-479A-443F-B72F-2922E4190397}" destId="{32F53741-C48E-4B1C-8A13-028D31AD76BE}" srcOrd="2" destOrd="0" presId="urn:microsoft.com/office/officeart/2005/8/layout/vList5"/>
    <dgm:cxn modelId="{486118F3-5CB8-4B86-AB2B-290CD2EFFB99}" type="presParOf" srcId="{32F53741-C48E-4B1C-8A13-028D31AD76BE}" destId="{D432A756-CDC2-457E-8A3A-875F5D3D4E35}" srcOrd="0" destOrd="0" presId="urn:microsoft.com/office/officeart/2005/8/layout/vList5"/>
    <dgm:cxn modelId="{60971036-D3F8-4E8D-AAB0-C718B05571FA}" type="presParOf" srcId="{32F53741-C48E-4B1C-8A13-028D31AD76BE}" destId="{F0CDA02F-7566-4872-8B0D-469DCFE397C2}" srcOrd="1" destOrd="0" presId="urn:microsoft.com/office/officeart/2005/8/layout/vList5"/>
    <dgm:cxn modelId="{EA54EF34-D97D-4903-8B0A-5041B1FDA987}" type="presParOf" srcId="{5379854F-479A-443F-B72F-2922E4190397}" destId="{0952402E-1BA5-428A-BD6F-B4ADE0C8E501}" srcOrd="3" destOrd="0" presId="urn:microsoft.com/office/officeart/2005/8/layout/vList5"/>
    <dgm:cxn modelId="{E4EB328E-4C44-4CE9-AE08-A1F36667B192}" type="presParOf" srcId="{5379854F-479A-443F-B72F-2922E4190397}" destId="{26122AF8-D9D0-4968-88DE-9BBEAB9D1EE5}" srcOrd="4" destOrd="0" presId="urn:microsoft.com/office/officeart/2005/8/layout/vList5"/>
    <dgm:cxn modelId="{07FBD9DE-6DF8-41C3-9F56-EDB54A925E3E}" type="presParOf" srcId="{26122AF8-D9D0-4968-88DE-9BBEAB9D1EE5}" destId="{3F0CEE56-3F07-4DBA-B9FD-941FE11AACB3}" srcOrd="0" destOrd="0" presId="urn:microsoft.com/office/officeart/2005/8/layout/vList5"/>
    <dgm:cxn modelId="{0697ACAC-E035-4EB6-A092-CB7B7E777ADB}" type="presParOf" srcId="{26122AF8-D9D0-4968-88DE-9BBEAB9D1EE5}" destId="{FB87FFE4-7B54-4196-AE7C-AD18DB916E2C}" srcOrd="1" destOrd="0" presId="urn:microsoft.com/office/officeart/2005/8/layout/vList5"/>
    <dgm:cxn modelId="{49BAA2B7-0761-4F42-A02D-81F2E917B5B6}" type="presParOf" srcId="{5379854F-479A-443F-B72F-2922E4190397}" destId="{A1EE1907-6478-4B6D-99B2-FB0E19C02AFA}" srcOrd="5" destOrd="0" presId="urn:microsoft.com/office/officeart/2005/8/layout/vList5"/>
    <dgm:cxn modelId="{CFADF927-6570-435F-AABE-539949A2CD6B}" type="presParOf" srcId="{5379854F-479A-443F-B72F-2922E4190397}" destId="{B43E8AF3-0452-48C1-B851-DCF2BD178422}" srcOrd="6" destOrd="0" presId="urn:microsoft.com/office/officeart/2005/8/layout/vList5"/>
    <dgm:cxn modelId="{B0B725F7-1C73-4C32-A86C-2DC6469A9843}" type="presParOf" srcId="{B43E8AF3-0452-48C1-B851-DCF2BD178422}" destId="{9C883B33-436A-498B-B29A-EAA5AD95A3A7}" srcOrd="0" destOrd="0" presId="urn:microsoft.com/office/officeart/2005/8/layout/vList5"/>
    <dgm:cxn modelId="{53954146-C5E0-4906-9151-579A1BAE23D4}" type="presParOf" srcId="{B43E8AF3-0452-48C1-B851-DCF2BD178422}" destId="{9C355AB1-06E4-47E4-9299-2A6B1586095A}" srcOrd="1" destOrd="0" presId="urn:microsoft.com/office/officeart/2005/8/layout/vList5"/>
    <dgm:cxn modelId="{F010F449-8213-4CDF-B6ED-2B528E4897E0}" type="presParOf" srcId="{5379854F-479A-443F-B72F-2922E4190397}" destId="{BDD0874A-0BD9-44E4-8B2E-C06489A31BB7}" srcOrd="7" destOrd="0" presId="urn:microsoft.com/office/officeart/2005/8/layout/vList5"/>
    <dgm:cxn modelId="{B3326EE4-1931-4EB1-9910-7A58B96E8165}" type="presParOf" srcId="{5379854F-479A-443F-B72F-2922E4190397}" destId="{230D3754-0D0B-4292-A609-FD7049441AB1}" srcOrd="8" destOrd="0" presId="urn:microsoft.com/office/officeart/2005/8/layout/vList5"/>
    <dgm:cxn modelId="{0017960E-5155-47D0-9991-0D9B4939E8D8}" type="presParOf" srcId="{230D3754-0D0B-4292-A609-FD7049441AB1}" destId="{34FBA098-C72B-4A11-A3F1-57F3C1BF7FD9}" srcOrd="0" destOrd="0" presId="urn:microsoft.com/office/officeart/2005/8/layout/vList5"/>
    <dgm:cxn modelId="{9D208FBF-A0FC-474F-817F-A3A464307C57}" type="presParOf" srcId="{230D3754-0D0B-4292-A609-FD7049441AB1}" destId="{C635CF8F-E136-4C59-B2C2-8F55C374C4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5636A-8ADF-4EB5-B51C-C4D366F129AE}">
      <dsp:nvSpPr>
        <dsp:cNvPr id="0" name=""/>
        <dsp:cNvSpPr/>
      </dsp:nvSpPr>
      <dsp:spPr>
        <a:xfrm>
          <a:off x="0" y="968029"/>
          <a:ext cx="6995886" cy="5534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2F47A-0FB5-4BE3-9073-264F31E05F7E}">
      <dsp:nvSpPr>
        <dsp:cNvPr id="0" name=""/>
        <dsp:cNvSpPr/>
      </dsp:nvSpPr>
      <dsp:spPr>
        <a:xfrm>
          <a:off x="349794" y="33552"/>
          <a:ext cx="5500984" cy="1214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99" tIns="0" rIns="1850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全球第一家</a:t>
          </a:r>
          <a:r>
            <a:rPr lang="en-US" altLang="zh-CN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CPC</a:t>
          </a:r>
          <a:r>
            <a:rPr lang="zh-CN" altLang="en-US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于</a:t>
          </a:r>
          <a:r>
            <a:rPr lang="en-US" altLang="zh-CN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1981</a:t>
          </a:r>
          <a:r>
            <a:rPr lang="zh-CN" altLang="en-US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年在美国建立，至今美国已经发展到</a:t>
          </a:r>
          <a:r>
            <a:rPr lang="en-US" altLang="zh-CN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5000</a:t>
          </a:r>
          <a:r>
            <a:rPr lang="zh-CN" altLang="en-US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余家</a:t>
          </a:r>
          <a:r>
            <a:rPr lang="en-US" altLang="zh-CN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,</a:t>
          </a:r>
          <a:r>
            <a:rPr lang="zh-CN" altLang="en-US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其中</a:t>
          </a:r>
          <a:r>
            <a:rPr lang="en-US" altLang="zh-CN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900</a:t>
          </a:r>
          <a:r>
            <a:rPr lang="zh-CN" altLang="en-US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余家已经通过认证</a:t>
          </a:r>
        </a:p>
      </dsp:txBody>
      <dsp:txXfrm>
        <a:off x="409101" y="92859"/>
        <a:ext cx="5382370" cy="1096302"/>
      </dsp:txXfrm>
    </dsp:sp>
    <dsp:sp modelId="{0E940E9D-2FED-4CE0-AE7E-C4EAB56FD694}">
      <dsp:nvSpPr>
        <dsp:cNvPr id="0" name=""/>
        <dsp:cNvSpPr/>
      </dsp:nvSpPr>
      <dsp:spPr>
        <a:xfrm>
          <a:off x="0" y="2487208"/>
          <a:ext cx="6995886" cy="5248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4FDA4-79F4-469B-9CBB-3334F97E9995}">
      <dsp:nvSpPr>
        <dsp:cNvPr id="0" name=""/>
        <dsp:cNvSpPr/>
      </dsp:nvSpPr>
      <dsp:spPr>
        <a:xfrm>
          <a:off x="349794" y="1624031"/>
          <a:ext cx="5521258" cy="1143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99" tIns="0" rIns="1850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英、法、加、澳、德国等在医院内设立“胸痛中心”，其中德国总体水平处于国际领先</a:t>
          </a:r>
        </a:p>
      </dsp:txBody>
      <dsp:txXfrm>
        <a:off x="405621" y="1679858"/>
        <a:ext cx="5409604" cy="1031963"/>
      </dsp:txXfrm>
    </dsp:sp>
    <dsp:sp modelId="{3C1B2712-9F8A-4481-922B-5A82AE8D9222}">
      <dsp:nvSpPr>
        <dsp:cNvPr id="0" name=""/>
        <dsp:cNvSpPr/>
      </dsp:nvSpPr>
      <dsp:spPr>
        <a:xfrm>
          <a:off x="0" y="4283089"/>
          <a:ext cx="699588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B7355-47D6-45BB-8C86-8C10B286CA60}">
      <dsp:nvSpPr>
        <dsp:cNvPr id="0" name=""/>
        <dsp:cNvSpPr/>
      </dsp:nvSpPr>
      <dsp:spPr>
        <a:xfrm>
          <a:off x="349452" y="3114616"/>
          <a:ext cx="5558136" cy="1460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099" tIns="0" rIns="18509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认证体系：</a:t>
          </a:r>
          <a:endParaRPr lang="en-US" altLang="zh-CN" sz="20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l" defTabSz="889000">
            <a:lnSpc>
              <a:spcPts val="12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bg1"/>
              </a:solidFill>
              <a:latin typeface="微软雅黑"/>
              <a:ea typeface="微软雅黑"/>
            </a:rPr>
            <a:t>①</a:t>
          </a:r>
          <a:r>
            <a:rPr lang="zh-CN" altLang="en-US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美国：</a:t>
          </a:r>
          <a:r>
            <a:rPr lang="en-US" altLang="zh-CN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SCPC</a:t>
          </a:r>
          <a:r>
            <a:rPr lang="zh-CN" altLang="en-US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，从国内走向国际认证</a:t>
          </a:r>
          <a:endParaRPr lang="en-US" altLang="zh-CN" sz="20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l" defTabSz="889000">
            <a:lnSpc>
              <a:spcPts val="12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bg1"/>
              </a:solidFill>
              <a:latin typeface="微软雅黑"/>
              <a:ea typeface="微软雅黑"/>
            </a:rPr>
            <a:t>②</a:t>
          </a:r>
          <a:r>
            <a:rPr lang="zh-CN" altLang="en-US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德国</a:t>
          </a:r>
          <a:r>
            <a:rPr lang="en-US" altLang="zh-CN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CPU</a:t>
          </a:r>
          <a:r>
            <a:rPr lang="zh-CN" altLang="en-US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认证</a:t>
          </a:r>
          <a:endParaRPr lang="en-US" altLang="zh-CN" sz="20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l" defTabSz="889000">
            <a:lnSpc>
              <a:spcPts val="12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bg1"/>
              </a:solidFill>
              <a:latin typeface="微软雅黑"/>
              <a:ea typeface="微软雅黑"/>
            </a:rPr>
            <a:t>③</a:t>
          </a:r>
          <a:r>
            <a:rPr lang="zh-CN" altLang="en-US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中国认证体系</a:t>
          </a:r>
        </a:p>
      </dsp:txBody>
      <dsp:txXfrm>
        <a:off x="420733" y="3185897"/>
        <a:ext cx="5415574" cy="1317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A8DE5-9941-402E-A8D8-DA07E01C1E46}">
      <dsp:nvSpPr>
        <dsp:cNvPr id="0" name=""/>
        <dsp:cNvSpPr/>
      </dsp:nvSpPr>
      <dsp:spPr>
        <a:xfrm>
          <a:off x="1656265" y="0"/>
          <a:ext cx="1223009" cy="79495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rgbClr val="002060"/>
              </a:solidFill>
            </a:rPr>
            <a:t>胸痛</a:t>
          </a:r>
          <a:endParaRPr lang="en-US" altLang="zh-CN" sz="2000" b="1" kern="1200" dirty="0">
            <a:solidFill>
              <a:srgbClr val="002060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rgbClr val="002060"/>
              </a:solidFill>
            </a:rPr>
            <a:t>中心</a:t>
          </a:r>
        </a:p>
      </dsp:txBody>
      <dsp:txXfrm>
        <a:off x="1695072" y="38807"/>
        <a:ext cx="1145395" cy="717342"/>
      </dsp:txXfrm>
    </dsp:sp>
    <dsp:sp modelId="{ADD58A76-4883-4EAE-86B7-62B8229F1C97}">
      <dsp:nvSpPr>
        <dsp:cNvPr id="0" name=""/>
        <dsp:cNvSpPr/>
      </dsp:nvSpPr>
      <dsp:spPr>
        <a:xfrm>
          <a:off x="661544" y="396882"/>
          <a:ext cx="3179782" cy="3179782"/>
        </a:xfrm>
        <a:custGeom>
          <a:avLst/>
          <a:gdLst/>
          <a:ahLst/>
          <a:cxnLst/>
          <a:rect l="0" t="0" r="0" b="0"/>
          <a:pathLst>
            <a:path>
              <a:moveTo>
                <a:pt x="2225973" y="132786"/>
              </a:moveTo>
              <a:arcTo wR="1589891" hR="1589891" stAng="17614986" swAng="1930229"/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D208A-CABF-4014-90DC-8F1144E5E5AC}">
      <dsp:nvSpPr>
        <dsp:cNvPr id="0" name=""/>
        <dsp:cNvSpPr/>
      </dsp:nvSpPr>
      <dsp:spPr>
        <a:xfrm>
          <a:off x="3153020" y="1099496"/>
          <a:ext cx="1223009" cy="79495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43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143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143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创伤救治</a:t>
          </a:r>
          <a:endParaRPr lang="en-US" altLang="zh-CN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中心</a:t>
          </a:r>
          <a:endParaRPr lang="zh-CN" altLang="en-US" sz="1600" kern="1200" dirty="0"/>
        </a:p>
      </dsp:txBody>
      <dsp:txXfrm>
        <a:off x="3191827" y="1138303"/>
        <a:ext cx="1145395" cy="717342"/>
      </dsp:txXfrm>
    </dsp:sp>
    <dsp:sp modelId="{FC36BFC4-3B5A-4161-9ACA-9B7E36A5ADC7}">
      <dsp:nvSpPr>
        <dsp:cNvPr id="0" name=""/>
        <dsp:cNvSpPr/>
      </dsp:nvSpPr>
      <dsp:spPr>
        <a:xfrm>
          <a:off x="662557" y="398387"/>
          <a:ext cx="3179782" cy="3179782"/>
        </a:xfrm>
        <a:custGeom>
          <a:avLst/>
          <a:gdLst/>
          <a:ahLst/>
          <a:cxnLst/>
          <a:rect l="0" t="0" r="0" b="0"/>
          <a:pathLst>
            <a:path>
              <a:moveTo>
                <a:pt x="3177580" y="1506237"/>
              </a:moveTo>
              <a:arcTo wR="1589891" hR="1589891" stAng="21419035" swAng="2198195"/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923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CD2B2-CA30-4AC8-8CAA-8EBDCE8E36D2}">
      <dsp:nvSpPr>
        <dsp:cNvPr id="0" name=""/>
        <dsp:cNvSpPr/>
      </dsp:nvSpPr>
      <dsp:spPr>
        <a:xfrm>
          <a:off x="2575458" y="2877049"/>
          <a:ext cx="1223009" cy="79495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87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287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287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危重新生儿救治中心</a:t>
          </a:r>
          <a:endParaRPr lang="zh-CN" altLang="en-US" sz="1600" kern="1200" dirty="0"/>
        </a:p>
      </dsp:txBody>
      <dsp:txXfrm>
        <a:off x="2614265" y="2915856"/>
        <a:ext cx="1145395" cy="717342"/>
      </dsp:txXfrm>
    </dsp:sp>
    <dsp:sp modelId="{11CF0DD4-DE8E-4962-B795-A73039E3D463}">
      <dsp:nvSpPr>
        <dsp:cNvPr id="0" name=""/>
        <dsp:cNvSpPr/>
      </dsp:nvSpPr>
      <dsp:spPr>
        <a:xfrm>
          <a:off x="662557" y="398387"/>
          <a:ext cx="3179782" cy="3179782"/>
        </a:xfrm>
        <a:custGeom>
          <a:avLst/>
          <a:gdLst/>
          <a:ahLst/>
          <a:cxnLst/>
          <a:rect l="0" t="0" r="0" b="0"/>
          <a:pathLst>
            <a:path>
              <a:moveTo>
                <a:pt x="1906573" y="3147924"/>
              </a:moveTo>
              <a:arcTo wR="1589891" hR="1589891" stAng="4710643" swAng="1378714"/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1847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6FE71-5667-4F6F-BCFE-A8FF200D1106}">
      <dsp:nvSpPr>
        <dsp:cNvPr id="0" name=""/>
        <dsp:cNvSpPr/>
      </dsp:nvSpPr>
      <dsp:spPr>
        <a:xfrm>
          <a:off x="706429" y="2877049"/>
          <a:ext cx="1223009" cy="79495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87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287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287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危重孕产妇救治中心</a:t>
          </a:r>
          <a:endParaRPr lang="zh-CN" altLang="en-US" sz="1600" kern="1200" dirty="0"/>
        </a:p>
      </dsp:txBody>
      <dsp:txXfrm>
        <a:off x="745236" y="2915856"/>
        <a:ext cx="1145395" cy="717342"/>
      </dsp:txXfrm>
    </dsp:sp>
    <dsp:sp modelId="{E18FEB2C-0C15-4BE1-98E4-ADA16C177458}">
      <dsp:nvSpPr>
        <dsp:cNvPr id="0" name=""/>
        <dsp:cNvSpPr/>
      </dsp:nvSpPr>
      <dsp:spPr>
        <a:xfrm>
          <a:off x="662557" y="398387"/>
          <a:ext cx="3179782" cy="3179782"/>
        </a:xfrm>
        <a:custGeom>
          <a:avLst/>
          <a:gdLst/>
          <a:ahLst/>
          <a:cxnLst/>
          <a:rect l="0" t="0" r="0" b="0"/>
          <a:pathLst>
            <a:path>
              <a:moveTo>
                <a:pt x="265951" y="2470197"/>
              </a:moveTo>
              <a:arcTo wR="1589891" hR="1589891" stAng="8782770" swAng="2198195"/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1847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6DDDE-BB7E-424F-A6B1-F7016D8E21F7}">
      <dsp:nvSpPr>
        <dsp:cNvPr id="0" name=""/>
        <dsp:cNvSpPr/>
      </dsp:nvSpPr>
      <dsp:spPr>
        <a:xfrm>
          <a:off x="128867" y="1099496"/>
          <a:ext cx="1223009" cy="794956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43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143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143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卒中中心</a:t>
          </a:r>
          <a:endParaRPr lang="zh-CN" altLang="en-US" sz="1600" kern="1200" dirty="0"/>
        </a:p>
      </dsp:txBody>
      <dsp:txXfrm>
        <a:off x="167674" y="1138303"/>
        <a:ext cx="1145395" cy="717342"/>
      </dsp:txXfrm>
    </dsp:sp>
    <dsp:sp modelId="{A713424C-4081-4E5E-87B1-F8862DC0E15A}">
      <dsp:nvSpPr>
        <dsp:cNvPr id="0" name=""/>
        <dsp:cNvSpPr/>
      </dsp:nvSpPr>
      <dsp:spPr>
        <a:xfrm>
          <a:off x="663539" y="396929"/>
          <a:ext cx="3179782" cy="3179782"/>
        </a:xfrm>
        <a:custGeom>
          <a:avLst/>
          <a:gdLst/>
          <a:ahLst/>
          <a:cxnLst/>
          <a:rect l="0" t="0" r="0" b="0"/>
          <a:pathLst>
            <a:path>
              <a:moveTo>
                <a:pt x="275858" y="694865"/>
              </a:moveTo>
              <a:arcTo wR="1589891" hR="1589891" stAng="12855594" swAng="2000608"/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923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41052-8C9D-48C6-9A29-E79B730FF067}">
      <dsp:nvSpPr>
        <dsp:cNvPr id="0" name=""/>
        <dsp:cNvSpPr/>
      </dsp:nvSpPr>
      <dsp:spPr>
        <a:xfrm rot="5400000">
          <a:off x="4608675" y="-1874145"/>
          <a:ext cx="750560" cy="46907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重点是考查以急诊</a:t>
          </a:r>
          <a:r>
            <a:rPr lang="en-US" altLang="zh-CN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PCI</a:t>
          </a:r>
          <a:r>
            <a:rPr lang="zh-CN" altLang="en-US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为主的</a:t>
          </a:r>
          <a:r>
            <a:rPr lang="en-US" altLang="zh-CN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STEMI</a:t>
          </a:r>
          <a:r>
            <a:rPr lang="zh-CN" altLang="en-US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救治能力</a:t>
          </a:r>
          <a:endParaRPr lang="zh-CN" altLang="en-US" sz="1800" kern="1200" dirty="0">
            <a:solidFill>
              <a:srgbClr val="002060"/>
            </a:solidFill>
          </a:endParaRPr>
        </a:p>
      </dsp:txBody>
      <dsp:txXfrm rot="-5400000">
        <a:off x="2638565" y="132604"/>
        <a:ext cx="4654143" cy="677282"/>
      </dsp:txXfrm>
    </dsp:sp>
    <dsp:sp modelId="{B560FDCD-B02A-4DBB-8098-73108E228A54}">
      <dsp:nvSpPr>
        <dsp:cNvPr id="0" name=""/>
        <dsp:cNvSpPr/>
      </dsp:nvSpPr>
      <dsp:spPr>
        <a:xfrm>
          <a:off x="0" y="2145"/>
          <a:ext cx="2638564" cy="9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1.</a:t>
          </a:r>
          <a:r>
            <a:rPr lang="zh-CN" altLang="zh-CN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基本条件与资质</a:t>
          </a:r>
          <a:endParaRPr lang="zh-CN" altLang="en-US" sz="2000" kern="1200" dirty="0">
            <a:solidFill>
              <a:schemeClr val="bg1"/>
            </a:solidFill>
          </a:endParaRPr>
        </a:p>
      </dsp:txBody>
      <dsp:txXfrm>
        <a:off x="45799" y="47944"/>
        <a:ext cx="2546966" cy="846602"/>
      </dsp:txXfrm>
    </dsp:sp>
    <dsp:sp modelId="{F0CDA02F-7566-4872-8B0D-469DCFE397C2}">
      <dsp:nvSpPr>
        <dsp:cNvPr id="0" name=""/>
        <dsp:cNvSpPr/>
      </dsp:nvSpPr>
      <dsp:spPr>
        <a:xfrm rot="5400000">
          <a:off x="4608675" y="-889035"/>
          <a:ext cx="750560" cy="46907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强调是在临床实践中执行</a:t>
          </a:r>
          <a:r>
            <a:rPr lang="en-US" altLang="zh-CN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ACS</a:t>
          </a:r>
          <a:r>
            <a:rPr lang="zh-CN" altLang="en-US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指南：将指南流程化</a:t>
          </a:r>
          <a:endParaRPr lang="zh-CN" altLang="en-US" sz="1800" kern="1200" dirty="0">
            <a:solidFill>
              <a:srgbClr val="002060"/>
            </a:solidFill>
          </a:endParaRPr>
        </a:p>
      </dsp:txBody>
      <dsp:txXfrm rot="-5400000">
        <a:off x="2638565" y="1117714"/>
        <a:ext cx="4654143" cy="677282"/>
      </dsp:txXfrm>
    </dsp:sp>
    <dsp:sp modelId="{D432A756-CDC2-457E-8A3A-875F5D3D4E35}">
      <dsp:nvSpPr>
        <dsp:cNvPr id="0" name=""/>
        <dsp:cNvSpPr/>
      </dsp:nvSpPr>
      <dsp:spPr>
        <a:xfrm>
          <a:off x="0" y="987255"/>
          <a:ext cx="2638564" cy="9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2.</a:t>
          </a:r>
          <a:r>
            <a:rPr lang="zh-CN" altLang="en-US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对急性胸痛患者的评估和救治</a:t>
          </a:r>
          <a:endParaRPr lang="zh-CN" altLang="en-US" sz="2000" kern="1200" dirty="0">
            <a:solidFill>
              <a:schemeClr val="bg1"/>
            </a:solidFill>
          </a:endParaRPr>
        </a:p>
      </dsp:txBody>
      <dsp:txXfrm>
        <a:off x="45799" y="1033054"/>
        <a:ext cx="2546966" cy="846602"/>
      </dsp:txXfrm>
    </dsp:sp>
    <dsp:sp modelId="{FB87FFE4-7B54-4196-AE7C-AD18DB916E2C}">
      <dsp:nvSpPr>
        <dsp:cNvPr id="0" name=""/>
        <dsp:cNvSpPr/>
      </dsp:nvSpPr>
      <dsp:spPr>
        <a:xfrm rot="5400000">
          <a:off x="4608675" y="96074"/>
          <a:ext cx="750560" cy="46907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医院必须主动与院前急救系统合作以缩短救治时间</a:t>
          </a:r>
          <a:endParaRPr lang="zh-CN" altLang="en-US" sz="1800" kern="1200" dirty="0">
            <a:solidFill>
              <a:srgbClr val="002060"/>
            </a:solidFill>
          </a:endParaRPr>
        </a:p>
      </dsp:txBody>
      <dsp:txXfrm rot="-5400000">
        <a:off x="2638565" y="2102824"/>
        <a:ext cx="4654143" cy="677282"/>
      </dsp:txXfrm>
    </dsp:sp>
    <dsp:sp modelId="{3F0CEE56-3F07-4DBA-B9FD-941FE11AACB3}">
      <dsp:nvSpPr>
        <dsp:cNvPr id="0" name=""/>
        <dsp:cNvSpPr/>
      </dsp:nvSpPr>
      <dsp:spPr>
        <a:xfrm>
          <a:off x="0" y="1972365"/>
          <a:ext cx="2638564" cy="9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3.</a:t>
          </a:r>
          <a:r>
            <a:rPr lang="zh-CN" altLang="en-US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院前急救系统与院内绿色通道的整合</a:t>
          </a:r>
          <a:endParaRPr lang="zh-CN" altLang="en-US" sz="2000" kern="1200" dirty="0">
            <a:solidFill>
              <a:schemeClr val="bg1"/>
            </a:solidFill>
          </a:endParaRPr>
        </a:p>
      </dsp:txBody>
      <dsp:txXfrm>
        <a:off x="45799" y="2018164"/>
        <a:ext cx="2546966" cy="846602"/>
      </dsp:txXfrm>
    </dsp:sp>
    <dsp:sp modelId="{9C355AB1-06E4-47E4-9299-2A6B1586095A}">
      <dsp:nvSpPr>
        <dsp:cNvPr id="0" name=""/>
        <dsp:cNvSpPr/>
      </dsp:nvSpPr>
      <dsp:spPr>
        <a:xfrm rot="5400000">
          <a:off x="4608675" y="1081185"/>
          <a:ext cx="750560" cy="46907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让胸痛急救的各个环节协调工作，形成合力</a:t>
          </a:r>
          <a:endParaRPr lang="zh-CN" altLang="en-US" sz="1800" kern="1200" dirty="0">
            <a:solidFill>
              <a:srgbClr val="002060"/>
            </a:solidFill>
          </a:endParaRPr>
        </a:p>
      </dsp:txBody>
      <dsp:txXfrm rot="-5400000">
        <a:off x="2638565" y="3087935"/>
        <a:ext cx="4654143" cy="677282"/>
      </dsp:txXfrm>
    </dsp:sp>
    <dsp:sp modelId="{9C883B33-436A-498B-B29A-EAA5AD95A3A7}">
      <dsp:nvSpPr>
        <dsp:cNvPr id="0" name=""/>
        <dsp:cNvSpPr/>
      </dsp:nvSpPr>
      <dsp:spPr>
        <a:xfrm>
          <a:off x="0" y="2957476"/>
          <a:ext cx="2638564" cy="9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4.</a:t>
          </a:r>
          <a:r>
            <a:rPr lang="zh-CN" altLang="en-US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培训与教育</a:t>
          </a:r>
          <a:endParaRPr lang="zh-CN" altLang="en-US" sz="2000" kern="1200" dirty="0">
            <a:solidFill>
              <a:schemeClr val="bg1"/>
            </a:solidFill>
          </a:endParaRPr>
        </a:p>
      </dsp:txBody>
      <dsp:txXfrm>
        <a:off x="45799" y="3003275"/>
        <a:ext cx="2546966" cy="846602"/>
      </dsp:txXfrm>
    </dsp:sp>
    <dsp:sp modelId="{C635CF8F-E136-4C59-B2C2-8F55C374C4C4}">
      <dsp:nvSpPr>
        <dsp:cNvPr id="0" name=""/>
        <dsp:cNvSpPr/>
      </dsp:nvSpPr>
      <dsp:spPr>
        <a:xfrm rot="5400000">
          <a:off x="4608675" y="2066295"/>
          <a:ext cx="750560" cy="46907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以缩短</a:t>
          </a:r>
          <a:r>
            <a:rPr lang="en-US" altLang="zh-CN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STEMI</a:t>
          </a:r>
          <a:r>
            <a:rPr lang="zh-CN" altLang="en-US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总缺血时间为目标，强调逐步改进流程</a:t>
          </a:r>
          <a:endParaRPr lang="zh-CN" altLang="en-US" sz="1800" kern="1200" dirty="0">
            <a:solidFill>
              <a:srgbClr val="002060"/>
            </a:solidFill>
          </a:endParaRPr>
        </a:p>
      </dsp:txBody>
      <dsp:txXfrm rot="-5400000">
        <a:off x="2638565" y="4073045"/>
        <a:ext cx="4654143" cy="677282"/>
      </dsp:txXfrm>
    </dsp:sp>
    <dsp:sp modelId="{34FBA098-C72B-4A11-A3F1-57F3C1BF7FD9}">
      <dsp:nvSpPr>
        <dsp:cNvPr id="0" name=""/>
        <dsp:cNvSpPr/>
      </dsp:nvSpPr>
      <dsp:spPr>
        <a:xfrm>
          <a:off x="0" y="3942586"/>
          <a:ext cx="2638564" cy="9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5.</a:t>
          </a:r>
          <a:r>
            <a:rPr lang="zh-CN" altLang="en-US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持续改进</a:t>
          </a:r>
          <a:endParaRPr lang="zh-CN" altLang="en-US" sz="2000" kern="1200" dirty="0">
            <a:solidFill>
              <a:schemeClr val="bg1"/>
            </a:solidFill>
          </a:endParaRPr>
        </a:p>
      </dsp:txBody>
      <dsp:txXfrm>
        <a:off x="45799" y="3988385"/>
        <a:ext cx="2546966" cy="8466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41052-8C9D-48C6-9A29-E79B730FF067}">
      <dsp:nvSpPr>
        <dsp:cNvPr id="0" name=""/>
        <dsp:cNvSpPr/>
      </dsp:nvSpPr>
      <dsp:spPr>
        <a:xfrm rot="5400000">
          <a:off x="4608675" y="-1874145"/>
          <a:ext cx="750560" cy="46907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接诊量、基本急救及心血管条件、转运条件力</a:t>
          </a:r>
        </a:p>
      </dsp:txBody>
      <dsp:txXfrm rot="-5400000">
        <a:off x="2638565" y="132604"/>
        <a:ext cx="4654143" cy="677282"/>
      </dsp:txXfrm>
    </dsp:sp>
    <dsp:sp modelId="{B560FDCD-B02A-4DBB-8098-73108E228A54}">
      <dsp:nvSpPr>
        <dsp:cNvPr id="0" name=""/>
        <dsp:cNvSpPr/>
      </dsp:nvSpPr>
      <dsp:spPr>
        <a:xfrm>
          <a:off x="0" y="2145"/>
          <a:ext cx="2638564" cy="9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1.</a:t>
          </a:r>
          <a:r>
            <a:rPr lang="zh-CN" altLang="zh-CN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基本条件与资质</a:t>
          </a:r>
          <a:endParaRPr lang="zh-CN" altLang="en-US" sz="2000" kern="1200" dirty="0">
            <a:solidFill>
              <a:schemeClr val="bg1"/>
            </a:solidFill>
          </a:endParaRPr>
        </a:p>
      </dsp:txBody>
      <dsp:txXfrm>
        <a:off x="45799" y="47944"/>
        <a:ext cx="2546966" cy="846602"/>
      </dsp:txXfrm>
    </dsp:sp>
    <dsp:sp modelId="{F0CDA02F-7566-4872-8B0D-469DCFE397C2}">
      <dsp:nvSpPr>
        <dsp:cNvPr id="0" name=""/>
        <dsp:cNvSpPr/>
      </dsp:nvSpPr>
      <dsp:spPr>
        <a:xfrm rot="5400000">
          <a:off x="4608675" y="-889035"/>
          <a:ext cx="750560" cy="46907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30min</a:t>
          </a:r>
          <a:r>
            <a:rPr lang="zh-CN" altLang="en-US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：转出或溶栓，与</a:t>
          </a:r>
          <a:r>
            <a:rPr lang="en-US" altLang="zh-CN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PCI</a:t>
          </a:r>
          <a:r>
            <a:rPr lang="zh-CN" altLang="en-US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医院的联络机制</a:t>
          </a:r>
        </a:p>
      </dsp:txBody>
      <dsp:txXfrm rot="-5400000">
        <a:off x="2638565" y="1117714"/>
        <a:ext cx="4654143" cy="677282"/>
      </dsp:txXfrm>
    </dsp:sp>
    <dsp:sp modelId="{D432A756-CDC2-457E-8A3A-875F5D3D4E35}">
      <dsp:nvSpPr>
        <dsp:cNvPr id="0" name=""/>
        <dsp:cNvSpPr/>
      </dsp:nvSpPr>
      <dsp:spPr>
        <a:xfrm>
          <a:off x="0" y="987255"/>
          <a:ext cx="2638564" cy="9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2.</a:t>
          </a:r>
          <a:r>
            <a:rPr lang="zh-CN" altLang="en-US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对急性胸痛患者的评估和救治</a:t>
          </a:r>
          <a:endParaRPr lang="zh-CN" altLang="en-US" sz="2000" kern="1200" dirty="0">
            <a:solidFill>
              <a:schemeClr val="bg1"/>
            </a:solidFill>
          </a:endParaRPr>
        </a:p>
      </dsp:txBody>
      <dsp:txXfrm>
        <a:off x="45799" y="1033054"/>
        <a:ext cx="2546966" cy="846602"/>
      </dsp:txXfrm>
    </dsp:sp>
    <dsp:sp modelId="{FB87FFE4-7B54-4196-AE7C-AD18DB916E2C}">
      <dsp:nvSpPr>
        <dsp:cNvPr id="0" name=""/>
        <dsp:cNvSpPr/>
      </dsp:nvSpPr>
      <dsp:spPr>
        <a:xfrm rot="5400000">
          <a:off x="4608675" y="96074"/>
          <a:ext cx="750560" cy="46907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传输</a:t>
          </a:r>
          <a:r>
            <a:rPr lang="en-US" altLang="zh-CN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ECG</a:t>
          </a:r>
          <a:r>
            <a:rPr lang="zh-CN" altLang="en-US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、现场分诊、直达</a:t>
          </a:r>
          <a:r>
            <a:rPr lang="en-US" altLang="zh-CN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PCI</a:t>
          </a:r>
          <a:r>
            <a:rPr lang="zh-CN" altLang="en-US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医院或溶栓场所</a:t>
          </a:r>
        </a:p>
      </dsp:txBody>
      <dsp:txXfrm rot="-5400000">
        <a:off x="2638565" y="2102824"/>
        <a:ext cx="4654143" cy="677282"/>
      </dsp:txXfrm>
    </dsp:sp>
    <dsp:sp modelId="{3F0CEE56-3F07-4DBA-B9FD-941FE11AACB3}">
      <dsp:nvSpPr>
        <dsp:cNvPr id="0" name=""/>
        <dsp:cNvSpPr/>
      </dsp:nvSpPr>
      <dsp:spPr>
        <a:xfrm>
          <a:off x="0" y="1972365"/>
          <a:ext cx="2638564" cy="9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3.</a:t>
          </a:r>
          <a:r>
            <a:rPr lang="zh-CN" altLang="en-US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院前急救系统与院内绿色通道的整合</a:t>
          </a:r>
          <a:endParaRPr lang="zh-CN" altLang="en-US" sz="2000" kern="1200" dirty="0">
            <a:solidFill>
              <a:schemeClr val="bg1"/>
            </a:solidFill>
          </a:endParaRPr>
        </a:p>
      </dsp:txBody>
      <dsp:txXfrm>
        <a:off x="45799" y="2018164"/>
        <a:ext cx="2546966" cy="846602"/>
      </dsp:txXfrm>
    </dsp:sp>
    <dsp:sp modelId="{9C355AB1-06E4-47E4-9299-2A6B1586095A}">
      <dsp:nvSpPr>
        <dsp:cNvPr id="0" name=""/>
        <dsp:cNvSpPr/>
      </dsp:nvSpPr>
      <dsp:spPr>
        <a:xfrm rot="5400000">
          <a:off x="4608675" y="1081185"/>
          <a:ext cx="750560" cy="46907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医院全员、社区医院、社区大众教育与培训</a:t>
          </a:r>
        </a:p>
      </dsp:txBody>
      <dsp:txXfrm rot="-5400000">
        <a:off x="2638565" y="3087935"/>
        <a:ext cx="4654143" cy="677282"/>
      </dsp:txXfrm>
    </dsp:sp>
    <dsp:sp modelId="{9C883B33-436A-498B-B29A-EAA5AD95A3A7}">
      <dsp:nvSpPr>
        <dsp:cNvPr id="0" name=""/>
        <dsp:cNvSpPr/>
      </dsp:nvSpPr>
      <dsp:spPr>
        <a:xfrm>
          <a:off x="0" y="2957476"/>
          <a:ext cx="2638564" cy="9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4.</a:t>
          </a:r>
          <a:r>
            <a:rPr lang="zh-CN" altLang="en-US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培训与教育</a:t>
          </a:r>
          <a:endParaRPr lang="zh-CN" altLang="en-US" sz="2000" kern="1200" dirty="0">
            <a:solidFill>
              <a:schemeClr val="bg1"/>
            </a:solidFill>
          </a:endParaRPr>
        </a:p>
      </dsp:txBody>
      <dsp:txXfrm>
        <a:off x="45799" y="3003275"/>
        <a:ext cx="2546966" cy="846602"/>
      </dsp:txXfrm>
    </dsp:sp>
    <dsp:sp modelId="{C635CF8F-E136-4C59-B2C2-8F55C374C4C4}">
      <dsp:nvSpPr>
        <dsp:cNvPr id="0" name=""/>
        <dsp:cNvSpPr/>
      </dsp:nvSpPr>
      <dsp:spPr>
        <a:xfrm rot="5400000">
          <a:off x="4608675" y="2066295"/>
          <a:ext cx="750560" cy="46907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b="1" kern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保持持续改进的机制，改进效果</a:t>
          </a:r>
        </a:p>
      </dsp:txBody>
      <dsp:txXfrm rot="-5400000">
        <a:off x="2638565" y="4073045"/>
        <a:ext cx="4654143" cy="677282"/>
      </dsp:txXfrm>
    </dsp:sp>
    <dsp:sp modelId="{34FBA098-C72B-4A11-A3F1-57F3C1BF7FD9}">
      <dsp:nvSpPr>
        <dsp:cNvPr id="0" name=""/>
        <dsp:cNvSpPr/>
      </dsp:nvSpPr>
      <dsp:spPr>
        <a:xfrm>
          <a:off x="0" y="3942586"/>
          <a:ext cx="2638564" cy="938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5.</a:t>
          </a:r>
          <a:r>
            <a:rPr lang="zh-CN" altLang="en-US" sz="2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持续改进</a:t>
          </a:r>
          <a:endParaRPr lang="zh-CN" altLang="en-US" sz="2000" kern="1200" dirty="0">
            <a:solidFill>
              <a:schemeClr val="bg1"/>
            </a:solidFill>
          </a:endParaRPr>
        </a:p>
      </dsp:txBody>
      <dsp:txXfrm>
        <a:off x="45799" y="3988385"/>
        <a:ext cx="2546966" cy="846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#1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endSty" val="noArr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0.17919</cdr:x>
      <cdr:y>0.11422</cdr:y>
    </cdr:from>
    <cdr:to>
      <cdr:x>0.25084</cdr:x>
      <cdr:y>0.16186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44676" y="517849"/>
          <a:ext cx="537675" cy="215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200" dirty="0"/>
            <a:t>150</a:t>
          </a:r>
          <a:endParaRPr lang="zh-CN" altLang="en-US" sz="1200" dirty="0"/>
        </a:p>
      </cdr:txBody>
    </cdr:sp>
  </cdr:relSizeAnchor>
  <cdr:relSizeAnchor xmlns:cdr="http://schemas.openxmlformats.org/drawingml/2006/chartDrawing">
    <cdr:from>
      <cdr:x>0.36463</cdr:x>
      <cdr:y>0.28588</cdr:y>
    </cdr:from>
    <cdr:to>
      <cdr:x>0.436</cdr:x>
      <cdr:y>0.3258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736304" y="1296144"/>
          <a:ext cx="535584" cy="180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200" dirty="0"/>
            <a:t>115</a:t>
          </a:r>
          <a:endParaRPr lang="zh-CN" altLang="en-US" sz="1050" dirty="0"/>
        </a:p>
      </cdr:txBody>
    </cdr:sp>
  </cdr:relSizeAnchor>
  <cdr:relSizeAnchor xmlns:cdr="http://schemas.openxmlformats.org/drawingml/2006/chartDrawing">
    <cdr:from>
      <cdr:x>0.56308</cdr:x>
      <cdr:y>0.41036</cdr:y>
    </cdr:from>
    <cdr:to>
      <cdr:x>0.63445</cdr:x>
      <cdr:y>0.45028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937250" y="1860550"/>
          <a:ext cx="75247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200" dirty="0"/>
            <a:t>89</a:t>
          </a:r>
          <a:endParaRPr lang="zh-CN" altLang="en-US" sz="1200" dirty="0"/>
        </a:p>
      </cdr:txBody>
    </cdr:sp>
  </cdr:relSizeAnchor>
  <cdr:relSizeAnchor xmlns:cdr="http://schemas.openxmlformats.org/drawingml/2006/chartDrawing">
    <cdr:from>
      <cdr:x>0.74845</cdr:x>
      <cdr:y>0.4447</cdr:y>
    </cdr:from>
    <cdr:to>
      <cdr:x>0.81982</cdr:x>
      <cdr:y>0.48461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616624" y="2016224"/>
          <a:ext cx="535585" cy="180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200" dirty="0"/>
            <a:t>81</a:t>
          </a:r>
          <a:endParaRPr lang="zh-CN" altLang="en-US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0.14498</cdr:x>
      <cdr:y>0.12568</cdr:y>
    </cdr:from>
    <cdr:to>
      <cdr:x>0.22498</cdr:x>
      <cdr:y>0.18944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504056"/>
          <a:ext cx="556272" cy="255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200" dirty="0"/>
            <a:t>10.94</a:t>
          </a:r>
          <a:endParaRPr lang="zh-CN" altLang="en-US" sz="1200" dirty="0"/>
        </a:p>
      </cdr:txBody>
    </cdr:sp>
  </cdr:relSizeAnchor>
  <cdr:relSizeAnchor xmlns:cdr="http://schemas.openxmlformats.org/drawingml/2006/chartDrawing">
    <cdr:from>
      <cdr:x>0.34465</cdr:x>
      <cdr:y>0.58426</cdr:y>
    </cdr:from>
    <cdr:to>
      <cdr:x>0.42465</cdr:x>
      <cdr:y>0.62435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708275" y="2498725"/>
          <a:ext cx="628650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200"/>
            <a:t>4.11</a:t>
          </a:r>
          <a:endParaRPr lang="zh-CN" altLang="en-US" sz="1200"/>
        </a:p>
      </cdr:txBody>
    </cdr:sp>
  </cdr:relSizeAnchor>
  <cdr:relSizeAnchor xmlns:cdr="http://schemas.openxmlformats.org/drawingml/2006/chartDrawing">
    <cdr:from>
      <cdr:x>0.56283</cdr:x>
      <cdr:y>0.63549</cdr:y>
    </cdr:from>
    <cdr:to>
      <cdr:x>0.64283</cdr:x>
      <cdr:y>0.67558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422775" y="2717800"/>
          <a:ext cx="628650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200"/>
            <a:t>3.55</a:t>
          </a:r>
          <a:endParaRPr lang="zh-CN" altLang="en-US" sz="1200"/>
        </a:p>
      </cdr:txBody>
    </cdr:sp>
  </cdr:relSizeAnchor>
  <cdr:relSizeAnchor xmlns:cdr="http://schemas.openxmlformats.org/drawingml/2006/chartDrawing">
    <cdr:from>
      <cdr:x>0.76768</cdr:x>
      <cdr:y>0.66667</cdr:y>
    </cdr:from>
    <cdr:to>
      <cdr:x>0.84768</cdr:x>
      <cdr:y>0.70676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032500" y="2851150"/>
          <a:ext cx="628650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200"/>
            <a:t>2.9</a:t>
          </a:r>
          <a:endParaRPr lang="zh-CN" altLang="en-US" sz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4E48D-5BF7-4772-94E1-419F022A9E74}" type="datetimeFigureOut">
              <a:rPr lang="zh-CN" altLang="en-US" smtClean="0"/>
              <a:t>2017/3/6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EAC34-FEE5-4CFD-99D3-E836FEB78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54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83C65-0C5E-4364-84E9-BFDD393BB91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72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8F41-F972-4BED-90DC-A5FB570DC93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099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EAC34-FEE5-4CFD-99D3-E836FEB78C7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13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7494"/>
            <a:ext cx="7772400" cy="879475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90949"/>
            <a:ext cx="6858000" cy="156593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48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2F88A7-F94B-4222-BF0E-5D3A74EE6EB5}" type="datetimeFigureOut">
              <a:rPr lang="zh-CN" altLang="en-US" smtClean="0"/>
              <a:t>2017/3/6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3B0522-DCEC-4CB6-AA2D-2C4F3EA0EC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22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2F88A7-F94B-4222-BF0E-5D3A74EE6EB5}" type="datetimeFigureOut">
              <a:rPr lang="zh-CN" altLang="en-US" smtClean="0"/>
              <a:t>2017/3/6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3B0522-DCEC-4CB6-AA2D-2C4F3EA0EC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774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FDC8C262-296A-4260-A4B8-AF49B5208F89}" type="datetime1">
              <a:rPr lang="zh-CN" altLang="en-US" smtClean="0"/>
              <a:pPr/>
              <a:t>2017/3/6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60767" y="6547973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57200" y="209371"/>
            <a:ext cx="8229600" cy="7249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6172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2F88A7-F94B-4222-BF0E-5D3A74EE6EB5}" type="datetimeFigureOut">
              <a:rPr lang="zh-CN" altLang="en-US" smtClean="0"/>
              <a:t>2017/3/6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3B0522-DCEC-4CB6-AA2D-2C4F3EA0EC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20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2F88A7-F94B-4222-BF0E-5D3A74EE6EB5}" type="datetimeFigureOut">
              <a:rPr lang="zh-CN" altLang="en-US" smtClean="0"/>
              <a:t>2017/3/6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3B0522-DCEC-4CB6-AA2D-2C4F3EA0EC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31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2F88A7-F94B-4222-BF0E-5D3A74EE6EB5}" type="datetimeFigureOut">
              <a:rPr lang="zh-CN" altLang="en-US" smtClean="0"/>
              <a:t>2017/3/6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3B0522-DCEC-4CB6-AA2D-2C4F3EA0EC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33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2F88A7-F94B-4222-BF0E-5D3A74EE6EB5}" type="datetimeFigureOut">
              <a:rPr lang="zh-CN" altLang="en-US" smtClean="0"/>
              <a:t>2017/3/6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3B0522-DCEC-4CB6-AA2D-2C4F3EA0EC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81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2F88A7-F94B-4222-BF0E-5D3A74EE6EB5}" type="datetimeFigureOut">
              <a:rPr lang="zh-CN" altLang="en-US" smtClean="0"/>
              <a:t>2017/3/6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3B0522-DCEC-4CB6-AA2D-2C4F3EA0EC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23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2F88A7-F94B-4222-BF0E-5D3A74EE6EB5}" type="datetimeFigureOut">
              <a:rPr lang="zh-CN" altLang="en-US" smtClean="0"/>
              <a:t>2017/3/6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3B0522-DCEC-4CB6-AA2D-2C4F3EA0EC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28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2F88A7-F94B-4222-BF0E-5D3A74EE6EB5}" type="datetimeFigureOut">
              <a:rPr lang="zh-CN" altLang="en-US" smtClean="0"/>
              <a:t>2017/3/6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3B0522-DCEC-4CB6-AA2D-2C4F3EA0EC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55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2F88A7-F94B-4222-BF0E-5D3A74EE6EB5}" type="datetimeFigureOut">
              <a:rPr lang="zh-CN" altLang="en-US" smtClean="0"/>
              <a:t>2017/3/6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3B0522-DCEC-4CB6-AA2D-2C4F3EA0EC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42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8903" y="214901"/>
            <a:ext cx="7496448" cy="697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0311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27797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192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262227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6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中国胸痛中心认证标准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ts val="66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设计理念及建设意义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98015" y="3331028"/>
            <a:ext cx="1947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</a:p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888274" y="5327"/>
            <a:ext cx="8718086" cy="98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D2B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基础上，应更重视发病</a:t>
            </a: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再灌注时间</a:t>
            </a: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47336" y="4394296"/>
            <a:ext cx="87692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682051" y="3727235"/>
            <a:ext cx="0" cy="139408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2543330" y="3727235"/>
            <a:ext cx="0" cy="139408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3040504" y="3727235"/>
            <a:ext cx="0" cy="139408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5621310" y="3727235"/>
            <a:ext cx="0" cy="139408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7047874" y="3727235"/>
            <a:ext cx="0" cy="139408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7664968" y="3727234"/>
            <a:ext cx="0" cy="139408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8207112" y="3727233"/>
            <a:ext cx="0" cy="139408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953949">
            <a:off x="512915" y="3102886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2929" y="5198981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0:00</a:t>
            </a:r>
            <a:endParaRPr lang="zh-CN" altLang="en-US" b="1" dirty="0"/>
          </a:p>
        </p:txBody>
      </p:sp>
      <p:sp>
        <p:nvSpPr>
          <p:cNvPr id="19" name="TextBox 18"/>
          <p:cNvSpPr txBox="1"/>
          <p:nvPr/>
        </p:nvSpPr>
        <p:spPr>
          <a:xfrm rot="2002188">
            <a:off x="2485383" y="2790426"/>
            <a:ext cx="461665" cy="9820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呼叫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 rot="2170543">
            <a:off x="3148480" y="2558187"/>
            <a:ext cx="461665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到达县医院</a:t>
            </a:r>
          </a:p>
        </p:txBody>
      </p:sp>
      <p:sp>
        <p:nvSpPr>
          <p:cNvPr id="21" name="TextBox 20"/>
          <p:cNvSpPr txBox="1"/>
          <p:nvPr/>
        </p:nvSpPr>
        <p:spPr>
          <a:xfrm rot="2136674">
            <a:off x="5604019" y="2547809"/>
            <a:ext cx="461665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转出县医院</a:t>
            </a:r>
          </a:p>
        </p:txBody>
      </p:sp>
      <p:sp>
        <p:nvSpPr>
          <p:cNvPr id="22" name="TextBox 21"/>
          <p:cNvSpPr txBox="1"/>
          <p:nvPr/>
        </p:nvSpPr>
        <p:spPr>
          <a:xfrm rot="2148275">
            <a:off x="7050792" y="2415345"/>
            <a:ext cx="461665" cy="14003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到达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PCI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医院</a:t>
            </a:r>
          </a:p>
        </p:txBody>
      </p:sp>
      <p:sp>
        <p:nvSpPr>
          <p:cNvPr id="23" name="TextBox 22"/>
          <p:cNvSpPr txBox="1"/>
          <p:nvPr/>
        </p:nvSpPr>
        <p:spPr>
          <a:xfrm rot="2217458">
            <a:off x="7636964" y="2691390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开通血管</a:t>
            </a:r>
          </a:p>
        </p:txBody>
      </p:sp>
      <p:sp>
        <p:nvSpPr>
          <p:cNvPr id="24" name="TextBox 23"/>
          <p:cNvSpPr txBox="1"/>
          <p:nvPr/>
        </p:nvSpPr>
        <p:spPr>
          <a:xfrm rot="2118436">
            <a:off x="8156852" y="2762780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手术结束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53369" y="5198981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5:00</a:t>
            </a:r>
            <a:endParaRPr lang="zh-CN" alt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726009" y="5198981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5:21</a:t>
            </a:r>
            <a:endParaRPr lang="zh-CN" alt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21387" y="516629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7:17</a:t>
            </a:r>
            <a:endParaRPr lang="zh-CN" alt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769784" y="516629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9:06</a:t>
            </a:r>
            <a:endParaRPr lang="zh-CN" alt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345176" y="516629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10:01</a:t>
            </a:r>
            <a:endParaRPr lang="zh-CN" alt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905804" y="515130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10:23</a:t>
            </a:r>
            <a:endParaRPr lang="zh-CN" alt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81836" y="1498563"/>
            <a:ext cx="8834746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D2B=55’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FMC2B=280’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，入门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出门时间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=116’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总缺血时间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=601’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0" y="0"/>
            <a:ext cx="9143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888273" y="7257"/>
            <a:ext cx="8255725" cy="1040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zh-CN" altLang="en-US" sz="32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如何最大限度缩短总缺血时间</a:t>
            </a: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2058" y="2384325"/>
            <a:ext cx="936844" cy="10465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1" b="11703"/>
          <a:stretch/>
        </p:blipFill>
        <p:spPr>
          <a:xfrm>
            <a:off x="7522401" y="2424431"/>
            <a:ext cx="1167000" cy="849294"/>
          </a:xfrm>
          <a:prstGeom prst="rect">
            <a:avLst/>
          </a:prstGeom>
        </p:spPr>
      </p:pic>
      <p:sp>
        <p:nvSpPr>
          <p:cNvPr id="15" name="箭头: 右 12"/>
          <p:cNvSpPr/>
          <p:nvPr/>
        </p:nvSpPr>
        <p:spPr>
          <a:xfrm>
            <a:off x="1481479" y="2741793"/>
            <a:ext cx="1063638" cy="444423"/>
          </a:xfrm>
          <a:prstGeom prst="rightArrow">
            <a:avLst/>
          </a:prstGeom>
          <a:solidFill>
            <a:srgbClr val="005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sp>
        <p:nvSpPr>
          <p:cNvPr id="16" name="箭头: 右 13"/>
          <p:cNvSpPr/>
          <p:nvPr/>
        </p:nvSpPr>
        <p:spPr>
          <a:xfrm>
            <a:off x="3686190" y="2702059"/>
            <a:ext cx="1050220" cy="444423"/>
          </a:xfrm>
          <a:prstGeom prst="rightArrow">
            <a:avLst/>
          </a:prstGeom>
          <a:solidFill>
            <a:srgbClr val="005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sp>
        <p:nvSpPr>
          <p:cNvPr id="17" name="箭头: 右 14"/>
          <p:cNvSpPr/>
          <p:nvPr/>
        </p:nvSpPr>
        <p:spPr>
          <a:xfrm>
            <a:off x="6457630" y="2638178"/>
            <a:ext cx="988816" cy="444423"/>
          </a:xfrm>
          <a:prstGeom prst="rightArrow">
            <a:avLst/>
          </a:prstGeom>
          <a:solidFill>
            <a:srgbClr val="005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sp>
        <p:nvSpPr>
          <p:cNvPr id="18" name="箭头: 右 15"/>
          <p:cNvSpPr/>
          <p:nvPr/>
        </p:nvSpPr>
        <p:spPr>
          <a:xfrm rot="2837225">
            <a:off x="3451039" y="3493137"/>
            <a:ext cx="658928" cy="444423"/>
          </a:xfrm>
          <a:prstGeom prst="rightArrow">
            <a:avLst/>
          </a:prstGeom>
          <a:solidFill>
            <a:srgbClr val="005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sp>
        <p:nvSpPr>
          <p:cNvPr id="19" name="箭头: 右 16"/>
          <p:cNvSpPr/>
          <p:nvPr/>
        </p:nvSpPr>
        <p:spPr>
          <a:xfrm rot="18989664">
            <a:off x="4817546" y="3457178"/>
            <a:ext cx="703006" cy="444423"/>
          </a:xfrm>
          <a:prstGeom prst="rightArrow">
            <a:avLst/>
          </a:prstGeom>
          <a:solidFill>
            <a:srgbClr val="00529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/>
              <a:cs typeface="+mn-cs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38170" y="1228237"/>
            <a:ext cx="8897869" cy="4047176"/>
            <a:chOff x="125107" y="1112222"/>
            <a:chExt cx="8897869" cy="4047176"/>
          </a:xfrm>
        </p:grpSpPr>
        <p:sp>
          <p:nvSpPr>
            <p:cNvPr id="8" name="矩形: 圆角 9"/>
            <p:cNvSpPr/>
            <p:nvPr/>
          </p:nvSpPr>
          <p:spPr>
            <a:xfrm>
              <a:off x="125107" y="1112222"/>
              <a:ext cx="8897869" cy="3835010"/>
            </a:xfrm>
            <a:prstGeom prst="roundRect">
              <a:avLst>
                <a:gd name="adj" fmla="val 5323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/>
              <a:endParaRPr lang="zh-CN" altLang="en-US" kern="0" dirty="0">
                <a:solidFill>
                  <a:prstClr val="white"/>
                </a:solidFill>
                <a:latin typeface="Calibri"/>
                <a:ea typeface="等线"/>
              </a:endParaRPr>
            </a:p>
          </p:txBody>
        </p:sp>
        <p:sp>
          <p:nvSpPr>
            <p:cNvPr id="20" name="文本框 17"/>
            <p:cNvSpPr txBox="1"/>
            <p:nvPr/>
          </p:nvSpPr>
          <p:spPr>
            <a:xfrm>
              <a:off x="297346" y="4759288"/>
              <a:ext cx="1467068" cy="400110"/>
            </a:xfrm>
            <a:prstGeom prst="rect">
              <a:avLst/>
            </a:prstGeom>
            <a:solidFill>
              <a:srgbClr val="005292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总缺血时间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132796" y="1325563"/>
            <a:ext cx="6795667" cy="3603856"/>
            <a:chOff x="2119733" y="1209548"/>
            <a:chExt cx="6795667" cy="3603856"/>
          </a:xfrm>
        </p:grpSpPr>
        <p:sp>
          <p:nvSpPr>
            <p:cNvPr id="14" name="矩形: 圆角 11"/>
            <p:cNvSpPr/>
            <p:nvPr/>
          </p:nvSpPr>
          <p:spPr>
            <a:xfrm>
              <a:off x="2119733" y="1209548"/>
              <a:ext cx="6795667" cy="3404657"/>
            </a:xfrm>
            <a:prstGeom prst="roundRect">
              <a:avLst>
                <a:gd name="adj" fmla="val 6776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/>
              <a:endParaRPr lang="zh-CN" altLang="en-US" kern="0">
                <a:solidFill>
                  <a:prstClr val="white"/>
                </a:solidFill>
                <a:latin typeface="Calibri"/>
                <a:ea typeface="等线"/>
              </a:endParaRPr>
            </a:p>
          </p:txBody>
        </p:sp>
        <p:sp>
          <p:nvSpPr>
            <p:cNvPr id="21" name="文本框 18"/>
            <p:cNvSpPr txBox="1"/>
            <p:nvPr/>
          </p:nvSpPr>
          <p:spPr>
            <a:xfrm>
              <a:off x="2299392" y="4413294"/>
              <a:ext cx="2236510" cy="400110"/>
            </a:xfrm>
            <a:prstGeom prst="rect">
              <a:avLst/>
            </a:prstGeom>
            <a:solidFill>
              <a:srgbClr val="005292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医疗系统绿色通道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656065" y="1470245"/>
            <a:ext cx="4116311" cy="2326742"/>
            <a:chOff x="4643002" y="1354230"/>
            <a:chExt cx="4116311" cy="2326742"/>
          </a:xfrm>
        </p:grpSpPr>
        <p:sp>
          <p:nvSpPr>
            <p:cNvPr id="13" name="矩形: 圆角 10"/>
            <p:cNvSpPr/>
            <p:nvPr/>
          </p:nvSpPr>
          <p:spPr>
            <a:xfrm>
              <a:off x="4643002" y="1354230"/>
              <a:ext cx="4116311" cy="2115111"/>
            </a:xfrm>
            <a:prstGeom prst="roundRect">
              <a:avLst>
                <a:gd name="adj" fmla="val 9554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/>
                <a:cs typeface="+mn-cs"/>
              </a:endParaRPr>
            </a:p>
          </p:txBody>
        </p:sp>
        <p:sp>
          <p:nvSpPr>
            <p:cNvPr id="22" name="文本框 19"/>
            <p:cNvSpPr txBox="1"/>
            <p:nvPr/>
          </p:nvSpPr>
          <p:spPr>
            <a:xfrm>
              <a:off x="6148823" y="3280862"/>
              <a:ext cx="1723549" cy="400110"/>
            </a:xfrm>
            <a:prstGeom prst="rect">
              <a:avLst/>
            </a:prstGeom>
            <a:solidFill>
              <a:srgbClr val="005292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院内绿色通道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24" y="3553191"/>
            <a:ext cx="1044194" cy="104419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84646" y="1948081"/>
            <a:ext cx="1571738" cy="1739921"/>
            <a:chOff x="171583" y="1832066"/>
            <a:chExt cx="1571738" cy="173992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74" y="2199422"/>
              <a:ext cx="1015985" cy="1015985"/>
            </a:xfrm>
            <a:prstGeom prst="rect">
              <a:avLst/>
            </a:prstGeom>
          </p:spPr>
        </p:pic>
        <p:sp>
          <p:nvSpPr>
            <p:cNvPr id="24" name="文本框 32"/>
            <p:cNvSpPr txBox="1"/>
            <p:nvPr/>
          </p:nvSpPr>
          <p:spPr>
            <a:xfrm>
              <a:off x="171583" y="183206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出现症状</a:t>
              </a:r>
            </a:p>
          </p:txBody>
        </p:sp>
        <p:sp>
          <p:nvSpPr>
            <p:cNvPr id="25" name="文本框 33"/>
            <p:cNvSpPr txBox="1"/>
            <p:nvPr/>
          </p:nvSpPr>
          <p:spPr>
            <a:xfrm>
              <a:off x="173660" y="3202655"/>
              <a:ext cx="1569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患者相关延迟</a:t>
              </a:r>
            </a:p>
          </p:txBody>
        </p:sp>
      </p:grpSp>
      <p:sp>
        <p:nvSpPr>
          <p:cNvPr id="26" name="文本框 35"/>
          <p:cNvSpPr txBox="1"/>
          <p:nvPr/>
        </p:nvSpPr>
        <p:spPr>
          <a:xfrm>
            <a:off x="3459240" y="2358064"/>
            <a:ext cx="1125822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运转时间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29" y="1725356"/>
            <a:ext cx="1666846" cy="1611548"/>
          </a:xfrm>
          <a:prstGeom prst="rect">
            <a:avLst/>
          </a:prstGeom>
        </p:spPr>
      </p:pic>
      <p:sp>
        <p:nvSpPr>
          <p:cNvPr id="38" name="上弧形箭头 37"/>
          <p:cNvSpPr>
            <a:spLocks noChangeArrowheads="1"/>
          </p:cNvSpPr>
          <p:nvPr/>
        </p:nvSpPr>
        <p:spPr bwMode="auto">
          <a:xfrm>
            <a:off x="2943236" y="1406932"/>
            <a:ext cx="5380109" cy="972859"/>
          </a:xfrm>
          <a:prstGeom prst="curvedDownArrow">
            <a:avLst>
              <a:gd name="adj1" fmla="val 24999"/>
              <a:gd name="adj2" fmla="val 49999"/>
              <a:gd name="adj3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endParaRPr lang="zh-CN" altLang="en-US"/>
          </a:p>
        </p:txBody>
      </p:sp>
      <p:sp>
        <p:nvSpPr>
          <p:cNvPr id="33" name="TextBox 62"/>
          <p:cNvSpPr txBox="1">
            <a:spLocks noChangeArrowheads="1"/>
          </p:cNvSpPr>
          <p:nvPr/>
        </p:nvSpPr>
        <p:spPr bwMode="auto">
          <a:xfrm>
            <a:off x="310409" y="5302904"/>
            <a:ext cx="8621674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华文新魏" panose="0201080004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中国胸痛中心认证体系的理论基础：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Tx/>
              <a:buNone/>
            </a:pP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——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建立区域协同救治体系</a:t>
            </a:r>
          </a:p>
        </p:txBody>
      </p:sp>
      <p:sp>
        <p:nvSpPr>
          <p:cNvPr id="28" name="文本框 34"/>
          <p:cNvSpPr txBox="1"/>
          <p:nvPr/>
        </p:nvSpPr>
        <p:spPr>
          <a:xfrm>
            <a:off x="2200730" y="1930260"/>
            <a:ext cx="1569661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院前急救系统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914400" y="0"/>
            <a:ext cx="8229599" cy="101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区域协同急救网络的流程优势</a:t>
            </a: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1370886" y="1399209"/>
            <a:ext cx="2626349" cy="707886"/>
          </a:xfrm>
          <a:prstGeom prst="rect">
            <a:avLst/>
          </a:prstGeom>
          <a:solidFill>
            <a:srgbClr val="0052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院前传输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导联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ECG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等生命检测信息</a:t>
            </a:r>
          </a:p>
        </p:txBody>
      </p:sp>
      <p:sp>
        <p:nvSpPr>
          <p:cNvPr id="11" name="文本框 9"/>
          <p:cNvSpPr txBox="1"/>
          <p:nvPr/>
        </p:nvSpPr>
        <p:spPr>
          <a:xfrm>
            <a:off x="1370886" y="2724819"/>
            <a:ext cx="2626349" cy="707886"/>
          </a:xfrm>
          <a:prstGeom prst="rect">
            <a:avLst/>
          </a:prstGeom>
          <a:solidFill>
            <a:srgbClr val="0052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患者来到，信息先到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院前诊断</a:t>
            </a:r>
          </a:p>
        </p:txBody>
      </p:sp>
      <p:sp>
        <p:nvSpPr>
          <p:cNvPr id="12" name="文本框 10"/>
          <p:cNvSpPr txBox="1"/>
          <p:nvPr/>
        </p:nvSpPr>
        <p:spPr>
          <a:xfrm>
            <a:off x="5102284" y="2745626"/>
            <a:ext cx="2382734" cy="1231106"/>
          </a:xfrm>
          <a:prstGeom prst="rect">
            <a:avLst/>
          </a:prstGeom>
          <a:solidFill>
            <a:srgbClr val="005292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院前启动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术前准备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知情同意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导管室准备</a:t>
            </a:r>
          </a:p>
        </p:txBody>
      </p:sp>
      <p:sp>
        <p:nvSpPr>
          <p:cNvPr id="13" name="文本框 11"/>
          <p:cNvSpPr txBox="1"/>
          <p:nvPr/>
        </p:nvSpPr>
        <p:spPr>
          <a:xfrm>
            <a:off x="5141089" y="4490725"/>
            <a:ext cx="2343929" cy="707886"/>
          </a:xfrm>
          <a:prstGeom prst="rect">
            <a:avLst/>
          </a:prstGeom>
          <a:solidFill>
            <a:srgbClr val="0052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绕行急诊科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直接进入导管室</a:t>
            </a:r>
          </a:p>
        </p:txBody>
      </p:sp>
      <p:sp>
        <p:nvSpPr>
          <p:cNvPr id="14" name="文本框 12"/>
          <p:cNvSpPr txBox="1"/>
          <p:nvPr/>
        </p:nvSpPr>
        <p:spPr>
          <a:xfrm>
            <a:off x="5141089" y="5674893"/>
            <a:ext cx="2343929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缩短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FMC-to-B</a:t>
            </a:r>
          </a:p>
        </p:txBody>
      </p:sp>
      <p:sp>
        <p:nvSpPr>
          <p:cNvPr id="2" name="下箭头 1"/>
          <p:cNvSpPr/>
          <p:nvPr/>
        </p:nvSpPr>
        <p:spPr>
          <a:xfrm>
            <a:off x="2461991" y="2107096"/>
            <a:ext cx="444137" cy="61772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26"/>
          <p:cNvSpPr/>
          <p:nvPr/>
        </p:nvSpPr>
        <p:spPr>
          <a:xfrm rot="16200000">
            <a:off x="4327691" y="2567976"/>
            <a:ext cx="444137" cy="1105049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下箭头 27"/>
          <p:cNvSpPr/>
          <p:nvPr/>
        </p:nvSpPr>
        <p:spPr>
          <a:xfrm>
            <a:off x="6071582" y="3976732"/>
            <a:ext cx="444137" cy="495137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下箭头 28"/>
          <p:cNvSpPr/>
          <p:nvPr/>
        </p:nvSpPr>
        <p:spPr>
          <a:xfrm>
            <a:off x="6090984" y="5198611"/>
            <a:ext cx="444137" cy="47628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887518" y="1"/>
            <a:ext cx="8256482" cy="1033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如何缩短总缺血时间 </a:t>
            </a: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49086" y="1353803"/>
            <a:ext cx="7471955" cy="4668174"/>
            <a:chOff x="875211" y="1575872"/>
            <a:chExt cx="7471955" cy="4668174"/>
          </a:xfrm>
        </p:grpSpPr>
        <p:sp>
          <p:nvSpPr>
            <p:cNvPr id="2" name="矩形 1"/>
            <p:cNvSpPr/>
            <p:nvPr/>
          </p:nvSpPr>
          <p:spPr>
            <a:xfrm>
              <a:off x="875211" y="1603449"/>
              <a:ext cx="3135716" cy="629587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缩短</a:t>
              </a: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D-to-B(N)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449982" y="1575872"/>
              <a:ext cx="2897184" cy="629587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</a:pP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建立院内绿色通道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75211" y="3101691"/>
              <a:ext cx="3135716" cy="629587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缩短</a:t>
              </a: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FMC-to-B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75211" y="4975746"/>
              <a:ext cx="3135716" cy="745786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缩短发病</a:t>
              </a: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再灌注时间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449982" y="2568673"/>
              <a:ext cx="2897184" cy="1582414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建立院内绿色通道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</a:pP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区域协同诊疗机制</a:t>
              </a:r>
              <a:endPara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</a:pP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</a:t>
              </a:r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120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及基层医院</a:t>
              </a:r>
              <a:endPara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</a:pP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快速转运机制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5449982" y="4430545"/>
              <a:ext cx="2897184" cy="1813501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建立院内绿色通道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区域协同诊疗机制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</a:t>
              </a: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120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及基层医院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快速转运机制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</a:pP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社区人群教育</a:t>
              </a:r>
            </a:p>
          </p:txBody>
        </p:sp>
      </p:grpSp>
      <p:sp>
        <p:nvSpPr>
          <p:cNvPr id="14" name="下箭头 13"/>
          <p:cNvSpPr/>
          <p:nvPr/>
        </p:nvSpPr>
        <p:spPr>
          <a:xfrm rot="16200000">
            <a:off x="4519795" y="963926"/>
            <a:ext cx="369067" cy="143905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 rot="16200000">
            <a:off x="4519795" y="2461824"/>
            <a:ext cx="369067" cy="143905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 rot="16200000">
            <a:off x="4519795" y="4386929"/>
            <a:ext cx="369067" cy="1439053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33775" y="1663894"/>
            <a:ext cx="5170468" cy="44096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主要目标：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提高早期再灌注治疗率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缩短早期救治时间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降低死亡率、致残率和医疗费用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实施方案：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加强急诊急救体系建设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加强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网络医院胸痛中心或卒中中心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加强公众教育和专业人员培训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建立急性心脑血管病救治规范和持续质量评估机制 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7867" y="1468661"/>
            <a:ext cx="2395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b="1" dirty="0">
                <a:solidFill>
                  <a:srgbClr val="FF0000"/>
                </a:solidFill>
                <a:ea typeface="黑体" panose="02010609060101010101" pitchFamily="49" charset="-122"/>
              </a:rPr>
              <a:t>国家卫计委</a:t>
            </a:r>
            <a:r>
              <a:rPr lang="en-US" altLang="zh-CN" b="1" dirty="0">
                <a:solidFill>
                  <a:srgbClr val="FF0000"/>
                </a:solidFill>
                <a:ea typeface="黑体" panose="02010609060101010101" pitchFamily="49" charset="-122"/>
              </a:rPr>
              <a:t>189</a:t>
            </a:r>
            <a:r>
              <a:rPr lang="zh-CN" altLang="en-US" b="1" dirty="0">
                <a:solidFill>
                  <a:srgbClr val="FF0000"/>
                </a:solidFill>
                <a:ea typeface="黑体" panose="02010609060101010101" pitchFamily="49" charset="-122"/>
              </a:rPr>
              <a:t>号文件</a:t>
            </a:r>
          </a:p>
        </p:txBody>
      </p:sp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2"/>
          <a:srcRect l="6976" t="6194" r="8801" b="5202"/>
          <a:stretch>
            <a:fillRect/>
          </a:stretch>
        </p:blipFill>
        <p:spPr bwMode="auto">
          <a:xfrm>
            <a:off x="922021" y="1852507"/>
            <a:ext cx="2786900" cy="403243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882265" y="0"/>
            <a:ext cx="8221978" cy="1007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胸痛中心建设已经纳入国家政策</a:t>
            </a: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0495" y="103853"/>
            <a:ext cx="8928992" cy="857250"/>
          </a:xfrm>
          <a:extLst/>
        </p:spPr>
        <p:txBody>
          <a:bodyPr rtlCol="0">
            <a:noAutofit/>
            <a:scene3d>
              <a:camera prst="orthographicFront"/>
              <a:lightRig rig="threePt" dir="t"/>
            </a:scene3d>
          </a:bodyPr>
          <a:lstStyle/>
          <a:p>
            <a:pPr algn="l" defTabSz="1023620" eaLnBrk="1" fontAlgn="auto" hangingPunct="1">
              <a:spcAft>
                <a:spcPts val="0"/>
              </a:spcAft>
              <a:defRPr/>
            </a:pPr>
            <a:r>
              <a:rPr lang="zh-CN" altLang="en-US" sz="3200" dirty="0">
                <a:solidFill>
                  <a:srgbClr val="002060"/>
                </a:solidFill>
              </a:rPr>
              <a:t>天津把胸痛中心建设作为</a:t>
            </a:r>
            <a:r>
              <a:rPr lang="en-US" altLang="zh-CN" sz="3200" dirty="0">
                <a:solidFill>
                  <a:srgbClr val="002060"/>
                </a:solidFill>
              </a:rPr>
              <a:t>20</a:t>
            </a:r>
            <a:r>
              <a:rPr lang="zh-CN" altLang="en-US" sz="3200" dirty="0">
                <a:solidFill>
                  <a:srgbClr val="002060"/>
                </a:solidFill>
              </a:rPr>
              <a:t>大民心工程之首</a:t>
            </a:r>
          </a:p>
        </p:txBody>
      </p:sp>
      <p:pic>
        <p:nvPicPr>
          <p:cNvPr id="102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6547"/>
            <a:ext cx="4583113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b="63785"/>
          <a:stretch>
            <a:fillRect/>
          </a:stretch>
        </p:blipFill>
        <p:spPr bwMode="auto">
          <a:xfrm>
            <a:off x="0" y="4212397"/>
            <a:ext cx="64738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856547"/>
            <a:ext cx="4560887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9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1"/>
          <p:cNvSpPr txBox="1">
            <a:spLocks/>
          </p:cNvSpPr>
          <p:nvPr/>
        </p:nvSpPr>
        <p:spPr>
          <a:xfrm>
            <a:off x="971948" y="237262"/>
            <a:ext cx="7226196" cy="50465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江苏省发文全省进行胸痛中心建设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68" y="1098689"/>
            <a:ext cx="4859613" cy="522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17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1"/>
          <p:cNvSpPr txBox="1">
            <a:spLocks/>
          </p:cNvSpPr>
          <p:nvPr/>
        </p:nvSpPr>
        <p:spPr>
          <a:xfrm>
            <a:off x="985200" y="277018"/>
            <a:ext cx="7226196" cy="50465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苏州市“531”工程</a:t>
            </a:r>
          </a:p>
        </p:txBody>
      </p:sp>
      <p:graphicFrame>
        <p:nvGraphicFramePr>
          <p:cNvPr id="5" name="图示 4"/>
          <p:cNvGraphicFramePr/>
          <p:nvPr>
            <p:extLst/>
          </p:nvPr>
        </p:nvGraphicFramePr>
        <p:xfrm>
          <a:off x="2627576" y="1989000"/>
          <a:ext cx="4504898" cy="372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椭圆 5"/>
          <p:cNvSpPr/>
          <p:nvPr/>
        </p:nvSpPr>
        <p:spPr>
          <a:xfrm>
            <a:off x="4283843" y="3140888"/>
            <a:ext cx="1340893" cy="178785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智慧急救</a:t>
            </a:r>
          </a:p>
          <a:p>
            <a:pPr algn="ctr"/>
            <a:r>
              <a:rPr lang="zh-CN" altLang="en-US" sz="2000" dirty="0"/>
              <a:t>协同</a:t>
            </a:r>
          </a:p>
          <a:p>
            <a:pPr algn="ctr"/>
            <a:r>
              <a:rPr lang="zh-CN" altLang="en-US" sz="2000" dirty="0"/>
              <a:t>平台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7235825" y="3068955"/>
            <a:ext cx="1559560" cy="6851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恶性肿瘤</a:t>
            </a:r>
          </a:p>
          <a:p>
            <a:pPr algn="ctr"/>
            <a:r>
              <a:rPr lang="zh-CN" altLang="en-US" dirty="0"/>
              <a:t>筛查机制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6731980" y="4941430"/>
            <a:ext cx="2210936" cy="8325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高危孕产妇和新生儿筛查机制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000460" y="1434711"/>
            <a:ext cx="2210936" cy="8325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心脑血管疾病筛查机制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1628775"/>
            <a:ext cx="2326005" cy="41351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"/>
          <p:cNvSpPr txBox="1"/>
          <p:nvPr/>
        </p:nvSpPr>
        <p:spPr>
          <a:xfrm>
            <a:off x="252095" y="4581525"/>
            <a:ext cx="2359660" cy="17373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规划第一期覆盖市级</a:t>
            </a:r>
            <a:r>
              <a:rPr lang="en-US" altLang="zh-CN" dirty="0">
                <a:solidFill>
                  <a:schemeClr val="bg1"/>
                </a:solidFill>
              </a:rPr>
              <a:t>5</a:t>
            </a:r>
            <a:r>
              <a:rPr lang="zh-CN" altLang="en-US" dirty="0">
                <a:solidFill>
                  <a:schemeClr val="bg1"/>
                </a:solidFill>
              </a:rPr>
              <a:t>家三甲、</a:t>
            </a:r>
            <a:r>
              <a:rPr lang="en-US" altLang="zh-CN" dirty="0">
                <a:solidFill>
                  <a:schemeClr val="bg1"/>
                </a:solidFill>
              </a:rPr>
              <a:t>20</a:t>
            </a:r>
            <a:r>
              <a:rPr lang="zh-CN" altLang="en-US" dirty="0">
                <a:solidFill>
                  <a:schemeClr val="bg1"/>
                </a:solidFill>
              </a:rPr>
              <a:t>家基层医院、</a:t>
            </a:r>
            <a:r>
              <a:rPr lang="en-US" altLang="zh-CN" dirty="0">
                <a:solidFill>
                  <a:schemeClr val="bg1"/>
                </a:solidFill>
              </a:rPr>
              <a:t>98</a:t>
            </a:r>
            <a:r>
              <a:rPr lang="zh-CN" altLang="en-US" dirty="0">
                <a:solidFill>
                  <a:schemeClr val="bg1"/>
                </a:solidFill>
              </a:rPr>
              <a:t>家社区医疗服务中心。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最终将覆盖全市近</a:t>
            </a:r>
            <a:r>
              <a:rPr lang="en-US" altLang="zh-CN" dirty="0">
                <a:solidFill>
                  <a:schemeClr val="bg1"/>
                </a:solidFill>
              </a:rPr>
              <a:t>3000</a:t>
            </a:r>
            <a:r>
              <a:rPr lang="zh-CN" altLang="en-US" dirty="0">
                <a:solidFill>
                  <a:schemeClr val="bg1"/>
                </a:solidFill>
              </a:rPr>
              <a:t>家医疗机构。</a:t>
            </a:r>
          </a:p>
        </p:txBody>
      </p:sp>
    </p:spTree>
    <p:extLst>
      <p:ext uri="{BB962C8B-B14F-4D97-AF65-F5344CB8AC3E}">
        <p14:creationId xmlns:p14="http://schemas.microsoft.com/office/powerpoint/2010/main" val="1280807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7" b="3380"/>
          <a:stretch>
            <a:fillRect/>
          </a:stretch>
        </p:blipFill>
        <p:spPr bwMode="auto">
          <a:xfrm>
            <a:off x="4197350" y="2414567"/>
            <a:ext cx="2480280" cy="369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213" y="93814"/>
            <a:ext cx="8217535" cy="857250"/>
          </a:xfrm>
          <a:extLst/>
        </p:spPr>
        <p:txBody>
          <a:bodyPr rtlCol="0">
            <a:noAutofit/>
            <a:scene3d>
              <a:camera prst="orthographicFront"/>
              <a:lightRig rig="threePt" dir="t"/>
            </a:scene3d>
          </a:bodyPr>
          <a:lstStyle/>
          <a:p>
            <a:pPr algn="l" fontAlgn="base">
              <a:spcAft>
                <a:spcPct val="0"/>
              </a:spcAft>
              <a:defRPr/>
            </a:pPr>
            <a:r>
              <a:rPr lang="zh-CN" altLang="en-US" sz="3200" dirty="0">
                <a:solidFill>
                  <a:srgbClr val="002060"/>
                </a:solidFill>
              </a:rPr>
              <a:t>武汉卫计委发文：全市规划， 统一推进</a:t>
            </a:r>
          </a:p>
        </p:txBody>
      </p:sp>
      <p:pic>
        <p:nvPicPr>
          <p:cNvPr id="91139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2346325"/>
            <a:ext cx="230028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287338" y="1865313"/>
            <a:ext cx="8562975" cy="3873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武汉卫计委发文推进全市胸痛中心建设</a:t>
            </a:r>
          </a:p>
        </p:txBody>
      </p:sp>
      <p:pic>
        <p:nvPicPr>
          <p:cNvPr id="91141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1725"/>
            <a:ext cx="41973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816037" y="3304462"/>
            <a:ext cx="7691108" cy="1738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90000"/>
              </a:lnSpc>
              <a:buClr>
                <a:srgbClr val="FF3300"/>
              </a:buClr>
              <a:buSzPct val="85000"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目标：</a:t>
            </a:r>
            <a:r>
              <a:rPr lang="zh-CN" altLang="en-US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年时间，建成一批技术先进、管理规范、运转高效的胸痛中心，初步形成覆盖全市的急性胸痛患者快速救治网络</a:t>
            </a:r>
          </a:p>
        </p:txBody>
      </p:sp>
    </p:spTree>
    <p:extLst>
      <p:ext uri="{BB962C8B-B14F-4D97-AF65-F5344CB8AC3E}">
        <p14:creationId xmlns:p14="http://schemas.microsoft.com/office/powerpoint/2010/main" val="372630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9714" y="-1451"/>
            <a:ext cx="8164286" cy="1021679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dirty="0">
                <a:solidFill>
                  <a:srgbClr val="002060"/>
                </a:solidFill>
              </a:rPr>
              <a:t>发布及修订中国胸痛中心认证标准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06" y="1346848"/>
            <a:ext cx="7409387" cy="460023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666699" y="2078850"/>
            <a:ext cx="4357370" cy="2862318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950" y="2078850"/>
            <a:ext cx="4357370" cy="2862318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4"/>
          <p:cNvSpPr>
            <a:spLocks noGrp="1"/>
          </p:cNvSpPr>
          <p:nvPr>
            <p:ph type="title"/>
          </p:nvPr>
        </p:nvSpPr>
        <p:spPr>
          <a:xfrm>
            <a:off x="914400" y="264995"/>
            <a:ext cx="6519574" cy="5437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3200" dirty="0">
                <a:solidFill>
                  <a:srgbClr val="002060"/>
                </a:solidFill>
              </a:rPr>
              <a:t>冠心病死亡率持续上升</a:t>
            </a:r>
          </a:p>
        </p:txBody>
      </p:sp>
      <p:sp>
        <p:nvSpPr>
          <p:cNvPr id="15" name="矩形 14"/>
          <p:cNvSpPr/>
          <p:nvPr/>
        </p:nvSpPr>
        <p:spPr>
          <a:xfrm>
            <a:off x="107950" y="5219475"/>
            <a:ext cx="4464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年城乡地区冠心病死亡率变化趋势</a:t>
            </a:r>
          </a:p>
        </p:txBody>
      </p:sp>
      <p:sp>
        <p:nvSpPr>
          <p:cNvPr id="16" name="矩形 15"/>
          <p:cNvSpPr/>
          <p:nvPr/>
        </p:nvSpPr>
        <p:spPr>
          <a:xfrm>
            <a:off x="4679950" y="5203359"/>
            <a:ext cx="4464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年城乡地区急性心肌梗死死亡率变化趋势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2636353"/>
            <a:ext cx="4464051" cy="235882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28" y="2734958"/>
            <a:ext cx="4565242" cy="21616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31755" y="1679751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olidFill>
                  <a:srgbClr val="C00000"/>
                </a:solidFill>
              </a:rPr>
              <a:t>急性心肌梗死</a:t>
            </a:r>
            <a:r>
              <a:rPr lang="zh-CN" altLang="en-US" sz="2400" dirty="0">
                <a:solidFill>
                  <a:schemeClr val="tx1"/>
                </a:solidFill>
              </a:rPr>
              <a:t>死亡率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415" y="1679752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olidFill>
                  <a:srgbClr val="C00000"/>
                </a:solidFill>
              </a:rPr>
              <a:t>冠心病总体</a:t>
            </a:r>
            <a:r>
              <a:rPr lang="zh-CN" altLang="en-US" sz="2400" dirty="0">
                <a:solidFill>
                  <a:schemeClr val="tx1"/>
                </a:solidFill>
              </a:rPr>
              <a:t>死亡率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372675" y="5863783"/>
            <a:ext cx="3227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Resource: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《中国心血管病报告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864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2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1589"/>
            <a:ext cx="8229600" cy="1023959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五大要素及其主要目的</a:t>
            </a: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1788126194"/>
              </p:ext>
            </p:extLst>
          </p:nvPr>
        </p:nvGraphicFramePr>
        <p:xfrm>
          <a:off x="1021277" y="1229783"/>
          <a:ext cx="7329347" cy="4882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7106" y="21458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中国胸痛中心</a:t>
            </a:r>
            <a:r>
              <a:rPr lang="zh-CN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建设标准</a:t>
            </a: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205910" y="1239505"/>
            <a:ext cx="4913347" cy="147756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lnSpc>
                <a:spcPts val="2200"/>
              </a:lnSpc>
              <a:buClr>
                <a:srgbClr val="002060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医院领导层理解胸痛中心建设的意义，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明确承诺支持胸痛中心建设</a:t>
            </a:r>
            <a:r>
              <a:rPr lang="zh-CN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，为胸痛中心的建设和发展提供人力、资金、流程优化、院内外协调等方面的行政支持。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2205909" y="2913555"/>
            <a:ext cx="4913347" cy="112424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lnSpc>
                <a:spcPts val="2000"/>
              </a:lnSpc>
              <a:buClr>
                <a:srgbClr val="002060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成立了胸痛中心的组织机构</a:t>
            </a:r>
            <a:r>
              <a:rPr lang="zh-CN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，包括医院层面的胸痛中心委员会以及任命了总监和协调员。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2205909" y="4481936"/>
            <a:ext cx="5004788" cy="144860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lnSpc>
                <a:spcPts val="2000"/>
              </a:lnSpc>
              <a:buClr>
                <a:srgbClr val="002060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制订了胸痛中心管理制度</a:t>
            </a:r>
            <a:r>
              <a:rPr lang="zh-CN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：至少包括数据库管理制度、联合例会制度、质量分析会制度、典型病例讨论会制度、培训制度、奖惩制度等。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Box 14"/>
          <p:cNvSpPr txBox="1"/>
          <p:nvPr/>
        </p:nvSpPr>
        <p:spPr>
          <a:xfrm>
            <a:off x="1699343" y="1646878"/>
            <a:ext cx="360363" cy="708528"/>
          </a:xfrm>
          <a:prstGeom prst="rect">
            <a:avLst/>
          </a:prstGeom>
          <a:noFill/>
          <a:ln w="12700">
            <a:noFill/>
            <a:miter/>
          </a:ln>
        </p:spPr>
        <p:txBody>
          <a:bodyPr lIns="92075" tIns="46038" rIns="92075" bIns="46038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000" i="1" dirty="0">
                <a:solidFill>
                  <a:srgbClr val="002060"/>
                </a:solidFill>
                <a:latin typeface="Arial Black" panose="020B0A04020102020204" pitchFamily="34" charset="0"/>
                <a:ea typeface="楷体_GB2312" pitchFamily="49" charset="-122"/>
              </a:rPr>
              <a:t>1</a:t>
            </a:r>
          </a:p>
        </p:txBody>
      </p:sp>
      <p:sp>
        <p:nvSpPr>
          <p:cNvPr id="38" name="Text Box 14"/>
          <p:cNvSpPr txBox="1"/>
          <p:nvPr/>
        </p:nvSpPr>
        <p:spPr>
          <a:xfrm>
            <a:off x="1686280" y="3121412"/>
            <a:ext cx="360363" cy="708528"/>
          </a:xfrm>
          <a:prstGeom prst="rect">
            <a:avLst/>
          </a:prstGeom>
          <a:noFill/>
          <a:ln w="12700">
            <a:noFill/>
            <a:miter/>
          </a:ln>
        </p:spPr>
        <p:txBody>
          <a:bodyPr lIns="92075" tIns="46038" rIns="92075" bIns="46038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000" i="1" dirty="0">
                <a:solidFill>
                  <a:srgbClr val="002060"/>
                </a:solidFill>
                <a:latin typeface="Arial Black" panose="020B0A04020102020204" pitchFamily="34" charset="0"/>
                <a:ea typeface="楷体_GB2312" pitchFamily="49" charset="-122"/>
              </a:rPr>
              <a:t>2</a:t>
            </a:r>
          </a:p>
        </p:txBody>
      </p:sp>
      <p:sp>
        <p:nvSpPr>
          <p:cNvPr id="39" name="Text Box 14"/>
          <p:cNvSpPr txBox="1"/>
          <p:nvPr/>
        </p:nvSpPr>
        <p:spPr>
          <a:xfrm>
            <a:off x="1675917" y="4971983"/>
            <a:ext cx="360363" cy="708528"/>
          </a:xfrm>
          <a:prstGeom prst="rect">
            <a:avLst/>
          </a:prstGeom>
          <a:noFill/>
          <a:ln w="12700">
            <a:noFill/>
            <a:miter/>
          </a:ln>
        </p:spPr>
        <p:txBody>
          <a:bodyPr lIns="92075" tIns="46038" rIns="92075" bIns="46038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000" i="1" dirty="0">
                <a:solidFill>
                  <a:srgbClr val="002060"/>
                </a:solidFill>
                <a:latin typeface="Arial Black" panose="020B0A04020102020204" pitchFamily="34" charset="0"/>
                <a:ea typeface="楷体_GB2312" pitchFamily="49" charset="-122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2814643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7106" y="21458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中国胸痛中心</a:t>
            </a:r>
            <a:r>
              <a:rPr lang="zh-CN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建设标准</a:t>
            </a: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451421" y="1206846"/>
            <a:ext cx="6738990" cy="23382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lnSpc>
                <a:spcPts val="2200"/>
              </a:lnSpc>
              <a:buClr>
                <a:srgbClr val="002060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心血管内科专业基本条件要求：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ts val="2200"/>
              </a:lnSpc>
              <a:buClr>
                <a:srgbClr val="002060"/>
              </a:buClr>
              <a:buSzPct val="60000"/>
              <a:buFont typeface="Wingdings" panose="05000000000000000000" pitchFamily="2" charset="2"/>
              <a:buChar char="ü"/>
            </a:pP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心血管内科在区域内为优势学科，能为本地区其它医疗机构提供心血管急危重症抢救、复杂疑难病例诊治以及继续教育等服务和支持；</a:t>
            </a:r>
            <a:endParaRPr lang="en-US" altLang="zh-CN" sz="1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ts val="2200"/>
              </a:lnSpc>
              <a:buClr>
                <a:srgbClr val="002060"/>
              </a:buClr>
              <a:buSzPct val="60000"/>
              <a:buFont typeface="Wingdings" panose="05000000000000000000" pitchFamily="2" charset="2"/>
              <a:buChar char="ü"/>
            </a:pP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配备有不少于</a:t>
            </a:r>
            <a:r>
              <a:rPr lang="en-US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张的冠心病监护室（</a:t>
            </a:r>
            <a:r>
              <a:rPr lang="en-US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CCU</a:t>
            </a: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）；</a:t>
            </a:r>
            <a:endParaRPr lang="en-US" altLang="zh-CN" sz="1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ts val="2200"/>
              </a:lnSpc>
              <a:buClr>
                <a:srgbClr val="002060"/>
              </a:buClr>
              <a:buSzPct val="60000"/>
              <a:buFont typeface="Wingdings" panose="05000000000000000000" pitchFamily="2" charset="2"/>
              <a:buChar char="ü"/>
            </a:pP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具备急诊</a:t>
            </a:r>
            <a:r>
              <a:rPr lang="en-US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PCI</a:t>
            </a: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能力，导管室基本设备能满足急诊</a:t>
            </a:r>
            <a:r>
              <a:rPr lang="en-US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PCI</a:t>
            </a: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的需要，并常备急诊</a:t>
            </a:r>
            <a:r>
              <a:rPr lang="en-US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PCI</a:t>
            </a: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所需的各类耗材；导管室</a:t>
            </a:r>
            <a:r>
              <a:rPr lang="en-US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365</a:t>
            </a: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en-US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/24</a:t>
            </a: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小时全天候开放能力；</a:t>
            </a:r>
            <a:endParaRPr lang="en-US" altLang="zh-CN" sz="1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ts val="2200"/>
              </a:lnSpc>
              <a:buClr>
                <a:srgbClr val="002060"/>
              </a:buClr>
              <a:buSzPct val="60000"/>
              <a:buFont typeface="Wingdings" panose="05000000000000000000" pitchFamily="2" charset="2"/>
              <a:buChar char="ü"/>
            </a:pP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导管室过去</a:t>
            </a:r>
            <a:r>
              <a:rPr lang="en-US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PCI</a:t>
            </a: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手术量</a:t>
            </a:r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不少于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，急诊</a:t>
            </a:r>
            <a:r>
              <a:rPr lang="en-US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PCI</a:t>
            </a: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（包括直接</a:t>
            </a:r>
            <a:r>
              <a:rPr lang="en-US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PCI</a:t>
            </a: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及补救性</a:t>
            </a:r>
            <a:r>
              <a:rPr lang="en-US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PCI</a:t>
            </a: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不低于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451421" y="3800431"/>
            <a:ext cx="6738990" cy="224767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lnSpc>
                <a:spcPts val="2000"/>
              </a:lnSpc>
              <a:buClr>
                <a:srgbClr val="002060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急诊科基本要求：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ts val="2000"/>
              </a:lnSpc>
              <a:buClr>
                <a:srgbClr val="002060"/>
              </a:buClr>
              <a:buSzPct val="60000"/>
              <a:buFont typeface="Wingdings" panose="05000000000000000000" pitchFamily="2" charset="2"/>
              <a:buChar char="ü"/>
            </a:pP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急诊科主任愿意承担胸痛中心建设任务；</a:t>
            </a:r>
            <a:endParaRPr lang="en-US" altLang="zh-CN" sz="1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ts val="2000"/>
              </a:lnSpc>
              <a:buClr>
                <a:srgbClr val="002060"/>
              </a:buClr>
              <a:buSzPct val="60000"/>
              <a:buFont typeface="Wingdings" panose="05000000000000000000" pitchFamily="2" charset="2"/>
              <a:buChar char="ü"/>
            </a:pP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设置了胸痛中心的功能分区：包括分诊台、急性胸痛诊室、抢救室、急性胸痛观察室等区域；</a:t>
            </a:r>
            <a:endParaRPr lang="en-US" altLang="zh-CN" sz="1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ts val="2000"/>
              </a:lnSpc>
              <a:buClr>
                <a:srgbClr val="002060"/>
              </a:buClr>
              <a:buSzPct val="60000"/>
              <a:buFont typeface="Wingdings" panose="05000000000000000000" pitchFamily="2" charset="2"/>
              <a:buChar char="ü"/>
            </a:pP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建立了指导急性胸痛快速分诊、快速诊疗以及急性冠状动脉综合征规范诊疗的流程图，并已经开始执行上述流程图；</a:t>
            </a:r>
            <a:endParaRPr lang="en-US" altLang="zh-CN" sz="1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ts val="2000"/>
              </a:lnSpc>
              <a:buClr>
                <a:srgbClr val="002060"/>
              </a:buClr>
              <a:buSzPct val="60000"/>
              <a:buFont typeface="Wingdings" panose="05000000000000000000" pitchFamily="2" charset="2"/>
              <a:buChar char="ü"/>
            </a:pP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对于急性胸痛患者，能够在首次医疗接触后</a:t>
            </a:r>
            <a:r>
              <a:rPr lang="en-US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分钟内完成首份心电图；</a:t>
            </a:r>
            <a:endParaRPr lang="en-US" altLang="zh-CN" sz="1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ts val="2000"/>
              </a:lnSpc>
              <a:buClr>
                <a:srgbClr val="002060"/>
              </a:buClr>
              <a:buSzPct val="60000"/>
              <a:buFont typeface="Wingdings" panose="05000000000000000000" pitchFamily="2" charset="2"/>
              <a:buChar char="ü"/>
            </a:pP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开展了床旁快速检测肌钙蛋白</a:t>
            </a:r>
            <a:r>
              <a:rPr lang="zh-CN" altLang="en-US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Box 14"/>
          <p:cNvSpPr txBox="1"/>
          <p:nvPr/>
        </p:nvSpPr>
        <p:spPr>
          <a:xfrm>
            <a:off x="923232" y="2021708"/>
            <a:ext cx="360363" cy="708528"/>
          </a:xfrm>
          <a:prstGeom prst="rect">
            <a:avLst/>
          </a:prstGeom>
          <a:noFill/>
          <a:ln w="12700">
            <a:noFill/>
            <a:miter/>
          </a:ln>
        </p:spPr>
        <p:txBody>
          <a:bodyPr lIns="92075" tIns="46038" rIns="92075" bIns="46038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000" i="1" dirty="0">
                <a:solidFill>
                  <a:srgbClr val="002060"/>
                </a:solidFill>
                <a:latin typeface="Arial Black" panose="020B0A04020102020204" pitchFamily="34" charset="0"/>
                <a:ea typeface="楷体_GB2312" pitchFamily="49" charset="-122"/>
              </a:rPr>
              <a:t>4</a:t>
            </a:r>
          </a:p>
        </p:txBody>
      </p:sp>
      <p:sp>
        <p:nvSpPr>
          <p:cNvPr id="38" name="Text Box 14"/>
          <p:cNvSpPr txBox="1"/>
          <p:nvPr/>
        </p:nvSpPr>
        <p:spPr>
          <a:xfrm>
            <a:off x="897106" y="4570002"/>
            <a:ext cx="360363" cy="708528"/>
          </a:xfrm>
          <a:prstGeom prst="rect">
            <a:avLst/>
          </a:prstGeom>
          <a:noFill/>
          <a:ln w="12700">
            <a:noFill/>
            <a:miter/>
          </a:ln>
        </p:spPr>
        <p:txBody>
          <a:bodyPr lIns="92075" tIns="46038" rIns="92075" bIns="46038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000" i="1" dirty="0">
                <a:solidFill>
                  <a:srgbClr val="002060"/>
                </a:solidFill>
                <a:latin typeface="Arial Black" panose="020B0A04020102020204" pitchFamily="34" charset="0"/>
                <a:ea typeface="楷体_GB2312" pitchFamily="49" charset="-122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798031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97106" y="21458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中国胸痛中心</a:t>
            </a:r>
            <a:r>
              <a:rPr lang="zh-CN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建设标准</a:t>
            </a: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205910" y="1698971"/>
            <a:ext cx="4913347" cy="147756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lnSpc>
                <a:spcPts val="2200"/>
              </a:lnSpc>
              <a:buClr>
                <a:srgbClr val="002060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已经按照《中国胸痛中心认证标准》开展工作，并持续改进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2218972" y="4076151"/>
            <a:ext cx="4939473" cy="112424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lnSpc>
                <a:spcPts val="2200"/>
              </a:lnSpc>
              <a:buClr>
                <a:srgbClr val="002060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已经完成在中国胸痛中心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总部</a:t>
            </a:r>
            <a:r>
              <a:rPr lang="zh-CN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网站注册过程、正式启用云平台数据库，开始填报急性胸痛数据。</a:t>
            </a:r>
          </a:p>
        </p:txBody>
      </p:sp>
      <p:sp>
        <p:nvSpPr>
          <p:cNvPr id="31" name="Text Box 14"/>
          <p:cNvSpPr txBox="1"/>
          <p:nvPr/>
        </p:nvSpPr>
        <p:spPr>
          <a:xfrm>
            <a:off x="1699343" y="2106344"/>
            <a:ext cx="360363" cy="708528"/>
          </a:xfrm>
          <a:prstGeom prst="rect">
            <a:avLst/>
          </a:prstGeom>
          <a:noFill/>
          <a:ln w="12700">
            <a:noFill/>
            <a:miter/>
          </a:ln>
        </p:spPr>
        <p:txBody>
          <a:bodyPr lIns="92075" tIns="46038" rIns="92075" bIns="46038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000" i="1" dirty="0">
                <a:solidFill>
                  <a:srgbClr val="002060"/>
                </a:solidFill>
                <a:latin typeface="Arial Black" panose="020B0A04020102020204" pitchFamily="34" charset="0"/>
                <a:ea typeface="楷体_GB2312" pitchFamily="49" charset="-122"/>
              </a:rPr>
              <a:t>6</a:t>
            </a:r>
          </a:p>
        </p:txBody>
      </p:sp>
      <p:sp>
        <p:nvSpPr>
          <p:cNvPr id="38" name="Text Box 14"/>
          <p:cNvSpPr txBox="1"/>
          <p:nvPr/>
        </p:nvSpPr>
        <p:spPr>
          <a:xfrm>
            <a:off x="1699343" y="4284008"/>
            <a:ext cx="360363" cy="708528"/>
          </a:xfrm>
          <a:prstGeom prst="rect">
            <a:avLst/>
          </a:prstGeom>
          <a:noFill/>
          <a:ln w="12700">
            <a:noFill/>
            <a:miter/>
          </a:ln>
        </p:spPr>
        <p:txBody>
          <a:bodyPr lIns="92075" tIns="46038" rIns="92075" bIns="46038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4000" i="1" dirty="0">
                <a:solidFill>
                  <a:srgbClr val="002060"/>
                </a:solidFill>
                <a:latin typeface="Arial Black" panose="020B0A04020102020204" pitchFamily="34" charset="0"/>
                <a:ea typeface="楷体_GB2312" pitchFamily="49" charset="-122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7719227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1" y="1412662"/>
            <a:ext cx="7572046" cy="4393107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64881" y="0"/>
            <a:ext cx="8786191" cy="1020417"/>
          </a:xfrm>
        </p:spPr>
        <p:txBody>
          <a:bodyPr>
            <a:noAutofit/>
          </a:bodyPr>
          <a:lstStyle/>
          <a:p>
            <a:pPr algn="l"/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第五届中国胸痛中心高峰论坛正式发布</a:t>
            </a:r>
            <a:b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中国基层胸痛中心认证标准</a:t>
            </a:r>
            <a:endParaRPr lang="zh-CN" altLang="en-US" sz="1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070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1043" y="16886"/>
            <a:ext cx="5083898" cy="1020416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中国基层胸痛中心认证标准</a:t>
            </a: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1010586" y="1180681"/>
          <a:ext cx="7329347" cy="4882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7290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14400" y="187763"/>
            <a:ext cx="8362880" cy="697912"/>
          </a:xfrm>
        </p:spPr>
        <p:txBody>
          <a:bodyPr>
            <a:noAutofit/>
          </a:bodyPr>
          <a:lstStyle/>
          <a:p>
            <a:pPr algn="l"/>
            <a:r>
              <a:rPr lang="zh-CN" altLang="en-US" sz="3200" dirty="0">
                <a:solidFill>
                  <a:srgbClr val="002060"/>
                </a:solidFill>
              </a:rPr>
              <a:t>根据医院情况，申请认证不同类型胸痛中心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466834" y="3536927"/>
            <a:ext cx="6329083" cy="0"/>
          </a:xfrm>
          <a:prstGeom prst="line">
            <a:avLst/>
          </a:prstGeom>
          <a:ln w="19050">
            <a:solidFill>
              <a:srgbClr val="005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2279634" y="2655483"/>
            <a:ext cx="4703482" cy="1758608"/>
            <a:chOff x="2235199" y="2868036"/>
            <a:chExt cx="4703482" cy="175860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2235199" y="3121951"/>
              <a:ext cx="4703482" cy="0"/>
            </a:xfrm>
            <a:prstGeom prst="line">
              <a:avLst/>
            </a:prstGeom>
            <a:ln w="19050">
              <a:solidFill>
                <a:srgbClr val="0052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235199" y="4347127"/>
              <a:ext cx="4703482" cy="0"/>
            </a:xfrm>
            <a:prstGeom prst="line">
              <a:avLst/>
            </a:prstGeom>
            <a:ln w="19050">
              <a:solidFill>
                <a:srgbClr val="0052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2531966" y="2868036"/>
              <a:ext cx="4109949" cy="507831"/>
            </a:xfrm>
            <a:prstGeom prst="rect">
              <a:avLst/>
            </a:prstGeom>
            <a:solidFill>
              <a:srgbClr val="005292"/>
            </a:solidFill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5292"/>
                </a:buClr>
              </a:pPr>
              <a:r>
                <a:rPr lang="zh-CN" altLang="en-US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上年度</a:t>
              </a:r>
              <a:r>
                <a:rPr lang="en-US" altLang="zh-CN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PCI</a:t>
              </a:r>
              <a:r>
                <a:rPr lang="zh-CN" altLang="en-US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总量≥</a:t>
              </a:r>
              <a:r>
                <a:rPr lang="en-US" altLang="zh-CN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200</a:t>
              </a:r>
              <a:r>
                <a:rPr lang="zh-CN" altLang="en-US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例</a:t>
              </a:r>
              <a:endParaRPr lang="en-US" altLang="zh-CN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26920" y="3493425"/>
              <a:ext cx="4120040" cy="507831"/>
            </a:xfrm>
            <a:prstGeom prst="rect">
              <a:avLst/>
            </a:prstGeom>
            <a:solidFill>
              <a:srgbClr val="005292"/>
            </a:solidFill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5292"/>
                </a:buClr>
              </a:pPr>
              <a:r>
                <a:rPr lang="zh-CN" altLang="en-US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上年度急诊</a:t>
              </a:r>
              <a:r>
                <a:rPr lang="en-US" altLang="zh-CN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PCI</a:t>
              </a:r>
              <a:r>
                <a:rPr lang="zh-CN" altLang="en-US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量≥</a:t>
              </a:r>
              <a:r>
                <a:rPr lang="en-US" altLang="zh-CN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50</a:t>
              </a:r>
              <a:r>
                <a:rPr lang="zh-CN" altLang="en-US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例</a:t>
              </a:r>
              <a:endParaRPr lang="en-US" altLang="zh-CN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526921" y="4118813"/>
              <a:ext cx="4120039" cy="507831"/>
            </a:xfrm>
            <a:prstGeom prst="rect">
              <a:avLst/>
            </a:prstGeom>
            <a:solidFill>
              <a:srgbClr val="005292"/>
            </a:solidFill>
          </p:spPr>
          <p:txBody>
            <a:bodyPr wrap="none" anchor="ctr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5292"/>
                </a:buClr>
              </a:pPr>
              <a:r>
                <a:rPr lang="zh-CN" altLang="en-US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≥</a:t>
              </a:r>
              <a:r>
                <a:rPr lang="en-US" altLang="zh-CN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2</a:t>
              </a:r>
              <a:r>
                <a:rPr lang="zh-CN" altLang="en-US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名以上独立完成急诊</a:t>
              </a:r>
              <a:r>
                <a:rPr lang="en-US" altLang="zh-CN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PCI</a:t>
              </a:r>
              <a:r>
                <a:rPr lang="zh-CN" altLang="en-US" b="1" dirty="0">
                  <a:solidFill>
                    <a:schemeClr val="bg1"/>
                  </a:solidFill>
                  <a:latin typeface="Microsoft YaHei" charset="-122"/>
                  <a:ea typeface="Microsoft YaHei" charset="-122"/>
                  <a:cs typeface="Microsoft YaHei" charset="-122"/>
                </a:rPr>
                <a:t>能力的医师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2235199" y="3121951"/>
              <a:ext cx="0" cy="1225176"/>
            </a:xfrm>
            <a:prstGeom prst="line">
              <a:avLst/>
            </a:prstGeom>
            <a:ln w="19050">
              <a:solidFill>
                <a:srgbClr val="0052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938681" y="3121951"/>
              <a:ext cx="0" cy="1225176"/>
            </a:xfrm>
            <a:prstGeom prst="line">
              <a:avLst/>
            </a:prstGeom>
            <a:ln w="19050">
              <a:solidFill>
                <a:srgbClr val="0052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直接连接符 21"/>
          <p:cNvCxnSpPr/>
          <p:nvPr/>
        </p:nvCxnSpPr>
        <p:spPr>
          <a:xfrm flipV="1">
            <a:off x="7795917" y="3536927"/>
            <a:ext cx="0" cy="1269245"/>
          </a:xfrm>
          <a:prstGeom prst="line">
            <a:avLst/>
          </a:prstGeom>
          <a:ln w="19050">
            <a:solidFill>
              <a:srgbClr val="005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1466834" y="2260195"/>
            <a:ext cx="0" cy="1269245"/>
          </a:xfrm>
          <a:prstGeom prst="line">
            <a:avLst/>
          </a:prstGeom>
          <a:ln w="19050">
            <a:solidFill>
              <a:srgbClr val="005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148080" y="3205146"/>
            <a:ext cx="646331" cy="64633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是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472752" y="3194221"/>
            <a:ext cx="646331" cy="64633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否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33029" y="1473713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中国胸痛中心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认证标准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677664" y="489225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中国基层胸痛中心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认证标准</a:t>
            </a:r>
          </a:p>
        </p:txBody>
      </p:sp>
    </p:spTree>
    <p:extLst>
      <p:ext uri="{BB962C8B-B14F-4D97-AF65-F5344CB8AC3E}">
        <p14:creationId xmlns:p14="http://schemas.microsoft.com/office/powerpoint/2010/main" val="1220243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8274" y="13064"/>
            <a:ext cx="8255725" cy="993912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中国胸痛中心认证进展</a:t>
            </a: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5777" y="5290305"/>
            <a:ext cx="7807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2013.11.11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开始，三年内完成九批认证，总共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家医院通过认证</a:t>
            </a:r>
          </a:p>
        </p:txBody>
      </p:sp>
      <p:graphicFrame>
        <p:nvGraphicFramePr>
          <p:cNvPr id="8" name="图表 7"/>
          <p:cNvGraphicFramePr>
            <a:graphicFrameLocks/>
          </p:cNvGraphicFramePr>
          <p:nvPr>
            <p:extLst/>
          </p:nvPr>
        </p:nvGraphicFramePr>
        <p:xfrm>
          <a:off x="422581" y="1822479"/>
          <a:ext cx="6958880" cy="3451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直接箭头连接符 8"/>
          <p:cNvCxnSpPr>
            <a:cxnSpLocks/>
          </p:cNvCxnSpPr>
          <p:nvPr/>
        </p:nvCxnSpPr>
        <p:spPr>
          <a:xfrm flipV="1">
            <a:off x="1543134" y="1806539"/>
            <a:ext cx="4711892" cy="17551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7455091" y="2508431"/>
            <a:ext cx="1582891" cy="1506977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年认证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</a:p>
        </p:txBody>
      </p:sp>
    </p:spTree>
    <p:extLst>
      <p:ext uri="{BB962C8B-B14F-4D97-AF65-F5344CB8AC3E}">
        <p14:creationId xmlns:p14="http://schemas.microsoft.com/office/powerpoint/2010/main" val="1731098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页脚占位符 1"/>
          <p:cNvSpPr>
            <a:spLocks noGrp="1"/>
          </p:cNvSpPr>
          <p:nvPr>
            <p:ph type="ftr" sz="quarter" idx="11"/>
          </p:nvPr>
        </p:nvSpPr>
        <p:spPr>
          <a:xfrm>
            <a:off x="2984509" y="5795988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中国胸痛中心提供</a:t>
            </a:r>
            <a:endParaRPr lang="en-US" altLang="zh-CN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459" name="组合 7"/>
          <p:cNvGrpSpPr>
            <a:grpSpLocks/>
          </p:cNvGrpSpPr>
          <p:nvPr/>
        </p:nvGrpSpPr>
        <p:grpSpPr bwMode="auto">
          <a:xfrm>
            <a:off x="680215" y="1225437"/>
            <a:ext cx="7676455" cy="4533900"/>
            <a:chOff x="639812" y="1392601"/>
            <a:chExt cx="7676604" cy="4533901"/>
          </a:xfrm>
        </p:grpSpPr>
        <p:graphicFrame>
          <p:nvGraphicFramePr>
            <p:cNvPr id="4" name="Chart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74295540"/>
                </p:ext>
              </p:extLst>
            </p:nvPr>
          </p:nvGraphicFramePr>
          <p:xfrm>
            <a:off x="639812" y="1392601"/>
            <a:ext cx="7504335" cy="45339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9463" name="直接连接符 5"/>
            <p:cNvCxnSpPr>
              <a:cxnSpLocks noChangeShapeType="1"/>
            </p:cNvCxnSpPr>
            <p:nvPr/>
          </p:nvCxnSpPr>
          <p:spPr bwMode="auto">
            <a:xfrm>
              <a:off x="1547664" y="3068960"/>
              <a:ext cx="5688632" cy="0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464" name="TextBox 6"/>
            <p:cNvSpPr txBox="1">
              <a:spLocks noChangeArrowheads="1"/>
            </p:cNvSpPr>
            <p:nvPr/>
          </p:nvSpPr>
          <p:spPr bwMode="auto">
            <a:xfrm>
              <a:off x="7380312" y="2780928"/>
              <a:ext cx="9361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华文新魏" pitchFamily="2" charset="-122"/>
                  <a:ea typeface="宋体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华文新魏" pitchFamily="2" charset="-122"/>
                  <a:ea typeface="宋体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华文新魏" pitchFamily="2" charset="-122"/>
                  <a:ea typeface="宋体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华文新魏" pitchFamily="2" charset="-122"/>
                  <a:ea typeface="宋体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华文新魏" pitchFamily="2" charset="-122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华文新魏" pitchFamily="2" charset="-122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华文新魏" pitchFamily="2" charset="-122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华文新魏" pitchFamily="2" charset="-122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华文新魏" pitchFamily="2" charset="-122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12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指南标准</a:t>
              </a:r>
              <a:r>
                <a:rPr lang="en-US" altLang="zh-CN" sz="12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</a:t>
              </a:r>
              <a:r>
                <a:rPr lang="zh-CN" altLang="en-US" sz="1200" b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</a:t>
              </a:r>
            </a:p>
          </p:txBody>
        </p:sp>
      </p:grpSp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885395" y="238886"/>
            <a:ext cx="81315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胸痛中心建设显著缩短</a:t>
            </a:r>
            <a:r>
              <a:rPr lang="en-US" altLang="zh-CN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STEMI</a:t>
            </a:r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救治时间</a:t>
            </a:r>
          </a:p>
        </p:txBody>
      </p:sp>
    </p:spTree>
    <p:extLst>
      <p:ext uri="{BB962C8B-B14F-4D97-AF65-F5344CB8AC3E}">
        <p14:creationId xmlns:p14="http://schemas.microsoft.com/office/powerpoint/2010/main" val="2191286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862300"/>
              </p:ext>
            </p:extLst>
          </p:nvPr>
        </p:nvGraphicFramePr>
        <p:xfrm>
          <a:off x="1396646" y="1440304"/>
          <a:ext cx="6953399" cy="4010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3" name="页脚占位符 1"/>
          <p:cNvSpPr>
            <a:spLocks noGrp="1"/>
          </p:cNvSpPr>
          <p:nvPr>
            <p:ph type="ftr" sz="quarter" idx="11"/>
          </p:nvPr>
        </p:nvSpPr>
        <p:spPr>
          <a:xfrm>
            <a:off x="3036901" y="5602926"/>
            <a:ext cx="3086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中国胸痛中心提供</a:t>
            </a:r>
            <a:endParaRPr lang="en-US" altLang="zh-CN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880399" y="237005"/>
            <a:ext cx="79858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华文新魏" pitchFamily="2" charset="-122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胸痛中心显著降低</a:t>
            </a:r>
            <a:r>
              <a:rPr lang="en-US" altLang="zh-CN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STEMI</a:t>
            </a:r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院内死亡率</a:t>
            </a:r>
          </a:p>
        </p:txBody>
      </p:sp>
    </p:spTree>
    <p:extLst>
      <p:ext uri="{BB962C8B-B14F-4D97-AF65-F5344CB8AC3E}">
        <p14:creationId xmlns:p14="http://schemas.microsoft.com/office/powerpoint/2010/main" val="239719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2311400"/>
            <a:ext cx="6665912" cy="298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318257" y="96352"/>
            <a:ext cx="8424936" cy="857250"/>
          </a:xfrm>
          <a:extLst/>
        </p:spPr>
        <p:txBody>
          <a:bodyPr rtlCol="0">
            <a:noAutofit/>
            <a:scene3d>
              <a:camera prst="orthographicFront"/>
              <a:lightRig rig="threePt" dir="t"/>
            </a:scene3d>
          </a:bodyPr>
          <a:lstStyle/>
          <a:p>
            <a:pPr defTabSz="1023620" fontAlgn="auto">
              <a:spcAft>
                <a:spcPts val="0"/>
              </a:spcAft>
              <a:defRPr/>
            </a:pPr>
            <a:r>
              <a:rPr lang="en-US" altLang="zh-CN" sz="3000" dirty="0">
                <a:solidFill>
                  <a:srgbClr val="002060"/>
                </a:solidFill>
              </a:rPr>
              <a:t>CHINA PEACE-</a:t>
            </a:r>
            <a:r>
              <a:rPr lang="zh-CN" altLang="en-US" sz="3000" dirty="0">
                <a:solidFill>
                  <a:srgbClr val="002060"/>
                </a:solidFill>
              </a:rPr>
              <a:t>急性心肌梗死回顾性研究</a:t>
            </a:r>
          </a:p>
        </p:txBody>
      </p:sp>
      <p:sp>
        <p:nvSpPr>
          <p:cNvPr id="10" name="文本框 6"/>
          <p:cNvSpPr txBox="1">
            <a:spLocks noChangeArrowheads="1"/>
          </p:cNvSpPr>
          <p:nvPr/>
        </p:nvSpPr>
        <p:spPr bwMode="auto">
          <a:xfrm>
            <a:off x="2391893" y="1551743"/>
            <a:ext cx="4463401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院内死亡率并未明显改善</a:t>
            </a:r>
            <a:r>
              <a:rPr lang="en-US" altLang="zh-CN" sz="28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!!!</a:t>
            </a:r>
            <a:endParaRPr lang="zh-CN" altLang="en-US" sz="2800" b="1" kern="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文本框 7"/>
          <p:cNvSpPr txBox="1">
            <a:spLocks noChangeArrowheads="1"/>
          </p:cNvSpPr>
          <p:nvPr/>
        </p:nvSpPr>
        <p:spPr bwMode="auto">
          <a:xfrm>
            <a:off x="1266825" y="5898253"/>
            <a:ext cx="32639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dirty="0">
                <a:latin typeface="Times New Roman" panose="02020603050405020304" pitchFamily="18" charset="0"/>
              </a:rPr>
              <a:t>Li J et al. Lancet. 2014 Jun 23. </a:t>
            </a:r>
            <a:r>
              <a:rPr lang="en-US" altLang="zh-CN" sz="1200" dirty="0" err="1">
                <a:latin typeface="Times New Roman" panose="02020603050405020304" pitchFamily="18" charset="0"/>
              </a:rPr>
              <a:t>Epub</a:t>
            </a:r>
            <a:r>
              <a:rPr lang="en-US" altLang="zh-CN" sz="1200" dirty="0">
                <a:latin typeface="Times New Roman" panose="02020603050405020304" pitchFamily="18" charset="0"/>
              </a:rPr>
              <a:t> ahead of print</a:t>
            </a:r>
          </a:p>
        </p:txBody>
      </p:sp>
      <p:sp>
        <p:nvSpPr>
          <p:cNvPr id="12" name="圆角矩形 8"/>
          <p:cNvSpPr>
            <a:spLocks noChangeArrowheads="1"/>
          </p:cNvSpPr>
          <p:nvPr/>
        </p:nvSpPr>
        <p:spPr bwMode="auto">
          <a:xfrm>
            <a:off x="5711687" y="2716696"/>
            <a:ext cx="2052844" cy="848139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1" lang="en-US" altLang="zh-CN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70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4514100"/>
            <a:ext cx="9144000" cy="170681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15000"/>
              </a:spcBef>
              <a:buClr>
                <a:schemeClr val="tx2"/>
              </a:buClr>
              <a:buSzPct val="110000"/>
              <a:buFontTx/>
              <a:buNone/>
            </a:pPr>
            <a:r>
              <a:rPr lang="en-US" altLang="zh-CN" sz="10900" i="1" dirty="0">
                <a:solidFill>
                  <a:srgbClr val="000066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Thankyou !</a:t>
            </a:r>
          </a:p>
        </p:txBody>
      </p:sp>
      <p:pic>
        <p:nvPicPr>
          <p:cNvPr id="2" name="图片 1" descr="未标题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372" y="1512859"/>
            <a:ext cx="3183255" cy="3181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8356" y="49359"/>
            <a:ext cx="8304671" cy="1027139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STEMI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救治面临的问题</a:t>
            </a: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97910" y="1379686"/>
            <a:ext cx="7447897" cy="4595452"/>
            <a:chOff x="0" y="1586077"/>
            <a:chExt cx="7447897" cy="459545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39995"/>
              <a:ext cx="2726223" cy="262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接连接符 6"/>
            <p:cNvCxnSpPr/>
            <p:nvPr/>
          </p:nvCxnSpPr>
          <p:spPr>
            <a:xfrm flipV="1">
              <a:off x="2726223" y="3918653"/>
              <a:ext cx="495948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222171" y="1770743"/>
              <a:ext cx="0" cy="419534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3222171" y="1586077"/>
              <a:ext cx="4225726" cy="400110"/>
              <a:chOff x="3222171" y="1586077"/>
              <a:chExt cx="4225726" cy="400110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3222171" y="1770743"/>
                <a:ext cx="405449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3627620" y="1586077"/>
                <a:ext cx="3820277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患者延误：发病至就诊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小时</a:t>
                </a:r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222171" y="2440064"/>
              <a:ext cx="4225725" cy="400110"/>
              <a:chOff x="3222171" y="1586077"/>
              <a:chExt cx="4225725" cy="40011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3222171" y="1770743"/>
                <a:ext cx="405449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3627619" y="1586077"/>
                <a:ext cx="3820277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转运延误                                 </a:t>
                </a:r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3244399" y="3281010"/>
              <a:ext cx="4203497" cy="400110"/>
              <a:chOff x="3222171" y="1586077"/>
              <a:chExt cx="4203497" cy="400110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3222171" y="1770743"/>
                <a:ext cx="405449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627620" y="1586077"/>
                <a:ext cx="3798048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院内延误：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D2B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延误</a:t>
                </a:r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222171" y="4044418"/>
              <a:ext cx="4225725" cy="707886"/>
              <a:chOff x="3222171" y="1447577"/>
              <a:chExt cx="4225725" cy="707886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3222171" y="1770743"/>
                <a:ext cx="405449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3638734" y="1447577"/>
                <a:ext cx="3809162" cy="70788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PCI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医院和非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PCI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医院之间缺乏有效协作机制</a:t>
                </a:r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222171" y="4978876"/>
              <a:ext cx="4225725" cy="400110"/>
              <a:chOff x="3222171" y="1586077"/>
              <a:chExt cx="4225725" cy="400110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3222171" y="1770743"/>
                <a:ext cx="405449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3627620" y="1586077"/>
                <a:ext cx="3820276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医保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 …</a:t>
                </a: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222171" y="5781419"/>
              <a:ext cx="4225725" cy="400110"/>
              <a:chOff x="3222171" y="1586077"/>
              <a:chExt cx="4225725" cy="40011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3222171" y="1770743"/>
                <a:ext cx="405449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3627620" y="1586077"/>
                <a:ext cx="3820276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早期再灌注率低：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5%---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预后差</a:t>
                </a: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133167"/>
            <a:ext cx="9144000" cy="1001512"/>
          </a:xfrm>
          <a:noFill/>
        </p:spPr>
        <p:txBody>
          <a:bodyPr>
            <a:normAutofit/>
          </a:bodyPr>
          <a:lstStyle/>
          <a:p>
            <a:pPr algn="l"/>
            <a:r>
              <a:rPr lang="zh-CN" altLang="en-US" sz="5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如何解决？</a:t>
            </a:r>
            <a:endParaRPr lang="zh-CN" altLang="en-US" sz="5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71248" y="181407"/>
            <a:ext cx="4835242" cy="1325563"/>
          </a:xfrm>
        </p:spPr>
        <p:txBody>
          <a:bodyPr>
            <a:normAutofit/>
          </a:bodyPr>
          <a:lstStyle/>
          <a:p>
            <a:br>
              <a:rPr lang="zh-CN" altLang="en-US" sz="32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966651" y="13063"/>
            <a:ext cx="8177348" cy="993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全球胸痛中心的发展历史</a:t>
            </a: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1605786019"/>
              </p:ext>
            </p:extLst>
          </p:nvPr>
        </p:nvGraphicFramePr>
        <p:xfrm>
          <a:off x="1234976" y="1295903"/>
          <a:ext cx="6995886" cy="480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914022" y="-13251"/>
            <a:ext cx="6785491" cy="1031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CPC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显著提高</a:t>
            </a: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STEMI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救治能力</a:t>
            </a: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4804" y="1361704"/>
            <a:ext cx="2792659" cy="257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大幅缩短再灌注时间</a:t>
            </a:r>
          </a:p>
        </p:txBody>
      </p:sp>
      <p:sp>
        <p:nvSpPr>
          <p:cNvPr id="13" name="矩形 12"/>
          <p:cNvSpPr/>
          <p:nvPr/>
        </p:nvSpPr>
        <p:spPr>
          <a:xfrm>
            <a:off x="725579" y="3309440"/>
            <a:ext cx="236806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显著提高再灌注比例</a:t>
            </a:r>
          </a:p>
        </p:txBody>
      </p:sp>
      <p:sp>
        <p:nvSpPr>
          <p:cNvPr id="14" name="矩形 13"/>
          <p:cNvSpPr/>
          <p:nvPr/>
        </p:nvSpPr>
        <p:spPr>
          <a:xfrm>
            <a:off x="428298" y="1752171"/>
            <a:ext cx="5071059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9973" lvl="1" indent="-294762" defTabSz="786017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1981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年第一家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CPC</a:t>
            </a:r>
          </a:p>
          <a:p>
            <a:pPr marL="649973" lvl="1" indent="-294762" defTabSz="786017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2000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年  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D2B &lt; 90min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的达标率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35%</a:t>
            </a:r>
          </a:p>
          <a:p>
            <a:pPr marL="649973" lvl="1" indent="-294762" defTabSz="786017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2005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年 平均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D2B 95min</a:t>
            </a:r>
          </a:p>
          <a:p>
            <a:pPr marL="649973" lvl="1" indent="-294762" defTabSz="786017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2010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年 平均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D2B 65min</a:t>
            </a:r>
          </a:p>
        </p:txBody>
      </p:sp>
      <p:sp>
        <p:nvSpPr>
          <p:cNvPr id="15" name="矩形 14"/>
          <p:cNvSpPr/>
          <p:nvPr/>
        </p:nvSpPr>
        <p:spPr>
          <a:xfrm>
            <a:off x="798149" y="3766640"/>
            <a:ext cx="42442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4762" indent="-294762" defTabSz="786017">
              <a:spcBef>
                <a:spcPts val="600"/>
              </a:spcBef>
              <a:buFont typeface="Arial" pitchFamily="34" charset="0"/>
              <a:buChar char="•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德国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2012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年发表的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CPU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注册结果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649973" lvl="1" indent="-294762" defTabSz="786017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院前传输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EKG79.9% </a:t>
            </a:r>
          </a:p>
          <a:p>
            <a:pPr marL="649973" lvl="1" indent="-294762" defTabSz="786017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10min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内完成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EKG 76.6%</a:t>
            </a:r>
          </a:p>
          <a:p>
            <a:pPr marL="649973" lvl="1" indent="-294762" defTabSz="786017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97%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接受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PPCI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治疗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649973" lvl="1" indent="-294762" defTabSz="786017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平均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D-to-B 31min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98149" y="3277676"/>
            <a:ext cx="74663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96" y="1826778"/>
            <a:ext cx="2390970" cy="128194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96" y="3903733"/>
            <a:ext cx="2390971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900960" y="-8488"/>
            <a:ext cx="4010296" cy="1018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胸痛中心的模式</a:t>
            </a: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51690" y="1375241"/>
            <a:ext cx="8440616" cy="1703457"/>
            <a:chOff x="351690" y="1418783"/>
            <a:chExt cx="8440616" cy="1703457"/>
          </a:xfrm>
        </p:grpSpPr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351693" y="2345921"/>
              <a:ext cx="1883508" cy="3482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缩短院内时间</a:t>
              </a:r>
            </a:p>
          </p:txBody>
        </p:sp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3731133" y="2345921"/>
              <a:ext cx="2120900" cy="3482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医院内多个学科</a:t>
              </a:r>
            </a:p>
          </p:txBody>
        </p:sp>
        <p:sp>
          <p:nvSpPr>
            <p:cNvPr id="10" name="右箭头 9"/>
            <p:cNvSpPr>
              <a:spLocks noChangeArrowheads="1"/>
            </p:cNvSpPr>
            <p:nvPr/>
          </p:nvSpPr>
          <p:spPr bwMode="auto">
            <a:xfrm>
              <a:off x="2528942" y="2207330"/>
              <a:ext cx="1071562" cy="6429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75000"/>
              </a:schemeClr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协调</a:t>
              </a:r>
            </a:p>
          </p:txBody>
        </p:sp>
        <p:sp>
          <p:nvSpPr>
            <p:cNvPr id="12" name="右箭头 11"/>
            <p:cNvSpPr>
              <a:spLocks noChangeArrowheads="1"/>
            </p:cNvSpPr>
            <p:nvPr/>
          </p:nvSpPr>
          <p:spPr bwMode="auto">
            <a:xfrm>
              <a:off x="6153134" y="2207330"/>
              <a:ext cx="1071562" cy="666383"/>
            </a:xfrm>
            <a:prstGeom prst="rightArrow">
              <a:avLst>
                <a:gd name="adj1" fmla="val 50000"/>
                <a:gd name="adj2" fmla="val 49998"/>
              </a:avLst>
            </a:prstGeom>
            <a:solidFill>
              <a:schemeClr val="bg1">
                <a:lumMod val="75000"/>
              </a:schemeClr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建立</a:t>
              </a:r>
            </a:p>
          </p:txBody>
        </p:sp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7224696" y="2345921"/>
              <a:ext cx="1567609" cy="3482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院内绿色通道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351692" y="1788115"/>
              <a:ext cx="8440614" cy="1334125"/>
            </a:xfrm>
            <a:prstGeom prst="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51690" y="1418783"/>
              <a:ext cx="1503235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传统概念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205" y="3416441"/>
            <a:ext cx="8440615" cy="2606987"/>
            <a:chOff x="366205" y="3358385"/>
            <a:chExt cx="8440615" cy="2606987"/>
          </a:xfrm>
        </p:grpSpPr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366206" y="4714578"/>
              <a:ext cx="1883508" cy="32936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缩短总缺血时间</a:t>
              </a:r>
              <a:endParaRPr lang="en-US" altLang="zh-CN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3774675" y="4059156"/>
              <a:ext cx="2120900" cy="174655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公众教育</a:t>
              </a:r>
              <a:endParaRPr lang="en-US" altLang="zh-CN" b="1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基层医院</a:t>
              </a:r>
              <a:endParaRPr lang="en-US" altLang="zh-CN" b="1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急救体系</a:t>
              </a:r>
              <a:endParaRPr lang="en-US" altLang="zh-CN" b="1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spcBef>
                  <a:spcPct val="20000"/>
                </a:spcBef>
              </a:pP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PCI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医院</a:t>
              </a:r>
              <a:endParaRPr lang="en-US" altLang="zh-CN" b="1" dirty="0">
                <a:latin typeface="微软雅黑" pitchFamily="34" charset="-122"/>
                <a:ea typeface="微软雅黑" pitchFamily="34" charset="-122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区域不同医院整合</a:t>
              </a:r>
              <a:endParaRPr lang="en-US" altLang="zh-CN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右箭头 10"/>
            <p:cNvSpPr>
              <a:spLocks noChangeArrowheads="1"/>
            </p:cNvSpPr>
            <p:nvPr/>
          </p:nvSpPr>
          <p:spPr bwMode="auto">
            <a:xfrm>
              <a:off x="2528943" y="4557792"/>
              <a:ext cx="1071562" cy="6429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整合</a:t>
              </a:r>
            </a:p>
          </p:txBody>
        </p:sp>
        <p:sp>
          <p:nvSpPr>
            <p:cNvPr id="13" name="右箭头 12"/>
            <p:cNvSpPr>
              <a:spLocks noChangeArrowheads="1"/>
            </p:cNvSpPr>
            <p:nvPr/>
          </p:nvSpPr>
          <p:spPr bwMode="auto">
            <a:xfrm>
              <a:off x="6153134" y="4532332"/>
              <a:ext cx="1050357" cy="642938"/>
            </a:xfrm>
            <a:prstGeom prst="rightArrow">
              <a:avLst>
                <a:gd name="adj1" fmla="val 50000"/>
                <a:gd name="adj2" fmla="val 49998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建立</a:t>
              </a: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7203491" y="4455657"/>
              <a:ext cx="1588814" cy="68048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区域协同救治模式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366206" y="3742231"/>
              <a:ext cx="8440614" cy="2223141"/>
            </a:xfrm>
            <a:prstGeom prst="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3" name="矩形 2"/>
            <p:cNvSpPr/>
            <p:nvPr/>
          </p:nvSpPr>
          <p:spPr>
            <a:xfrm>
              <a:off x="366205" y="3358385"/>
              <a:ext cx="1488719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现代概念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174073"/>
              </p:ext>
            </p:extLst>
          </p:nvPr>
        </p:nvGraphicFramePr>
        <p:xfrm>
          <a:off x="201320" y="1581016"/>
          <a:ext cx="8733673" cy="385570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89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8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1566"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2000" b="1" dirty="0"/>
                        <a:t> </a:t>
                      </a:r>
                      <a:endParaRPr lang="zh-CN" altLang="en-US" sz="2000" b="1" dirty="0">
                        <a:latin typeface="Arial" panose="020B0604020202020204"/>
                      </a:endParaRPr>
                    </a:p>
                  </a:txBody>
                  <a:tcPr marL="82938" marR="82938" marT="41469" marB="4146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2000" b="1" dirty="0"/>
                        <a:t>2005-2006</a:t>
                      </a:r>
                      <a:endParaRPr lang="zh-CN" altLang="en-US" sz="2000" b="1" dirty="0">
                        <a:latin typeface="Arial" panose="020B0604020202020204"/>
                      </a:endParaRPr>
                    </a:p>
                  </a:txBody>
                  <a:tcPr marL="82938" marR="82938" marT="41469" marB="4146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2000" b="1" dirty="0"/>
                        <a:t>2006-2007</a:t>
                      </a:r>
                      <a:endParaRPr lang="zh-CN" altLang="en-US" sz="2000" b="1" dirty="0">
                        <a:latin typeface="Arial" panose="020B0604020202020204"/>
                      </a:endParaRPr>
                    </a:p>
                  </a:txBody>
                  <a:tcPr marL="82938" marR="82938" marT="41469" marB="4146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2000" b="1" dirty="0"/>
                        <a:t>2007-2008</a:t>
                      </a:r>
                      <a:endParaRPr lang="zh-CN" altLang="en-US" sz="2000" b="1" dirty="0">
                        <a:latin typeface="Arial" panose="020B0604020202020204"/>
                      </a:endParaRPr>
                    </a:p>
                  </a:txBody>
                  <a:tcPr marL="82938" marR="82938" marT="41469" marB="4146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2000" b="1" dirty="0"/>
                        <a:t>2008-2009</a:t>
                      </a:r>
                      <a:endParaRPr lang="zh-CN" altLang="en-US" sz="2000" b="1" dirty="0">
                        <a:latin typeface="Arial" panose="020B0604020202020204"/>
                      </a:endParaRPr>
                    </a:p>
                  </a:txBody>
                  <a:tcPr marL="82938" marR="82938" marT="41469" marB="4146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1" dirty="0"/>
                        <a:t>P</a:t>
                      </a:r>
                      <a:r>
                        <a:rPr lang="en-US" sz="2000" b="1" dirty="0"/>
                        <a:t> Value</a:t>
                      </a:r>
                      <a:endParaRPr lang="en-US" sz="2000" b="1" dirty="0">
                        <a:latin typeface="Arial" panose="020B0604020202020204"/>
                      </a:endParaRPr>
                    </a:p>
                  </a:txBody>
                  <a:tcPr marL="82938" marR="82938" marT="41469" marB="4146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537">
                <a:tc>
                  <a:txBody>
                    <a:bodyPr/>
                    <a:lstStyle/>
                    <a:p>
                      <a:pPr fontAlgn="t"/>
                      <a:r>
                        <a:rPr lang="en-US" sz="2000" b="1" i="1" dirty="0"/>
                        <a:t>Age &gt;75</a:t>
                      </a:r>
                    </a:p>
                    <a:p>
                      <a:pPr fontAlgn="t"/>
                      <a:r>
                        <a:rPr lang="en-US" sz="2000" dirty="0"/>
                        <a:t>  Median D2B, min</a:t>
                      </a:r>
                    </a:p>
                    <a:p>
                      <a:pPr fontAlgn="t"/>
                      <a:r>
                        <a:rPr lang="en-US" sz="2000" dirty="0"/>
                        <a:t>  Mortality</a:t>
                      </a:r>
                      <a:endParaRPr lang="en-US" sz="2000" dirty="0">
                        <a:latin typeface="Arial" panose="020B0604020202020204"/>
                      </a:endParaRPr>
                    </a:p>
                  </a:txBody>
                  <a:tcPr marL="82938" marR="82938" marT="41469" marB="4146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2000" dirty="0"/>
                        <a:t> </a:t>
                      </a:r>
                      <a:r>
                        <a:rPr lang="en-US" altLang="zh-CN" sz="2000" dirty="0"/>
                        <a:t>92.7</a:t>
                      </a:r>
                    </a:p>
                    <a:p>
                      <a:pPr algn="ctr" fontAlgn="t"/>
                      <a:r>
                        <a:rPr lang="en-US" altLang="zh-CN" sz="2000" dirty="0"/>
                        <a:t>12.5%</a:t>
                      </a:r>
                      <a:endParaRPr lang="en-US" altLang="zh-CN" sz="2000" dirty="0">
                        <a:latin typeface="Arial" panose="020B0604020202020204"/>
                      </a:endParaRPr>
                    </a:p>
                  </a:txBody>
                  <a:tcPr marL="82938" marR="82938" marT="41469" marB="4146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2000" dirty="0"/>
                        <a:t> </a:t>
                      </a:r>
                      <a:r>
                        <a:rPr lang="en-US" altLang="zh-CN" sz="2000" dirty="0"/>
                        <a:t>84.4</a:t>
                      </a:r>
                    </a:p>
                    <a:p>
                      <a:pPr algn="ctr" fontAlgn="t"/>
                      <a:r>
                        <a:rPr lang="en-US" altLang="zh-CN" sz="2000" dirty="0"/>
                        <a:t>11.2%</a:t>
                      </a:r>
                      <a:endParaRPr lang="en-US" altLang="zh-CN" sz="2000" dirty="0">
                        <a:latin typeface="Arial" panose="020B0604020202020204"/>
                      </a:endParaRPr>
                    </a:p>
                  </a:txBody>
                  <a:tcPr marL="82938" marR="82938" marT="41469" marB="4146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2000" dirty="0"/>
                        <a:t> </a:t>
                      </a:r>
                      <a:r>
                        <a:rPr lang="en-US" altLang="zh-CN" sz="2000" dirty="0"/>
                        <a:t>77.7</a:t>
                      </a:r>
                    </a:p>
                    <a:p>
                      <a:pPr algn="ctr" fontAlgn="t"/>
                      <a:r>
                        <a:rPr lang="en-US" altLang="zh-CN" sz="2000" dirty="0"/>
                        <a:t>11.4%</a:t>
                      </a:r>
                      <a:endParaRPr lang="en-US" altLang="zh-CN" sz="2000" dirty="0">
                        <a:latin typeface="Arial" panose="020B0604020202020204"/>
                      </a:endParaRPr>
                    </a:p>
                  </a:txBody>
                  <a:tcPr marL="82938" marR="82938" marT="41469" marB="4146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2000" dirty="0"/>
                        <a:t>73.4</a:t>
                      </a:r>
                    </a:p>
                    <a:p>
                      <a:pPr algn="ctr" fontAlgn="t"/>
                      <a:r>
                        <a:rPr lang="en-US" altLang="zh-CN" sz="2000" dirty="0"/>
                        <a:t>11.1%</a:t>
                      </a:r>
                      <a:endParaRPr lang="en-US" altLang="zh-CN" sz="2000" dirty="0">
                        <a:latin typeface="Arial" panose="020B0604020202020204"/>
                      </a:endParaRPr>
                    </a:p>
                  </a:txBody>
                  <a:tcPr marL="82938" marR="82938" marT="41469" marB="4146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2000" dirty="0"/>
                        <a:t>0.01</a:t>
                      </a:r>
                    </a:p>
                    <a:p>
                      <a:pPr algn="ctr" fontAlgn="t"/>
                      <a:r>
                        <a:rPr lang="en-US" altLang="zh-CN" sz="2000" dirty="0"/>
                        <a:t>0.19</a:t>
                      </a:r>
                      <a:endParaRPr lang="en-US" altLang="zh-CN" sz="2000" dirty="0">
                        <a:latin typeface="Arial" panose="020B0604020202020204"/>
                      </a:endParaRPr>
                    </a:p>
                  </a:txBody>
                  <a:tcPr marL="82938" marR="82938" marT="41469" marB="4146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537">
                <a:tc>
                  <a:txBody>
                    <a:bodyPr/>
                    <a:lstStyle/>
                    <a:p>
                      <a:pPr fontAlgn="t"/>
                      <a:r>
                        <a:rPr lang="it-IT" sz="2000" b="1" i="1" dirty="0"/>
                        <a:t>Anterior MI</a:t>
                      </a:r>
                    </a:p>
                    <a:p>
                      <a:pPr fontAlgn="t"/>
                      <a:r>
                        <a:rPr lang="it-IT" sz="2000" dirty="0"/>
                        <a:t>  Median D2B, min</a:t>
                      </a:r>
                    </a:p>
                    <a:p>
                      <a:pPr fontAlgn="t"/>
                      <a:r>
                        <a:rPr lang="it-IT" sz="2000" dirty="0"/>
                        <a:t>  Mortality</a:t>
                      </a:r>
                      <a:endParaRPr lang="it-IT" sz="2000" dirty="0">
                        <a:latin typeface="Arial" panose="020B0604020202020204"/>
                      </a:endParaRPr>
                    </a:p>
                  </a:txBody>
                  <a:tcPr marL="82938" marR="82938" marT="41469" marB="4146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2000" dirty="0"/>
                        <a:t>86.3</a:t>
                      </a:r>
                    </a:p>
                    <a:p>
                      <a:pPr algn="ctr" fontAlgn="t"/>
                      <a:r>
                        <a:rPr lang="en-US" altLang="zh-CN" sz="2000" dirty="0"/>
                        <a:t>7.2%</a:t>
                      </a:r>
                      <a:endParaRPr lang="en-US" altLang="zh-CN" sz="2000" dirty="0">
                        <a:latin typeface="Arial" panose="020B0604020202020204"/>
                      </a:endParaRPr>
                    </a:p>
                  </a:txBody>
                  <a:tcPr marL="82938" marR="82938" marT="41469" marB="4146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2000" dirty="0"/>
                        <a:t>79.6</a:t>
                      </a:r>
                    </a:p>
                    <a:p>
                      <a:pPr algn="ctr" fontAlgn="t"/>
                      <a:r>
                        <a:rPr lang="en-US" altLang="zh-CN" sz="2000" dirty="0"/>
                        <a:t>6.3%</a:t>
                      </a:r>
                      <a:endParaRPr lang="en-US" altLang="zh-CN" sz="2000" dirty="0">
                        <a:latin typeface="Arial" panose="020B0604020202020204"/>
                      </a:endParaRPr>
                    </a:p>
                  </a:txBody>
                  <a:tcPr marL="82938" marR="82938" marT="41469" marB="4146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2000" dirty="0"/>
                        <a:t> </a:t>
                      </a:r>
                      <a:r>
                        <a:rPr lang="en-US" altLang="zh-CN" sz="2000" dirty="0"/>
                        <a:t>72.8</a:t>
                      </a:r>
                    </a:p>
                    <a:p>
                      <a:pPr algn="ctr" fontAlgn="t"/>
                      <a:r>
                        <a:rPr lang="en-US" altLang="zh-CN" sz="2000" dirty="0"/>
                        <a:t>6.5%</a:t>
                      </a:r>
                      <a:endParaRPr lang="en-US" altLang="zh-CN" sz="2000" dirty="0">
                        <a:latin typeface="Arial" panose="020B0604020202020204"/>
                      </a:endParaRPr>
                    </a:p>
                  </a:txBody>
                  <a:tcPr marL="82938" marR="82938" marT="41469" marB="4146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2000" dirty="0"/>
                        <a:t> </a:t>
                      </a:r>
                      <a:r>
                        <a:rPr lang="en-US" altLang="zh-CN" sz="2000" dirty="0"/>
                        <a:t>69.3</a:t>
                      </a:r>
                    </a:p>
                    <a:p>
                      <a:pPr algn="ctr" fontAlgn="t"/>
                      <a:r>
                        <a:rPr lang="en-US" altLang="zh-CN" sz="2000" dirty="0"/>
                        <a:t>6.9%</a:t>
                      </a:r>
                      <a:endParaRPr lang="en-US" altLang="zh-CN" sz="2000" dirty="0">
                        <a:latin typeface="Arial" panose="020B0604020202020204"/>
                      </a:endParaRPr>
                    </a:p>
                  </a:txBody>
                  <a:tcPr marL="82938" marR="82938" marT="41469" marB="4146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2000" dirty="0"/>
                        <a:t> </a:t>
                      </a:r>
                      <a:r>
                        <a:rPr lang="en-US" altLang="zh-CN" sz="2000" dirty="0"/>
                        <a:t>0.01</a:t>
                      </a:r>
                    </a:p>
                    <a:p>
                      <a:pPr algn="ctr" fontAlgn="t"/>
                      <a:r>
                        <a:rPr lang="en-US" altLang="zh-CN" sz="2000" dirty="0"/>
                        <a:t>0.79</a:t>
                      </a:r>
                      <a:endParaRPr lang="en-US" altLang="zh-CN" sz="2000" dirty="0">
                        <a:latin typeface="Arial" panose="020B0604020202020204"/>
                      </a:endParaRPr>
                    </a:p>
                  </a:txBody>
                  <a:tcPr marL="82938" marR="82938" marT="41469" marB="4146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9462">
                <a:tc>
                  <a:txBody>
                    <a:bodyPr/>
                    <a:lstStyle/>
                    <a:p>
                      <a:pPr fontAlgn="t"/>
                      <a:r>
                        <a:rPr lang="en-US" sz="2000" b="1" i="1" dirty="0"/>
                        <a:t>Cardiogenic Shock</a:t>
                      </a:r>
                    </a:p>
                    <a:p>
                      <a:pPr fontAlgn="t"/>
                      <a:r>
                        <a:rPr lang="en-US" sz="2000" dirty="0"/>
                        <a:t>  Median D2B, min</a:t>
                      </a:r>
                    </a:p>
                    <a:p>
                      <a:pPr fontAlgn="t"/>
                      <a:r>
                        <a:rPr lang="en-US" sz="2000" dirty="0"/>
                        <a:t>  Mortality</a:t>
                      </a:r>
                      <a:endParaRPr lang="en-US" sz="2000" dirty="0">
                        <a:latin typeface="Arial" panose="020B0604020202020204"/>
                      </a:endParaRPr>
                    </a:p>
                  </a:txBody>
                  <a:tcPr marL="82938" marR="82938" marT="41469" marB="4146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2000" dirty="0"/>
                        <a:t> </a:t>
                      </a:r>
                      <a:r>
                        <a:rPr lang="en-US" altLang="zh-CN" sz="2000" dirty="0"/>
                        <a:t>88.8</a:t>
                      </a:r>
                    </a:p>
                    <a:p>
                      <a:pPr algn="ctr" fontAlgn="t"/>
                      <a:r>
                        <a:rPr lang="en-US" altLang="zh-CN" sz="2000" dirty="0"/>
                        <a:t>27.4%</a:t>
                      </a:r>
                      <a:endParaRPr lang="en-US" altLang="zh-CN" sz="2000" dirty="0">
                        <a:latin typeface="Arial" panose="020B0604020202020204"/>
                      </a:endParaRPr>
                    </a:p>
                  </a:txBody>
                  <a:tcPr marL="82938" marR="82938" marT="41469" marB="4146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2000" dirty="0"/>
                        <a:t>84.0</a:t>
                      </a:r>
                    </a:p>
                    <a:p>
                      <a:pPr algn="ctr" fontAlgn="t"/>
                      <a:r>
                        <a:rPr lang="en-US" altLang="zh-CN" sz="2000" dirty="0"/>
                        <a:t>28.3%</a:t>
                      </a:r>
                      <a:endParaRPr lang="en-US" altLang="zh-CN" sz="2000" dirty="0">
                        <a:latin typeface="Arial" panose="020B0604020202020204"/>
                      </a:endParaRPr>
                    </a:p>
                  </a:txBody>
                  <a:tcPr marL="82938" marR="82938" marT="41469" marB="4146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2000" dirty="0"/>
                        <a:t>77.4</a:t>
                      </a:r>
                    </a:p>
                    <a:p>
                      <a:pPr algn="ctr" fontAlgn="t"/>
                      <a:r>
                        <a:rPr lang="en-US" altLang="zh-CN" sz="2000" dirty="0"/>
                        <a:t>26.4%</a:t>
                      </a:r>
                      <a:endParaRPr lang="en-US" altLang="zh-CN" sz="2000" dirty="0">
                        <a:latin typeface="Arial" panose="020B0604020202020204"/>
                      </a:endParaRPr>
                    </a:p>
                  </a:txBody>
                  <a:tcPr marL="82938" marR="82938" marT="41469" marB="4146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2000" dirty="0"/>
                        <a:t> </a:t>
                      </a:r>
                      <a:r>
                        <a:rPr lang="en-US" altLang="zh-CN" sz="2000" dirty="0"/>
                        <a:t>69.4</a:t>
                      </a:r>
                    </a:p>
                    <a:p>
                      <a:pPr algn="ctr" fontAlgn="t"/>
                      <a:r>
                        <a:rPr lang="en-US" altLang="zh-CN" sz="2000" dirty="0"/>
                        <a:t>27.2%</a:t>
                      </a:r>
                      <a:endParaRPr lang="en-US" altLang="zh-CN" sz="2000" dirty="0">
                        <a:latin typeface="Arial" panose="020B0604020202020204"/>
                      </a:endParaRPr>
                    </a:p>
                  </a:txBody>
                  <a:tcPr marL="82938" marR="82938" marT="41469" marB="4146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2000" dirty="0"/>
                        <a:t> </a:t>
                      </a:r>
                      <a:r>
                        <a:rPr lang="en-US" altLang="zh-CN" sz="2000" dirty="0"/>
                        <a:t>0.001</a:t>
                      </a:r>
                    </a:p>
                    <a:p>
                      <a:pPr algn="ctr" fontAlgn="t"/>
                      <a:r>
                        <a:rPr lang="en-US" altLang="zh-CN" sz="2000" dirty="0"/>
                        <a:t>0.60</a:t>
                      </a:r>
                      <a:endParaRPr lang="en-US" altLang="zh-CN" sz="2000" dirty="0">
                        <a:latin typeface="Arial" panose="020B0604020202020204"/>
                      </a:endParaRPr>
                    </a:p>
                  </a:txBody>
                  <a:tcPr marL="82938" marR="82938" marT="41469" marB="4146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00149" y="5601059"/>
            <a:ext cx="81425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Resource:Menees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DS, Peterson ED, Wang Y, et al.  N 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Engl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J Med. 2013;369:901-909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927463" y="0"/>
            <a:ext cx="8216536" cy="993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NCDR-CATHPCI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D2B</a:t>
            </a:r>
            <a:r>
              <a:rPr lang="zh-CN" altLang="en-US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与死亡率</a:t>
            </a: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胸痛的鉴别诊断思路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胸痛的鉴别诊断思路">
    <a:majorFont>
      <a:latin typeface="Arial"/>
      <a:ea typeface="宋体"/>
      <a:cs typeface="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胸痛的鉴别诊断思路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胸痛的鉴别诊断思路">
    <a:majorFont>
      <a:latin typeface="Arial"/>
      <a:ea typeface="宋体"/>
      <a:cs typeface=""/>
    </a:majorFont>
    <a:minorFont>
      <a:latin typeface="Arial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1548</Words>
  <Application>Microsoft Office PowerPoint</Application>
  <PresentationFormat>全屏显示(4:3)</PresentationFormat>
  <Paragraphs>274</Paragraphs>
  <Slides>30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等线</vt:lpstr>
      <vt:lpstr>黑体</vt:lpstr>
      <vt:lpstr>华文行楷</vt:lpstr>
      <vt:lpstr>华文新魏</vt:lpstr>
      <vt:lpstr>楷体_GB2312</vt:lpstr>
      <vt:lpstr>宋体</vt:lpstr>
      <vt:lpstr>Microsoft YaHei</vt:lpstr>
      <vt:lpstr>Microsoft YaHei</vt:lpstr>
      <vt:lpstr>Arial</vt:lpstr>
      <vt:lpstr>Arial Black</vt:lpstr>
      <vt:lpstr>Calibri</vt:lpstr>
      <vt:lpstr>Times New Roman</vt:lpstr>
      <vt:lpstr>Wingdings</vt:lpstr>
      <vt:lpstr>Office 主题​​</vt:lpstr>
      <vt:lpstr>PowerPoint 演示文稿</vt:lpstr>
      <vt:lpstr>冠心病死亡率持续上升</vt:lpstr>
      <vt:lpstr>CHINA PEACE-急性心肌梗死回顾性研究</vt:lpstr>
      <vt:lpstr>中国STEMI救治面临的问题</vt:lpstr>
      <vt:lpstr>如何解决？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天津把胸痛中心建设作为20大民心工程之首</vt:lpstr>
      <vt:lpstr>PowerPoint 演示文稿</vt:lpstr>
      <vt:lpstr>PowerPoint 演示文稿</vt:lpstr>
      <vt:lpstr>武汉卫计委发文：全市规划， 统一推进</vt:lpstr>
      <vt:lpstr>发布及修订中国胸痛中心认证标准</vt:lpstr>
      <vt:lpstr>五大要素及其主要目的</vt:lpstr>
      <vt:lpstr>PowerPoint 演示文稿</vt:lpstr>
      <vt:lpstr>PowerPoint 演示文稿</vt:lpstr>
      <vt:lpstr>PowerPoint 演示文稿</vt:lpstr>
      <vt:lpstr>第五届中国胸痛中心高峰论坛正式发布 中国基层胸痛中心认证标准</vt:lpstr>
      <vt:lpstr>中国基层胸痛中心认证标准</vt:lpstr>
      <vt:lpstr>根据医院情况，申请认证不同类型胸痛中心</vt:lpstr>
      <vt:lpstr>中国胸痛中心认证进展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Anqi Li</dc:creator>
  <cp:lastModifiedBy>gxy</cp:lastModifiedBy>
  <cp:revision>167</cp:revision>
  <dcterms:created xsi:type="dcterms:W3CDTF">2016-08-09T03:00:00Z</dcterms:created>
  <dcterms:modified xsi:type="dcterms:W3CDTF">2017-03-06T03:56:02Z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